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76" r:id="rId5"/>
    <p:sldId id="377" r:id="rId6"/>
    <p:sldId id="502" r:id="rId7"/>
    <p:sldId id="379" r:id="rId8"/>
    <p:sldId id="378" r:id="rId9"/>
    <p:sldId id="380" r:id="rId10"/>
    <p:sldId id="262" r:id="rId11"/>
    <p:sldId id="263" r:id="rId12"/>
    <p:sldId id="264" r:id="rId13"/>
    <p:sldId id="265" r:id="rId14"/>
    <p:sldId id="381" r:id="rId15"/>
    <p:sldId id="382" r:id="rId16"/>
    <p:sldId id="383" r:id="rId17"/>
    <p:sldId id="384" r:id="rId18"/>
    <p:sldId id="385" r:id="rId19"/>
    <p:sldId id="260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57" r:id="rId112"/>
    <p:sldId id="358" r:id="rId113"/>
    <p:sldId id="359" r:id="rId114"/>
    <p:sldId id="360" r:id="rId115"/>
    <p:sldId id="361" r:id="rId116"/>
    <p:sldId id="36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370" r:id="rId125"/>
    <p:sldId id="371" r:id="rId126"/>
    <p:sldId id="372" r:id="rId127"/>
    <p:sldId id="373" r:id="rId128"/>
    <p:sldId id="374" r:id="rId129"/>
    <p:sldId id="375" r:id="rId130"/>
  </p:sldIdLst>
  <p:sldSz cx="10693400" cy="7559675"/>
  <p:notesSz cx="6858000" cy="9144000"/>
  <p:custDataLst>
    <p:tags r:id="rId1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-76" y="-20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4" Type="http://schemas.openxmlformats.org/officeDocument/2006/relationships/tags" Target="tags/tag1.xml"/><Relationship Id="rId133" Type="http://schemas.openxmlformats.org/officeDocument/2006/relationships/tableStyles" Target="tableStyles.xml"/><Relationship Id="rId132" Type="http://schemas.openxmlformats.org/officeDocument/2006/relationships/viewProps" Target="viewProps.xml"/><Relationship Id="rId131" Type="http://schemas.openxmlformats.org/officeDocument/2006/relationships/presProps" Target="presProps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9.3.3.5" TargetMode="External"/><Relationship Id="rId2" Type="http://schemas.openxmlformats.org/officeDocument/2006/relationships/hyperlink" Target="9.3.3.2" TargetMode="External"/><Relationship Id="rId1" Type="http://schemas.openxmlformats.org/officeDocument/2006/relationships/hyperlink" Target="9.3.3.1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9.3.3.2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9.3.3.3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9.3.3.4" TargetMode="Externa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9.3.3.5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17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hyperlink" Target="8.1.3.2" TargetMode="External"/><Relationship Id="rId8" Type="http://schemas.openxmlformats.org/officeDocument/2006/relationships/hyperlink" Target="8.1.3.1" TargetMode="External"/><Relationship Id="rId7" Type="http://schemas.openxmlformats.org/officeDocument/2006/relationships/hyperlink" Target="8.1.1.6" TargetMode="External"/><Relationship Id="rId6" Type="http://schemas.openxmlformats.org/officeDocument/2006/relationships/hyperlink" Target="8.1.1.5" TargetMode="External"/><Relationship Id="rId5" Type="http://schemas.openxmlformats.org/officeDocument/2006/relationships/hyperlink" Target="8.1.1.4" TargetMode="External"/><Relationship Id="rId4" Type="http://schemas.openxmlformats.org/officeDocument/2006/relationships/hyperlink" Target="8.1.1.3" TargetMode="External"/><Relationship Id="rId3" Type="http://schemas.openxmlformats.org/officeDocument/2006/relationships/hyperlink" Target="8.1.1.2" TargetMode="External"/><Relationship Id="rId2" Type="http://schemas.openxmlformats.org/officeDocument/2006/relationships/hyperlink" Target="8.1.1.1" TargetMode="External"/><Relationship Id="rId15" Type="http://schemas.openxmlformats.org/officeDocument/2006/relationships/slideLayout" Target="../slideLayouts/slideLayout1.xml"/><Relationship Id="rId14" Type="http://schemas.openxmlformats.org/officeDocument/2006/relationships/hyperlink" Target="8.1.4.2" TargetMode="External"/><Relationship Id="rId13" Type="http://schemas.openxmlformats.org/officeDocument/2006/relationships/hyperlink" Target="8.1.4.1" TargetMode="External"/><Relationship Id="rId12" Type="http://schemas.openxmlformats.org/officeDocument/2006/relationships/hyperlink" Target="8.1.3.5" TargetMode="External"/><Relationship Id="rId11" Type="http://schemas.openxmlformats.org/officeDocument/2006/relationships/hyperlink" Target="8.1.3.4" TargetMode="External"/><Relationship Id="rId10" Type="http://schemas.openxmlformats.org/officeDocument/2006/relationships/hyperlink" Target="8.1.3.3" TargetMode="External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8.1.1.1" TargetMode="External"/><Relationship Id="rId1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1.1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1.2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1.3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8.1.1.4" TargetMode="External"/><Relationship Id="rId1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8.1.1.6" TargetMode="External"/><Relationship Id="rId2" Type="http://schemas.openxmlformats.org/officeDocument/2006/relationships/hyperlink" Target="8.1.1.5" TargetMode="External"/><Relationship Id="rId1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8.1.3.1" TargetMode="External"/><Relationship Id="rId2" Type="http://schemas.openxmlformats.org/officeDocument/2006/relationships/image" Target="../media/image39.png"/><Relationship Id="rId1" Type="http://schemas.openxmlformats.org/officeDocument/2006/relationships/image" Target="../media/image1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3.2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3.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3.4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3.5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8.1.4.1" TargetMode="External"/><Relationship Id="rId1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8.1.4.2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273685" y="2505710"/>
            <a:ext cx="9694545" cy="1628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625" indent="-34925" algn="ctr" rtl="0" eaLnBrk="0">
              <a:lnSpc>
                <a:spcPct val="91000"/>
              </a:lnSpc>
            </a:pPr>
            <a:r>
              <a:rPr lang="zh-CN" sz="5800" kern="0" spc="-26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sz="5800" b="1" kern="0" spc="-10" dirty="0">
                <a:solidFill>
                  <a:srgbClr val="1E202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企业知识产权合规管理体系</a:t>
            </a:r>
            <a:r>
              <a:rPr lang="zh-CN" sz="5800" kern="0" spc="-26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sz="5800" b="1" kern="0" spc="-10" dirty="0">
                <a:solidFill>
                  <a:srgbClr val="1E202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解读</a:t>
            </a:r>
            <a:endParaRPr sz="5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path 8"/>
          <p:cNvSpPr/>
          <p:nvPr/>
        </p:nvSpPr>
        <p:spPr>
          <a:xfrm>
            <a:off x="1060589" y="4578362"/>
            <a:ext cx="8660892" cy="5562"/>
          </a:xfrm>
          <a:custGeom>
            <a:avLst/>
            <a:gdLst/>
            <a:ahLst/>
            <a:cxnLst/>
            <a:rect l="0" t="0" r="0" b="0"/>
            <a:pathLst>
              <a:path w="13639" h="8">
                <a:moveTo>
                  <a:pt x="0" y="4"/>
                </a:moveTo>
                <a:lnTo>
                  <a:pt x="13639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2"/>
          <p:cNvSpPr/>
          <p:nvPr/>
        </p:nvSpPr>
        <p:spPr>
          <a:xfrm>
            <a:off x="1046468" y="2446264"/>
            <a:ext cx="8481694" cy="817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9220" algn="l" rtl="0" eaLnBrk="0">
              <a:lnSpc>
                <a:spcPct val="93000"/>
              </a:lnSpc>
            </a:pPr>
            <a:r>
              <a:rPr sz="28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本次修改结构上全面对标国际标准</a:t>
            </a:r>
            <a:r>
              <a:rPr sz="28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化组织ISO的高层架</a:t>
            </a:r>
            <a:r>
              <a:rPr sz="28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构（HLS），结构更加完整，系统性更强。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68565" y="1269732"/>
            <a:ext cx="3957320" cy="659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特点2：优化结构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8" name="path 5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extbox 842"/>
          <p:cNvSpPr/>
          <p:nvPr/>
        </p:nvSpPr>
        <p:spPr>
          <a:xfrm>
            <a:off x="1091557" y="2335531"/>
            <a:ext cx="5569584" cy="2355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c)策划是否得到有效实施；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1045"/>
              </a:spcBef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d)知识产权合规的监测结果；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970" indent="-635" algn="l" rtl="0" eaLnBrk="0">
              <a:lnSpc>
                <a:spcPct val="125000"/>
              </a:lnSpc>
              <a:spcBef>
                <a:spcPts val="580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e)应对风险和机遇所采取措施的有效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性；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f)外部供方的绩效；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8000"/>
              </a:lnSpc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g)知识产权合规管理体系改进的需求。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44" name="textbox 84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46" name="textbox 846"/>
          <p:cNvSpPr/>
          <p:nvPr/>
        </p:nvSpPr>
        <p:spPr>
          <a:xfrm>
            <a:off x="1009798" y="1288403"/>
            <a:ext cx="288607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b="1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9.2分析与评价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48" name="path 84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textbox 850"/>
          <p:cNvSpPr/>
          <p:nvPr/>
        </p:nvSpPr>
        <p:spPr>
          <a:xfrm>
            <a:off x="1020343" y="2345437"/>
            <a:ext cx="9013825" cy="2687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algn="l" rtl="0" eaLnBrk="0">
              <a:lnSpc>
                <a:spcPct val="89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9.3.1审核策划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1280" algn="l" rtl="0" eaLnBrk="0">
              <a:lnSpc>
                <a:spcPts val="3875"/>
              </a:lnSpc>
            </a:pPr>
            <a:r>
              <a:rPr sz="2300" kern="0" spc="-1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企业应：</a:t>
            </a:r>
            <a:endParaRPr sz="23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73660" algn="l" rtl="0" eaLnBrk="0">
              <a:lnSpc>
                <a:spcPct val="95000"/>
              </a:lnSpc>
              <a:spcBef>
                <a:spcPts val="1340"/>
              </a:spcBef>
            </a:pP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a)策划、制定、实施和保持审核方案，包括频次、方法、职责、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策划要求和报告；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7630" algn="l" rtl="0" eaLnBrk="0">
              <a:lnSpc>
                <a:spcPct val="98000"/>
              </a:lnSpc>
              <a:spcBef>
                <a:spcPts val="1050"/>
              </a:spcBef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b)规定每次审核的目标、准则和范围；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7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c)选择审核员并实施审核，以确保审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核过程客观公正。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52" name="textbox 85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54" name="textbox 854"/>
          <p:cNvSpPr/>
          <p:nvPr/>
        </p:nvSpPr>
        <p:spPr>
          <a:xfrm>
            <a:off x="1009798" y="1437755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56" name="path 85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box 858"/>
          <p:cNvSpPr/>
          <p:nvPr/>
        </p:nvSpPr>
        <p:spPr>
          <a:xfrm>
            <a:off x="1017850" y="2352295"/>
            <a:ext cx="8503284" cy="2694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874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9.3.2审核实施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71120" algn="l" rtl="0" eaLnBrk="0">
              <a:lnSpc>
                <a:spcPct val="95000"/>
              </a:lnSpc>
              <a:spcBef>
                <a:spcPts val="105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企业应依据策划的要求开展内部审核，以确保知识产权合规管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理体系：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ct val="99000"/>
              </a:lnSpc>
              <a:spcBef>
                <a:spcPts val="1055"/>
              </a:spcBef>
            </a:pPr>
            <a:r>
              <a:rPr sz="24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a)符合本文件的要</a:t>
            </a:r>
            <a:r>
              <a:rPr sz="2400" kern="0" spc="-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9535" algn="l" rtl="0" eaLnBrk="0">
              <a:lnSpc>
                <a:spcPct val="98000"/>
              </a:lnSpc>
              <a:spcBef>
                <a:spcPts val="1030"/>
              </a:spcBef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b)符合企业自身对知识产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权合规管理体系的要求；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6360" algn="l" rtl="0" eaLnBrk="0">
              <a:lnSpc>
                <a:spcPct val="99000"/>
              </a:lnSpc>
            </a:pP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c)得到有效实施和保持。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60" name="textbox 86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62" name="textbox 862"/>
          <p:cNvSpPr/>
          <p:nvPr/>
        </p:nvSpPr>
        <p:spPr>
          <a:xfrm>
            <a:off x="1009798" y="1438517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64" name="path 86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6" name="table 866"/>
          <p:cNvGraphicFramePr>
            <a:graphicFrameLocks noGrp="1"/>
          </p:cNvGraphicFramePr>
          <p:nvPr/>
        </p:nvGraphicFramePr>
        <p:xfrm>
          <a:off x="931576" y="2820923"/>
          <a:ext cx="9094469" cy="3362959"/>
        </p:xfrm>
        <a:graphic>
          <a:graphicData uri="http://schemas.openxmlformats.org/drawingml/2006/table">
            <a:tbl>
              <a:tblPr/>
              <a:tblGrid>
                <a:gridCol w="1489075"/>
                <a:gridCol w="7605394"/>
              </a:tblGrid>
              <a:tr h="50800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indent="-133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9.3.3.1</a:t>
                      </a:r>
                      <a:r>
                        <a:rPr sz="2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通则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企业应确定内部审核的重点</a:t>
                      </a: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，包括：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91630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665" indent="-2032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a)是否发生或潜在存在侵犯他人知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识产权的行为或风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险，及知识产权被侵犯的情况；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291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b)知识产权合规义务及履行情况，不合规监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测结果；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22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c)前次审核中发现问题的改进情况</a:t>
                      </a: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93345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" indent="6985" algn="l" rtl="0" eaLnBrk="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d)不同类型知识产权进一步考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虑相关事项（见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   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9.3.3.2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~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3.5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)。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868" name="textbox 86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70" name="textbox 870"/>
          <p:cNvSpPr/>
          <p:nvPr/>
        </p:nvSpPr>
        <p:spPr>
          <a:xfrm>
            <a:off x="1009798" y="1538339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72" name="textbox 872"/>
          <p:cNvSpPr/>
          <p:nvPr/>
        </p:nvSpPr>
        <p:spPr>
          <a:xfrm>
            <a:off x="1084389" y="2414779"/>
            <a:ext cx="2047875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9.3.3审核重点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74" name="path 87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" name="table 876"/>
          <p:cNvGraphicFramePr>
            <a:graphicFrameLocks noGrp="1"/>
          </p:cNvGraphicFramePr>
          <p:nvPr/>
        </p:nvGraphicFramePr>
        <p:xfrm>
          <a:off x="931576" y="2820923"/>
          <a:ext cx="9094469" cy="2534920"/>
        </p:xfrm>
        <a:graphic>
          <a:graphicData uri="http://schemas.openxmlformats.org/drawingml/2006/table">
            <a:tbl>
              <a:tblPr/>
              <a:tblGrid>
                <a:gridCol w="1489075"/>
                <a:gridCol w="7605394"/>
              </a:tblGrid>
              <a:tr h="4603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indent="-2476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9.3.3.2</a:t>
                      </a:r>
                      <a:r>
                        <a:rPr sz="2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专利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内部审核中专利的审核重点包</a:t>
                      </a:r>
                      <a:r>
                        <a:rPr sz="2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括：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6292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a)重要技术或产品是否适时通过申请专利予以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保护；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b)是否存在非正常申请专利行为；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99123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c)是否存在专利标识标注</a:t>
                      </a: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不规范的情况。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878" name="textbox 87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80" name="textbox 880"/>
          <p:cNvSpPr/>
          <p:nvPr/>
        </p:nvSpPr>
        <p:spPr>
          <a:xfrm>
            <a:off x="1009798" y="1538339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82" name="textbox 882"/>
          <p:cNvSpPr/>
          <p:nvPr/>
        </p:nvSpPr>
        <p:spPr>
          <a:xfrm>
            <a:off x="1084389" y="2414779"/>
            <a:ext cx="2047875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9.3.3审核重点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84" name="path 884"/>
          <p:cNvSpPr/>
          <p:nvPr/>
        </p:nvSpPr>
        <p:spPr>
          <a:xfrm>
            <a:off x="2437523" y="5333764"/>
            <a:ext cx="7588756" cy="11138"/>
          </a:xfrm>
          <a:custGeom>
            <a:avLst/>
            <a:gdLst/>
            <a:ahLst/>
            <a:cxnLst/>
            <a:rect l="0" t="0" r="0" b="0"/>
            <a:pathLst>
              <a:path w="11950" h="17">
                <a:moveTo>
                  <a:pt x="0" y="8"/>
                </a:moveTo>
                <a:lnTo>
                  <a:pt x="11950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6" name="path 88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8" name="table 888"/>
          <p:cNvGraphicFramePr>
            <a:graphicFrameLocks noGrp="1"/>
          </p:cNvGraphicFramePr>
          <p:nvPr/>
        </p:nvGraphicFramePr>
        <p:xfrm>
          <a:off x="931576" y="2820923"/>
          <a:ext cx="9094469" cy="2534920"/>
        </p:xfrm>
        <a:graphic>
          <a:graphicData uri="http://schemas.openxmlformats.org/drawingml/2006/table">
            <a:tbl>
              <a:tblPr/>
              <a:tblGrid>
                <a:gridCol w="1489075"/>
                <a:gridCol w="7605394"/>
              </a:tblGrid>
              <a:tr h="4603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indent="-247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9.3.3.3</a:t>
                      </a:r>
                      <a:r>
                        <a:rPr sz="2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商标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内部审核中商标的审核重点包</a:t>
                      </a:r>
                      <a:r>
                        <a:rPr sz="2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括：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6292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a)是否针对企业需求申请注册商标</a:t>
                      </a: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b)是否存在不以使用为目的的商标恶</a:t>
                      </a: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意注册；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99123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c)是否存在商标的不规范使用。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890" name="textbox 89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92" name="textbox 892"/>
          <p:cNvSpPr/>
          <p:nvPr/>
        </p:nvSpPr>
        <p:spPr>
          <a:xfrm>
            <a:off x="1009798" y="1538339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94" name="textbox 894"/>
          <p:cNvSpPr/>
          <p:nvPr/>
        </p:nvSpPr>
        <p:spPr>
          <a:xfrm>
            <a:off x="1084389" y="2414779"/>
            <a:ext cx="2047875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9.3.3审核重点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96" name="path 896"/>
          <p:cNvSpPr/>
          <p:nvPr/>
        </p:nvSpPr>
        <p:spPr>
          <a:xfrm>
            <a:off x="2437523" y="5333764"/>
            <a:ext cx="7588756" cy="11138"/>
          </a:xfrm>
          <a:custGeom>
            <a:avLst/>
            <a:gdLst/>
            <a:ahLst/>
            <a:cxnLst/>
            <a:rect l="0" t="0" r="0" b="0"/>
            <a:pathLst>
              <a:path w="11950" h="17">
                <a:moveTo>
                  <a:pt x="0" y="8"/>
                </a:moveTo>
                <a:lnTo>
                  <a:pt x="11950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8" name="path 89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0" name="table 900"/>
          <p:cNvGraphicFramePr>
            <a:graphicFrameLocks noGrp="1"/>
          </p:cNvGraphicFramePr>
          <p:nvPr/>
        </p:nvGraphicFramePr>
        <p:xfrm>
          <a:off x="931576" y="2820923"/>
          <a:ext cx="9094469" cy="2534920"/>
        </p:xfrm>
        <a:graphic>
          <a:graphicData uri="http://schemas.openxmlformats.org/drawingml/2006/table">
            <a:tbl>
              <a:tblPr/>
              <a:tblGrid>
                <a:gridCol w="1489075"/>
                <a:gridCol w="7605394"/>
              </a:tblGrid>
              <a:tr h="4603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ts val="197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9.3.3.4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15570" indent="-1270" algn="l" rtl="0" eaLnBrk="0">
                        <a:lnSpc>
                          <a:spcPct val="114000"/>
                        </a:lnSpc>
                        <a:spcBef>
                          <a:spcPts val="55"/>
                        </a:spcBef>
                      </a:pPr>
                      <a:r>
                        <a:rPr sz="2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商业秘</a:t>
                      </a: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内部审核中商业秘密的审核重点包括：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6292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a)是否建立确认商业秘密的机制；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b)是否存在商业秘密泄密的风险；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99123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c)商业秘密的保护措施是否完善。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902" name="textbox 90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04" name="textbox 904"/>
          <p:cNvSpPr/>
          <p:nvPr/>
        </p:nvSpPr>
        <p:spPr>
          <a:xfrm>
            <a:off x="1009798" y="1538339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06" name="textbox 906"/>
          <p:cNvSpPr/>
          <p:nvPr/>
        </p:nvSpPr>
        <p:spPr>
          <a:xfrm>
            <a:off x="1084389" y="2414779"/>
            <a:ext cx="2047875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9.3.3审核重点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08" name="path 908"/>
          <p:cNvSpPr/>
          <p:nvPr/>
        </p:nvSpPr>
        <p:spPr>
          <a:xfrm>
            <a:off x="2437523" y="5333764"/>
            <a:ext cx="7588756" cy="11138"/>
          </a:xfrm>
          <a:custGeom>
            <a:avLst/>
            <a:gdLst/>
            <a:ahLst/>
            <a:cxnLst/>
            <a:rect l="0" t="0" r="0" b="0"/>
            <a:pathLst>
              <a:path w="11950" h="17">
                <a:moveTo>
                  <a:pt x="0" y="8"/>
                </a:moveTo>
                <a:lnTo>
                  <a:pt x="11950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0" name="path 91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" name="table 912"/>
          <p:cNvGraphicFramePr>
            <a:graphicFrameLocks noGrp="1"/>
          </p:cNvGraphicFramePr>
          <p:nvPr/>
        </p:nvGraphicFramePr>
        <p:xfrm>
          <a:off x="931576" y="2820923"/>
          <a:ext cx="9094469" cy="2908935"/>
        </p:xfrm>
        <a:graphic>
          <a:graphicData uri="http://schemas.openxmlformats.org/drawingml/2006/table">
            <a:tbl>
              <a:tblPr/>
              <a:tblGrid>
                <a:gridCol w="1489075"/>
                <a:gridCol w="7605394"/>
              </a:tblGrid>
              <a:tr h="46037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indent="-17780" algn="l" rtl="0" eaLnBrk="0">
                        <a:lnSpc>
                          <a:spcPct val="9600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9.3.3.5</a:t>
                      </a:r>
                      <a:r>
                        <a:rPr sz="28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著作权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335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内部审核中著作权的审核</a:t>
                      </a:r>
                      <a:r>
                        <a:rPr sz="2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重点包括：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6292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a)是否适时登记著作权；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82803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indent="825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b)是否及时发现和监控著作权及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与著作权有关的权利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被他人侵犯的情况；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99123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indent="-1587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c)是否存在侵犯他人著作权及与著作权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有关的权利的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情况。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914" name="textbox 91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16" name="textbox 916"/>
          <p:cNvSpPr/>
          <p:nvPr/>
        </p:nvSpPr>
        <p:spPr>
          <a:xfrm>
            <a:off x="1009798" y="1538339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18" name="textbox 918"/>
          <p:cNvSpPr/>
          <p:nvPr/>
        </p:nvSpPr>
        <p:spPr>
          <a:xfrm>
            <a:off x="1084389" y="2414779"/>
            <a:ext cx="2047875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9.3.3审核重点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0" name="path 92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textbox 922"/>
          <p:cNvSpPr/>
          <p:nvPr/>
        </p:nvSpPr>
        <p:spPr>
          <a:xfrm>
            <a:off x="1009449" y="2454403"/>
            <a:ext cx="8758555" cy="1557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ct val="98000"/>
              </a:lnSpc>
            </a:pPr>
            <a:r>
              <a:rPr sz="2400" b="1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9.4.1评审要求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9060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1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最高管理者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应依据策划的要求开展管理评审，</a:t>
            </a:r>
            <a:r>
              <a:rPr sz="2400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以确保知识产权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合规管理体系的</a:t>
            </a:r>
            <a:r>
              <a:rPr sz="2400" kern="0" spc="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适宜性、充分性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和有效性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，与企业的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战略方向保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待一致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4" name="textbox 92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6" name="textbox 926"/>
          <p:cNvSpPr/>
          <p:nvPr/>
        </p:nvSpPr>
        <p:spPr>
          <a:xfrm>
            <a:off x="1009798" y="1170293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9.4管理评审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8" name="path 92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picture 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932" name="path 93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4" name="picture 9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8179" y="1872995"/>
            <a:ext cx="9340595" cy="4517136"/>
          </a:xfrm>
          <a:prstGeom prst="rect">
            <a:avLst/>
          </a:prstGeom>
        </p:spPr>
      </p:pic>
      <p:sp>
        <p:nvSpPr>
          <p:cNvPr id="936" name="rect 936"/>
          <p:cNvSpPr/>
          <p:nvPr/>
        </p:nvSpPr>
        <p:spPr>
          <a:xfrm>
            <a:off x="1403" y="6385559"/>
            <a:ext cx="10691621" cy="400811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38" name="table 938"/>
          <p:cNvGraphicFramePr>
            <a:graphicFrameLocks noGrp="1"/>
          </p:cNvGraphicFramePr>
          <p:nvPr/>
        </p:nvGraphicFramePr>
        <p:xfrm>
          <a:off x="822610" y="1867426"/>
          <a:ext cx="9351645" cy="4538979"/>
        </p:xfrm>
        <a:graphic>
          <a:graphicData uri="http://schemas.openxmlformats.org/drawingml/2006/table">
            <a:tbl>
              <a:tblPr/>
              <a:tblGrid>
                <a:gridCol w="1132205"/>
                <a:gridCol w="8219440"/>
              </a:tblGrid>
              <a:tr h="406400">
                <a:tc rowSpan="11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indent="-1079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9.4.2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评审输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入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ts val="2430"/>
                        </a:lnSpc>
                        <a:spcBef>
                          <a:spcPts val="5"/>
                        </a:spcBef>
                      </a:pPr>
                      <a:r>
                        <a:rPr sz="20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输入应包括：</a:t>
                      </a:r>
                      <a:endParaRPr sz="20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a)以往管理评审所采取的</a:t>
                      </a:r>
                      <a:r>
                        <a:rPr sz="2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措施；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indent="698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b)与知识产权合规管理体系相关的内外部事项的变化，包括知识产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合规义务及变更情况；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c)下列有关知识产权合规管理体系绩</a:t>
                      </a: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效和有效性的信息，包括其趋势：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3705" algn="l" rtl="0" eaLnBrk="0">
                        <a:lnSpc>
                          <a:spcPts val="2055"/>
                        </a:lnSpc>
                        <a:spcBef>
                          <a:spcPts val="5"/>
                        </a:spcBef>
                      </a:pPr>
                      <a:r>
                        <a:rPr sz="17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1)相关方的反馈；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1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10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2)知识产权目标的实现程度；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275" algn="l" rtl="0" eaLnBrk="0">
                        <a:lnSpc>
                          <a:spcPts val="2055"/>
                        </a:lnSpc>
                        <a:spcBef>
                          <a:spcPts val="5"/>
                        </a:spcBef>
                      </a:pP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3)不合格、不合规及纠正</a:t>
                      </a: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措施；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656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7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4)审核结果；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d)资源的充分性：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e)改进的机会；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2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f)应对风险和机遇所采取措施的有效性。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40" name="textbox 940"/>
          <p:cNvSpPr/>
          <p:nvPr/>
        </p:nvSpPr>
        <p:spPr>
          <a:xfrm>
            <a:off x="1036469" y="1327265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9.4管理评审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42" name="textbox 942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822845" y="6373425"/>
            <a:ext cx="9351263" cy="33413"/>
            <a:chOff x="0" y="0"/>
            <a:chExt cx="9351263" cy="33413"/>
          </a:xfrm>
        </p:grpSpPr>
        <p:sp>
          <p:nvSpPr>
            <p:cNvPr id="944" name="path 944"/>
            <p:cNvSpPr/>
            <p:nvPr/>
          </p:nvSpPr>
          <p:spPr>
            <a:xfrm>
              <a:off x="0" y="0"/>
              <a:ext cx="1149096" cy="33413"/>
            </a:xfrm>
            <a:custGeom>
              <a:avLst/>
              <a:gdLst/>
              <a:ahLst/>
              <a:cxnLst/>
              <a:rect l="0" t="0" r="0" b="0"/>
              <a:pathLst>
                <a:path w="1809" h="52">
                  <a:moveTo>
                    <a:pt x="0" y="26"/>
                  </a:moveTo>
                  <a:lnTo>
                    <a:pt x="1809" y="26"/>
                  </a:lnTo>
                </a:path>
              </a:pathLst>
            </a:custGeom>
            <a:noFill/>
            <a:ln w="33413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6" name="path 946"/>
            <p:cNvSpPr/>
            <p:nvPr/>
          </p:nvSpPr>
          <p:spPr>
            <a:xfrm>
              <a:off x="1149096" y="11137"/>
              <a:ext cx="8202167" cy="11137"/>
            </a:xfrm>
            <a:custGeom>
              <a:avLst/>
              <a:gdLst/>
              <a:ahLst/>
              <a:cxnLst/>
              <a:rect l="0" t="0" r="0" b="0"/>
              <a:pathLst>
                <a:path w="12916" h="17">
                  <a:moveTo>
                    <a:pt x="0" y="8"/>
                  </a:moveTo>
                  <a:lnTo>
                    <a:pt x="12916" y="8"/>
                  </a:lnTo>
                </a:path>
              </a:pathLst>
            </a:custGeom>
            <a:noFill/>
            <a:ln w="11137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1051982" y="1229345"/>
            <a:ext cx="3930650" cy="634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4200" kern="0" spc="-100" dirty="0" smtClean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特点</a:t>
            </a:r>
            <a:r>
              <a:rPr lang="en-US" sz="4200" kern="0" spc="-100" dirty="0" smtClean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4200" kern="0" spc="-100" dirty="0" smtClean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扩大范围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1982" y="2093103"/>
            <a:ext cx="7709094" cy="15547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805" indent="26035" eaLnBrk="0">
              <a:lnSpc>
                <a:spcPct val="99000"/>
              </a:lnSpc>
              <a:spcBef>
                <a:spcPts val="5"/>
              </a:spcBef>
            </a:pPr>
            <a:r>
              <a:rPr lang="en-US" altLang="zh-CN" sz="2400" kern="0" spc="-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kern="0" spc="-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针对前版标准将专利作为主要管理对象的情况，此次</a:t>
            </a:r>
            <a:r>
              <a:rPr lang="zh-CN" altLang="en-US"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修订强化了对知识产权类型的全面覆盖，对专利、商标、</a:t>
            </a:r>
            <a:r>
              <a:rPr lang="zh-CN" altLang="en-US"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版权、地理标志、商业秘密等多种类型知识产权</a:t>
            </a:r>
            <a:r>
              <a:rPr lang="zh-CN" altLang="en-US" sz="2400" kern="0" spc="-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分别提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出了获取、维护、运用、保护等管理要求。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1982" y="3760429"/>
            <a:ext cx="5346700" cy="808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6520" eaLnBrk="0">
              <a:lnSpc>
                <a:spcPct val="97000"/>
              </a:lnSpc>
              <a:spcBef>
                <a:spcPts val="5"/>
              </a:spcBef>
            </a:pPr>
            <a:r>
              <a:rPr lang="en-US" altLang="zh-CN" sz="2400" kern="0" spc="-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kern="0" spc="-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在绩效评价中针</a:t>
            </a:r>
            <a:r>
              <a:rPr lang="zh-CN" altLang="en-US" sz="2400" kern="0" spc="-10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对不同类型知识产权规定了审核重点。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1982" y="4772100"/>
            <a:ext cx="7452292" cy="1189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7790" indent="1270" eaLnBrk="0">
              <a:lnSpc>
                <a:spcPct val="99000"/>
              </a:lnSpc>
              <a:spcBef>
                <a:spcPts val="5"/>
              </a:spcBef>
            </a:pPr>
            <a:r>
              <a:rPr lang="en-US" altLang="zh-CN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在篇末增加了“附录</a:t>
            </a:r>
            <a:r>
              <a:rPr lang="en-US" altLang="zh-CN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</a:t>
            </a:r>
            <a:r>
              <a:rPr lang="zh-CN" altLang="en-US"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秘密管理的工具与方法”，</a:t>
            </a:r>
            <a:r>
              <a:rPr lang="zh-CN" altLang="en-US" sz="24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帮助企业能够通过建立知识产权管理体系管理好各类型  </a:t>
            </a:r>
            <a:r>
              <a:rPr lang="zh-CN" altLang="en-US" sz="24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知识产权，为核心业务保驾护航。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textbox 948"/>
          <p:cNvSpPr/>
          <p:nvPr/>
        </p:nvSpPr>
        <p:spPr>
          <a:xfrm>
            <a:off x="1163637" y="2365249"/>
            <a:ext cx="6837680" cy="2844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9.4.3评审输出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" algn="l" rtl="0" eaLnBrk="0">
              <a:lnSpc>
                <a:spcPts val="3875"/>
              </a:lnSpc>
            </a:pPr>
            <a:r>
              <a:rPr sz="2400" kern="0" spc="-2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输出应包括：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algn="l" rtl="0" eaLnBrk="0">
              <a:lnSpc>
                <a:spcPct val="98000"/>
              </a:lnSpc>
              <a:spcBef>
                <a:spcPts val="1335"/>
              </a:spcBef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a)知识产权方针、目标所需的变更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495" algn="l" rtl="0" eaLnBrk="0">
              <a:lnSpc>
                <a:spcPct val="89000"/>
              </a:lnSpc>
              <a:spcBef>
                <a:spcPts val="1035"/>
              </a:spcBef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b)知识产权合规管理休系所需的变更；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685" algn="l" rtl="0" eaLnBrk="0">
              <a:lnSpc>
                <a:spcPts val="3875"/>
              </a:lnSpc>
            </a:pPr>
            <a:r>
              <a:rPr sz="2400" kern="0" spc="-1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c)资源需求。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97000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企业应保留成文信息，作为管理评审结果的证据。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50" name="textbox 95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52" name="textbox 952"/>
          <p:cNvSpPr/>
          <p:nvPr/>
        </p:nvSpPr>
        <p:spPr>
          <a:xfrm>
            <a:off x="1009798" y="1577201"/>
            <a:ext cx="243649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9.4管理评审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54" name="path 95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textbox 95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1034580" y="2522118"/>
            <a:ext cx="2517088" cy="1323035"/>
            <a:chOff x="0" y="0"/>
            <a:chExt cx="2517088" cy="1323035"/>
          </a:xfrm>
        </p:grpSpPr>
        <p:grpSp>
          <p:nvGrpSpPr>
            <p:cNvPr id="24" name="group 24"/>
            <p:cNvGrpSpPr/>
            <p:nvPr/>
          </p:nvGrpSpPr>
          <p:grpSpPr>
            <a:xfrm rot="21600000">
              <a:off x="0" y="0"/>
              <a:ext cx="2517088" cy="1323035"/>
              <a:chOff x="0" y="0"/>
              <a:chExt cx="2517088" cy="1323035"/>
            </a:xfrm>
          </p:grpSpPr>
          <p:sp>
            <p:nvSpPr>
              <p:cNvPr id="958" name="path 958"/>
              <p:cNvSpPr/>
              <p:nvPr/>
            </p:nvSpPr>
            <p:spPr>
              <a:xfrm>
                <a:off x="6959" y="6959"/>
                <a:ext cx="2503170" cy="1309116"/>
              </a:xfrm>
              <a:custGeom>
                <a:avLst/>
                <a:gdLst/>
                <a:ahLst/>
                <a:cxnLst/>
                <a:rect l="0" t="0" r="0" b="0"/>
                <a:pathLst>
                  <a:path w="3942" h="2061">
                    <a:moveTo>
                      <a:pt x="0" y="1030"/>
                    </a:moveTo>
                    <a:cubicBezTo>
                      <a:pt x="0" y="462"/>
                      <a:pt x="881" y="0"/>
                      <a:pt x="1970" y="0"/>
                    </a:cubicBezTo>
                    <a:cubicBezTo>
                      <a:pt x="3060" y="0"/>
                      <a:pt x="3942" y="462"/>
                      <a:pt x="3942" y="1030"/>
                    </a:cubicBezTo>
                    <a:cubicBezTo>
                      <a:pt x="3942" y="1600"/>
                      <a:pt x="3060" y="2061"/>
                      <a:pt x="1970" y="2061"/>
                    </a:cubicBezTo>
                    <a:cubicBezTo>
                      <a:pt x="881" y="2061"/>
                      <a:pt x="0" y="1600"/>
                      <a:pt x="0" y="1030"/>
                    </a:cubicBezTo>
                  </a:path>
                </a:pathLst>
              </a:custGeom>
              <a:solidFill>
                <a:srgbClr val="1CADE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0" name="path 960"/>
              <p:cNvSpPr/>
              <p:nvPr/>
            </p:nvSpPr>
            <p:spPr>
              <a:xfrm>
                <a:off x="0" y="0"/>
                <a:ext cx="2517088" cy="1323035"/>
              </a:xfrm>
              <a:custGeom>
                <a:avLst/>
                <a:gdLst/>
                <a:ahLst/>
                <a:cxnLst/>
                <a:rect l="0" t="0" r="0" b="0"/>
                <a:pathLst>
                  <a:path w="3963" h="2083">
                    <a:moveTo>
                      <a:pt x="10" y="1041"/>
                    </a:moveTo>
                    <a:cubicBezTo>
                      <a:pt x="10" y="472"/>
                      <a:pt x="892" y="10"/>
                      <a:pt x="1981" y="10"/>
                    </a:cubicBezTo>
                    <a:cubicBezTo>
                      <a:pt x="3070" y="10"/>
                      <a:pt x="3952" y="472"/>
                      <a:pt x="3952" y="1041"/>
                    </a:cubicBezTo>
                    <a:cubicBezTo>
                      <a:pt x="3952" y="1611"/>
                      <a:pt x="3070" y="2072"/>
                      <a:pt x="1981" y="2072"/>
                    </a:cubicBezTo>
                    <a:cubicBezTo>
                      <a:pt x="892" y="2072"/>
                      <a:pt x="10" y="1611"/>
                      <a:pt x="10" y="1041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2" name="textbox 962"/>
            <p:cNvSpPr/>
            <p:nvPr/>
          </p:nvSpPr>
          <p:spPr>
            <a:xfrm>
              <a:off x="-12700" y="-12700"/>
              <a:ext cx="2542539" cy="13950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89280" algn="l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2800" kern="0" spc="-30" dirty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10.1通则</a:t>
              </a:r>
              <a:endParaRPr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3347250" y="3388512"/>
            <a:ext cx="3462730" cy="1393138"/>
            <a:chOff x="0" y="0"/>
            <a:chExt cx="3462730" cy="1393138"/>
          </a:xfrm>
        </p:grpSpPr>
        <p:grpSp>
          <p:nvGrpSpPr>
            <p:cNvPr id="28" name="group 28"/>
            <p:cNvGrpSpPr/>
            <p:nvPr/>
          </p:nvGrpSpPr>
          <p:grpSpPr>
            <a:xfrm rot="21600000">
              <a:off x="0" y="0"/>
              <a:ext cx="3462730" cy="1393138"/>
              <a:chOff x="0" y="0"/>
              <a:chExt cx="3462730" cy="1393138"/>
            </a:xfrm>
          </p:grpSpPr>
          <p:sp>
            <p:nvSpPr>
              <p:cNvPr id="964" name="path 964"/>
              <p:cNvSpPr/>
              <p:nvPr/>
            </p:nvSpPr>
            <p:spPr>
              <a:xfrm>
                <a:off x="6959" y="6959"/>
                <a:ext cx="3448811" cy="1379219"/>
              </a:xfrm>
              <a:custGeom>
                <a:avLst/>
                <a:gdLst/>
                <a:ahLst/>
                <a:cxnLst/>
                <a:rect l="0" t="0" r="0" b="0"/>
                <a:pathLst>
                  <a:path w="5431" h="2171">
                    <a:moveTo>
                      <a:pt x="0" y="1085"/>
                    </a:moveTo>
                    <a:cubicBezTo>
                      <a:pt x="0" y="487"/>
                      <a:pt x="1215" y="0"/>
                      <a:pt x="2715" y="0"/>
                    </a:cubicBezTo>
                    <a:cubicBezTo>
                      <a:pt x="4215" y="0"/>
                      <a:pt x="5431" y="487"/>
                      <a:pt x="5431" y="1085"/>
                    </a:cubicBezTo>
                    <a:cubicBezTo>
                      <a:pt x="5431" y="1685"/>
                      <a:pt x="4215" y="2171"/>
                      <a:pt x="2715" y="2171"/>
                    </a:cubicBezTo>
                    <a:cubicBezTo>
                      <a:pt x="1215" y="2171"/>
                      <a:pt x="0" y="1685"/>
                      <a:pt x="0" y="1085"/>
                    </a:cubicBezTo>
                  </a:path>
                </a:pathLst>
              </a:custGeom>
              <a:solidFill>
                <a:srgbClr val="1CADE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6" name="path 966"/>
              <p:cNvSpPr/>
              <p:nvPr/>
            </p:nvSpPr>
            <p:spPr>
              <a:xfrm>
                <a:off x="0" y="0"/>
                <a:ext cx="3462730" cy="1393138"/>
              </a:xfrm>
              <a:custGeom>
                <a:avLst/>
                <a:gdLst/>
                <a:ahLst/>
                <a:cxnLst/>
                <a:rect l="0" t="0" r="0" b="0"/>
                <a:pathLst>
                  <a:path w="5453" h="2193">
                    <a:moveTo>
                      <a:pt x="10" y="1096"/>
                    </a:moveTo>
                    <a:cubicBezTo>
                      <a:pt x="10" y="498"/>
                      <a:pt x="1226" y="10"/>
                      <a:pt x="2726" y="10"/>
                    </a:cubicBezTo>
                    <a:cubicBezTo>
                      <a:pt x="4226" y="10"/>
                      <a:pt x="5442" y="498"/>
                      <a:pt x="5442" y="1096"/>
                    </a:cubicBezTo>
                    <a:cubicBezTo>
                      <a:pt x="5442" y="1696"/>
                      <a:pt x="4226" y="2182"/>
                      <a:pt x="2726" y="2182"/>
                    </a:cubicBezTo>
                    <a:cubicBezTo>
                      <a:pt x="1226" y="2182"/>
                      <a:pt x="10" y="1696"/>
                      <a:pt x="10" y="1096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8" name="textbox 968"/>
            <p:cNvSpPr/>
            <p:nvPr/>
          </p:nvSpPr>
          <p:spPr>
            <a:xfrm>
              <a:off x="-12700" y="-12700"/>
              <a:ext cx="3488690" cy="14668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06170" indent="-311150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800" kern="0" spc="-30" dirty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10.2不合格和</a:t>
              </a:r>
              <a:r>
                <a:rPr sz="2800" kern="0" spc="0" dirty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</a:t>
              </a:r>
              <a:r>
                <a:rPr sz="2800" kern="0" spc="-60" dirty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纠正措施</a:t>
              </a:r>
              <a:endParaRPr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6440970" y="4661052"/>
            <a:ext cx="3462731" cy="1393139"/>
            <a:chOff x="0" y="0"/>
            <a:chExt cx="3462731" cy="1393139"/>
          </a:xfrm>
        </p:grpSpPr>
        <p:grpSp>
          <p:nvGrpSpPr>
            <p:cNvPr id="32" name="group 32"/>
            <p:cNvGrpSpPr/>
            <p:nvPr/>
          </p:nvGrpSpPr>
          <p:grpSpPr>
            <a:xfrm rot="21600000">
              <a:off x="0" y="0"/>
              <a:ext cx="3462731" cy="1393139"/>
              <a:chOff x="0" y="0"/>
              <a:chExt cx="3462731" cy="1393139"/>
            </a:xfrm>
          </p:grpSpPr>
          <p:sp>
            <p:nvSpPr>
              <p:cNvPr id="970" name="path 970"/>
              <p:cNvSpPr/>
              <p:nvPr/>
            </p:nvSpPr>
            <p:spPr>
              <a:xfrm>
                <a:off x="6959" y="6959"/>
                <a:ext cx="3448811" cy="1379220"/>
              </a:xfrm>
              <a:custGeom>
                <a:avLst/>
                <a:gdLst/>
                <a:ahLst/>
                <a:cxnLst/>
                <a:rect l="0" t="0" r="0" b="0"/>
                <a:pathLst>
                  <a:path w="5431" h="2172">
                    <a:moveTo>
                      <a:pt x="0" y="1086"/>
                    </a:moveTo>
                    <a:cubicBezTo>
                      <a:pt x="0" y="486"/>
                      <a:pt x="1215" y="0"/>
                      <a:pt x="2715" y="0"/>
                    </a:cubicBezTo>
                    <a:cubicBezTo>
                      <a:pt x="4215" y="0"/>
                      <a:pt x="5431" y="486"/>
                      <a:pt x="5431" y="1086"/>
                    </a:cubicBezTo>
                    <a:cubicBezTo>
                      <a:pt x="5431" y="1686"/>
                      <a:pt x="4215" y="2172"/>
                      <a:pt x="2715" y="2172"/>
                    </a:cubicBezTo>
                    <a:cubicBezTo>
                      <a:pt x="1215" y="2172"/>
                      <a:pt x="0" y="1686"/>
                      <a:pt x="0" y="1086"/>
                    </a:cubicBezTo>
                  </a:path>
                </a:pathLst>
              </a:custGeom>
              <a:solidFill>
                <a:srgbClr val="1CADE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2" name="path 972"/>
              <p:cNvSpPr/>
              <p:nvPr/>
            </p:nvSpPr>
            <p:spPr>
              <a:xfrm>
                <a:off x="0" y="0"/>
                <a:ext cx="3462731" cy="1393139"/>
              </a:xfrm>
              <a:custGeom>
                <a:avLst/>
                <a:gdLst/>
                <a:ahLst/>
                <a:cxnLst/>
                <a:rect l="0" t="0" r="0" b="0"/>
                <a:pathLst>
                  <a:path w="5453" h="2193">
                    <a:moveTo>
                      <a:pt x="10" y="1096"/>
                    </a:moveTo>
                    <a:cubicBezTo>
                      <a:pt x="10" y="496"/>
                      <a:pt x="1226" y="10"/>
                      <a:pt x="2726" y="10"/>
                    </a:cubicBezTo>
                    <a:cubicBezTo>
                      <a:pt x="4226" y="10"/>
                      <a:pt x="5442" y="496"/>
                      <a:pt x="5442" y="1096"/>
                    </a:cubicBezTo>
                    <a:cubicBezTo>
                      <a:pt x="5442" y="1696"/>
                      <a:pt x="4226" y="2182"/>
                      <a:pt x="2726" y="2182"/>
                    </a:cubicBezTo>
                    <a:cubicBezTo>
                      <a:pt x="1226" y="2182"/>
                      <a:pt x="10" y="1696"/>
                      <a:pt x="10" y="1096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74" name="textbox 974"/>
            <p:cNvSpPr/>
            <p:nvPr/>
          </p:nvSpPr>
          <p:spPr>
            <a:xfrm>
              <a:off x="-12700" y="-12700"/>
              <a:ext cx="3488690" cy="14681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95020" algn="l" rtl="0" eaLnBrk="0">
                <a:lnSpc>
                  <a:spcPct val="99000"/>
                </a:lnSpc>
                <a:spcBef>
                  <a:spcPts val="0"/>
                </a:spcBef>
              </a:pPr>
              <a:r>
                <a:rPr sz="2800" kern="0" spc="-30" dirty="0">
                  <a:solidFill>
                    <a:srgbClr val="FFFFFF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10.3持续改进</a:t>
              </a:r>
              <a:endParaRPr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976" name="textbox 976"/>
          <p:cNvSpPr/>
          <p:nvPr/>
        </p:nvSpPr>
        <p:spPr>
          <a:xfrm>
            <a:off x="1071239" y="1361555"/>
            <a:ext cx="1307464" cy="571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4295"/>
              </a:lnSpc>
            </a:pPr>
            <a:r>
              <a:rPr sz="3500" kern="0" spc="-1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10改</a:t>
            </a:r>
            <a:r>
              <a:rPr sz="3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78" name="path 97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extbox 980"/>
          <p:cNvSpPr/>
          <p:nvPr/>
        </p:nvSpPr>
        <p:spPr>
          <a:xfrm>
            <a:off x="984947" y="1327265"/>
            <a:ext cx="9006205" cy="4944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" algn="l" rtl="0" eaLnBrk="0">
              <a:lnSpc>
                <a:spcPts val="4295"/>
              </a:lnSpc>
            </a:pPr>
            <a:r>
              <a:rPr sz="35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10改进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09220" algn="l" rtl="0" eaLnBrk="0">
              <a:lnSpc>
                <a:spcPct val="89000"/>
              </a:lnSpc>
              <a:spcBef>
                <a:spcPts val="340"/>
              </a:spcBef>
              <a:tabLst>
                <a:tab pos="8804275" algn="l"/>
              </a:tabLst>
            </a:pPr>
            <a:r>
              <a:rPr sz="2400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10.1通则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76835" algn="l" rtl="0" eaLnBrk="0">
              <a:lnSpc>
                <a:spcPct val="109000"/>
              </a:lnSpc>
              <a:spcBef>
                <a:spcPts val="70"/>
              </a:spcBef>
            </a:pPr>
            <a:r>
              <a:rPr sz="2400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企业应确定和选择改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进机会，并采取必要措施，以持续履行知识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产权合规义务，应对知识产权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风险和实现知识产权价值，提升企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业的竞争力。包括：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4615" algn="l" rtl="0" eaLnBrk="0">
              <a:lnSpc>
                <a:spcPct val="97000"/>
              </a:lnSpc>
              <a:spcBef>
                <a:spcPts val="1015"/>
              </a:spcBef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a)改进产品和／或服务，确保知识产权合规义务履行；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5885" algn="l" rtl="0" eaLnBrk="0">
              <a:lnSpc>
                <a:spcPct val="98000"/>
              </a:lnSpc>
              <a:spcBef>
                <a:spcPts val="1095"/>
              </a:spcBef>
            </a:pP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b)纠正、预防或减</a:t>
            </a: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少不利影响；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2075" algn="l" rtl="0" eaLnBrk="0">
              <a:lnSpc>
                <a:spcPct val="98000"/>
              </a:lnSpc>
              <a:spcBef>
                <a:spcPts val="1055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c)确保知识产权合规管理体系的适宜性、充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分性和有效性；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2075" algn="l" rtl="0" eaLnBrk="0">
              <a:lnSpc>
                <a:spcPct val="98000"/>
              </a:lnSpc>
              <a:spcBef>
                <a:spcPts val="1055"/>
              </a:spcBef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d)持续改进知识产权合规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管理体系。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indent="89535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注：改进的例子包括纠正、纠正措施、持续改进、突破性变革、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创新和重组等。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82" name="textbox 98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textbox 984"/>
          <p:cNvSpPr/>
          <p:nvPr/>
        </p:nvSpPr>
        <p:spPr>
          <a:xfrm>
            <a:off x="967248" y="1327265"/>
            <a:ext cx="8834755" cy="4755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205" algn="l" rtl="0" eaLnBrk="0">
              <a:lnSpc>
                <a:spcPts val="4295"/>
              </a:lnSpc>
            </a:pPr>
            <a:r>
              <a:rPr sz="35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10改进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21590" algn="l" rtl="0" eaLnBrk="0">
              <a:lnSpc>
                <a:spcPct val="102000"/>
              </a:lnSpc>
              <a:spcBef>
                <a:spcPts val="590"/>
              </a:spcBef>
              <a:tabLst>
                <a:tab pos="8820785" algn="l"/>
              </a:tabLst>
            </a:pP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sz="2400" u="sng" kern="0" spc="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.2不合格和纠正措施</a:t>
            </a:r>
            <a:r>
              <a:rPr sz="24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企业应对出现的不合格或不合规进行调查与评价，分析和确定不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合格或不合规的原因，确定措施和实施范围，实施所需的措施， 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评审所采取的纠正措施的有效性。企业应保留成文信息，作为纠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正措施实施及结果的证据。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" algn="l" rtl="0" eaLnBrk="0">
              <a:lnSpc>
                <a:spcPct val="100000"/>
              </a:lnSpc>
              <a:spcBef>
                <a:spcPts val="105"/>
              </a:spcBef>
            </a:pP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10.3持续改进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130" indent="-9525" algn="l" rtl="0" eaLnBrk="0">
              <a:lnSpc>
                <a:spcPct val="102000"/>
              </a:lnSpc>
              <a:spcBef>
                <a:spcPts val="40"/>
              </a:spcBef>
            </a:pP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企业应持续改进知识产权合规管理体系的适宜性、充分性和有效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0320" indent="-5715" algn="l" rtl="0" eaLnBrk="0">
              <a:lnSpc>
                <a:spcPct val="101000"/>
              </a:lnSpc>
              <a:spcBef>
                <a:spcPts val="45"/>
              </a:spcBef>
            </a:pP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企业应结合分析和评价的结果以及管理评审的输出，以确定是否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存在风险或新的需求或机遇，这些需求或机遇应作为持续改</a:t>
            </a:r>
            <a:r>
              <a:rPr sz="24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进的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一部分加以应对。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86" name="textbox 98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textbox 988"/>
          <p:cNvSpPr/>
          <p:nvPr/>
        </p:nvSpPr>
        <p:spPr>
          <a:xfrm>
            <a:off x="519866" y="907403"/>
            <a:ext cx="9601200" cy="52984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2135" algn="l" rtl="0" eaLnBrk="0">
              <a:lnSpc>
                <a:spcPct val="89000"/>
              </a:lnSpc>
            </a:pPr>
            <a:r>
              <a:rPr sz="3400" kern="0" spc="-2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附录A（资料性）</a:t>
            </a:r>
            <a:endParaRPr sz="3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60070" algn="l" rtl="0" eaLnBrk="0">
              <a:lnSpc>
                <a:spcPct val="95000"/>
              </a:lnSpc>
              <a:spcBef>
                <a:spcPts val="30"/>
              </a:spcBef>
            </a:pP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商业秘密管理的推荐性实践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3500" algn="l" rtl="0" eaLnBrk="0">
              <a:lnSpc>
                <a:spcPct val="87000"/>
              </a:lnSpc>
              <a:spcBef>
                <a:spcPts val="290"/>
              </a:spcBef>
              <a:tabLst>
                <a:tab pos="9268460" algn="l"/>
              </a:tabLst>
            </a:pP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A.1</a:t>
            </a:r>
            <a:r>
              <a:rPr sz="2100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概述</a:t>
            </a:r>
            <a:r>
              <a:rPr sz="21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1115" indent="48895" algn="l" rtl="0" eaLnBrk="0">
              <a:lnSpc>
                <a:spcPct val="119000"/>
              </a:lnSpc>
              <a:spcBef>
                <a:spcPts val="15"/>
              </a:spcBef>
            </a:pP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本附录从商业秘密管理角度给出实施商业秘密管理推荐性实践活动，A.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2~A.5分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别给出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涉密信息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涉密人员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涉密设备与载体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涉密区域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管理的推荐性实践活动。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3500" algn="l" rtl="0" eaLnBrk="0">
              <a:lnSpc>
                <a:spcPct val="97000"/>
              </a:lnSpc>
              <a:spcBef>
                <a:spcPts val="1055"/>
              </a:spcBef>
            </a:pP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A.2涉密信息的管理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685" indent="62230" algn="l" rtl="0" eaLnBrk="0">
              <a:lnSpc>
                <a:spcPct val="94000"/>
              </a:lnSpc>
              <a:spcBef>
                <a:spcPts val="1050"/>
              </a:spcBef>
            </a:pPr>
            <a:r>
              <a:rPr sz="21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</a:t>
            </a:r>
            <a:r>
              <a:rPr sz="21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是指不为公众所知悉、具有商业价值并经权利人采</a:t>
            </a:r>
            <a:r>
              <a:rPr sz="2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取相应保密措施的技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术信息、经营信息等商业</a:t>
            </a:r>
            <a:r>
              <a:rPr sz="21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信息。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60325" algn="l" rtl="0" eaLnBrk="0">
              <a:lnSpc>
                <a:spcPct val="93000"/>
              </a:lnSpc>
              <a:spcBef>
                <a:spcPts val="1030"/>
              </a:spcBef>
            </a:pPr>
            <a:r>
              <a:rPr sz="21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技术信息一般指与技术有关的结构、原料、组分、配方、材料、样品、样式、</a:t>
            </a:r>
            <a:r>
              <a:rPr sz="2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植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物新品种繁殖材料、工艺、</a:t>
            </a:r>
            <a:r>
              <a:rPr sz="21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方法或其步骤、算法、数据、计算机程序及其有关文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档等信息。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indent="60325" algn="l" rtl="0" eaLnBrk="0">
              <a:lnSpc>
                <a:spcPct val="93000"/>
              </a:lnSpc>
              <a:spcBef>
                <a:spcPts val="5"/>
              </a:spcBef>
            </a:pPr>
            <a:r>
              <a:rPr sz="21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经营信息一般指与经营活动有关的创意、管理、销售、财务、计划、样</a:t>
            </a:r>
            <a:r>
              <a:rPr sz="2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本、招投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标材料、客户信息、数据等信息。其中的客户信息包括客户的名称、地址、联系</a:t>
            </a:r>
            <a:r>
              <a:rPr sz="21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方式以及交易习惯、意向、内容等信息。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90" name="textbox 99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textbox 992"/>
          <p:cNvSpPr/>
          <p:nvPr/>
        </p:nvSpPr>
        <p:spPr>
          <a:xfrm>
            <a:off x="255632" y="2403659"/>
            <a:ext cx="10196194" cy="3889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3970" algn="l" rtl="0" eaLnBrk="0">
              <a:lnSpc>
                <a:spcPct val="98000"/>
              </a:lnSpc>
            </a:pP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-评估商业秘密的经济价</a:t>
            </a: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值：考虑其与企业主营业务的关联程度、泄露后对于企业的影响、现阶段的市场地位、技术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先进性及潜在的发展前景、研发成本、合同价格等；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15875" algn="l" rtl="0" eaLnBrk="0">
              <a:lnSpc>
                <a:spcPct val="96000"/>
              </a:lnSpc>
              <a:spcBef>
                <a:spcPts val="1135"/>
              </a:spcBef>
            </a:pP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-通过定期或不定期对经</a:t>
            </a: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营活动中产生的战略规划、管理办法、商业模式、改制上市、并购量组、产权交易、财务信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息、投融资决策、产购销策略、资源贮备、客户信息、招投标事项等经营信息，以及设计、程序、产</a:t>
            </a: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品配方、制作</a:t>
            </a:r>
            <a:r>
              <a:rPr sz="1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工艺、制作方法、技术诀窍等技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术信息进行分析，遴选出商业秘密；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" algn="l" rtl="0" eaLnBrk="0">
              <a:lnSpc>
                <a:spcPts val="1820"/>
              </a:lnSpc>
              <a:spcBef>
                <a:spcPts val="1135"/>
              </a:spcBef>
            </a:pPr>
            <a:r>
              <a:rPr sz="15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-对新形成的商业秘密的来源进行</a:t>
            </a: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审查。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655" algn="l" rtl="0" eaLnBrk="0">
              <a:lnSpc>
                <a:spcPts val="1830"/>
              </a:lnSpc>
              <a:spcBef>
                <a:spcPts val="1115"/>
              </a:spcBef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环节：密级划分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5560" algn="l" rtl="0" eaLnBrk="0">
              <a:lnSpc>
                <a:spcPts val="1845"/>
              </a:lnSpc>
              <a:spcBef>
                <a:spcPts val="1100"/>
              </a:spcBef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" algn="l" rtl="0" eaLnBrk="0">
              <a:lnSpc>
                <a:spcPts val="1860"/>
              </a:lnSpc>
              <a:spcBef>
                <a:spcPts val="1085"/>
              </a:spcBef>
            </a:pPr>
            <a:r>
              <a:rPr sz="15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-可将密级划分为：核心级、重要级、</a:t>
            </a:r>
            <a:r>
              <a:rPr sz="1500" kern="0" spc="4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一般级；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035" algn="l" rtl="0" eaLnBrk="0">
              <a:lnSpc>
                <a:spcPct val="91000"/>
              </a:lnSpc>
              <a:spcBef>
                <a:spcPts val="1085"/>
              </a:spcBef>
            </a:pP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核心级：泄露会使企业的主营业务及核心利益遭受特别严重的损害；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7465" algn="l" rtl="0" eaLnBrk="0">
              <a:lnSpc>
                <a:spcPts val="2925"/>
              </a:lnSpc>
            </a:pPr>
            <a:r>
              <a:rPr sz="15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重要级：泄露会使企业利</a:t>
            </a: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益遭受严重损害；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algn="l" rtl="0" eaLnBrk="0">
              <a:lnSpc>
                <a:spcPts val="1860"/>
              </a:lnSpc>
              <a:spcBef>
                <a:spcPts val="5"/>
              </a:spcBef>
            </a:pP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一般级：泄露会使企业利益遭受损害。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94" name="textbox 994"/>
          <p:cNvSpPr/>
          <p:nvPr/>
        </p:nvSpPr>
        <p:spPr>
          <a:xfrm>
            <a:off x="276976" y="1110857"/>
            <a:ext cx="8249919" cy="1180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表A.1 涉密信息管理的推荐性实践活动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1830"/>
              </a:lnSpc>
              <a:spcBef>
                <a:spcPts val="255"/>
              </a:spcBef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环节：遴选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ts val="1845"/>
              </a:lnSpc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96" name="textbox 99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98" name="path 99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ath 100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2" name="textbox 1002"/>
          <p:cNvSpPr/>
          <p:nvPr/>
        </p:nvSpPr>
        <p:spPr>
          <a:xfrm>
            <a:off x="663380" y="2282504"/>
            <a:ext cx="9820275" cy="40424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" algn="l" rtl="0" eaLnBrk="0">
              <a:lnSpc>
                <a:spcPts val="1845"/>
              </a:lnSpc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670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-根据商业秘密的密级、生命周期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、技术成熟度、潜在价值、市场需求等，确定商业秘密保密期限。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2385" algn="l" rtl="0" eaLnBrk="0">
              <a:lnSpc>
                <a:spcPts val="1830"/>
              </a:lnSpc>
              <a:spcBef>
                <a:spcPts val="1135"/>
              </a:spcBef>
            </a:pPr>
            <a:r>
              <a:rPr sz="1500" b="1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环节：确定接触范围、流</a:t>
            </a: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转要求、存证方式、变更与解密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655" algn="l" rtl="0" eaLnBrk="0">
              <a:lnSpc>
                <a:spcPts val="1845"/>
              </a:lnSpc>
              <a:spcBef>
                <a:spcPts val="1105"/>
              </a:spcBef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670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-根据商业秘密的内容和密级，确定商业秘密的主</a:t>
            </a: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责部门、接触范围及流转要求；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670" algn="l" rtl="0" eaLnBrk="0">
              <a:lnSpc>
                <a:spcPct val="100000"/>
              </a:lnSpc>
              <a:spcBef>
                <a:spcPts val="1130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-对于涉及商业秘密的文件，通过书面审核流程或带有时间戳的电子审核流程，使其</a:t>
            </a: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受控；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670" algn="l" rtl="0" eaLnBrk="0">
              <a:lnSpc>
                <a:spcPct val="100000"/>
              </a:lnSpc>
              <a:spcBef>
                <a:spcPts val="1135"/>
              </a:spcBef>
            </a:pP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-必要时，将涉密载体委托具有一定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社会公信力的、独立的、经相关司法机关认可的第三方机构进行存证；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11430" algn="l" rtl="0" eaLnBrk="0">
              <a:lnSpc>
                <a:spcPct val="98000"/>
              </a:lnSpc>
              <a:spcBef>
                <a:spcPts val="1120"/>
              </a:spcBef>
            </a:pP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-针对不同的商业秘密及其流转要求，明确采取的必要技术措施，包括但不限于软硬件加密、物理空间隔离等，</a:t>
            </a:r>
            <a:r>
              <a:rPr sz="15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并保留实施技术措施的整局；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13970" algn="l" rtl="0" eaLnBrk="0">
              <a:lnSpc>
                <a:spcPct val="99000"/>
              </a:lnSpc>
              <a:spcBef>
                <a:spcPts val="1125"/>
              </a:spcBef>
            </a:pPr>
            <a:r>
              <a:rPr sz="15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-对于同业经营的股东行使知情权获取公</a:t>
            </a: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司商业秘密的，调查其获取目的、评估是否可能造成公司合法利益损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失；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ts val="183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-确定各级别商业秘密维护、</a:t>
            </a:r>
            <a:r>
              <a:rPr sz="15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变更、解密的机制和流程。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4" name="textbox 1004"/>
          <p:cNvSpPr/>
          <p:nvPr/>
        </p:nvSpPr>
        <p:spPr>
          <a:xfrm>
            <a:off x="683120" y="1327265"/>
            <a:ext cx="7843519" cy="841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表A.1 涉密信息管理的推荐性实践活动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0"/>
              </a:lnSpc>
              <a:spcBef>
                <a:spcPts val="0"/>
              </a:spcBef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环节：确定保密期限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06" name="textbox 100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textbox 1008"/>
          <p:cNvSpPr/>
          <p:nvPr/>
        </p:nvSpPr>
        <p:spPr>
          <a:xfrm>
            <a:off x="1038252" y="1327265"/>
            <a:ext cx="8764269" cy="3780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表A.1 涉密信息管理的推荐性实践活动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0955" algn="l" rtl="0" eaLnBrk="0">
              <a:lnSpc>
                <a:spcPct val="100000"/>
              </a:lnSpc>
              <a:spcBef>
                <a:spcPts val="1655"/>
              </a:spcBef>
              <a:tabLst>
                <a:tab pos="8750300" algn="l"/>
              </a:tabLst>
            </a:pPr>
            <a:r>
              <a:rPr sz="1700" b="1" u="sng" kern="0" spc="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环节：维护与更新</a:t>
            </a:r>
            <a:r>
              <a:rPr sz="17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algn="l" rtl="0" eaLnBrk="0">
              <a:lnSpc>
                <a:spcPts val="2055"/>
              </a:lnSpc>
              <a:spcBef>
                <a:spcPts val="1085"/>
              </a:spcBef>
            </a:pPr>
            <a:r>
              <a:rPr sz="17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970" algn="l" rtl="0" eaLnBrk="0">
              <a:lnSpc>
                <a:spcPct val="98000"/>
              </a:lnSpc>
              <a:spcBef>
                <a:spcPts val="1065"/>
              </a:spcBef>
            </a:pP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-定期对商业秘密进行维护，并及时传达给接触商业秘密的相关员工，保存传达记录；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970" algn="l" rtl="0" eaLnBrk="0">
              <a:lnSpc>
                <a:spcPct val="98000"/>
              </a:lnSpc>
              <a:spcBef>
                <a:spcPts val="1120"/>
              </a:spcBef>
            </a:pP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-在重大经营活动、项目的重要节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点，及时开展商业秘密遴选工作，动态更新商业秘密。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0955" algn="l" rtl="0" eaLnBrk="0">
              <a:lnSpc>
                <a:spcPct val="100000"/>
              </a:lnSpc>
              <a:spcBef>
                <a:spcPts val="1120"/>
              </a:spcBef>
            </a:pPr>
            <a:r>
              <a:rPr sz="1700" b="1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环节：解密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algn="l" rtl="0" eaLnBrk="0">
              <a:lnSpc>
                <a:spcPts val="2055"/>
              </a:lnSpc>
              <a:spcBef>
                <a:spcPts val="1085"/>
              </a:spcBef>
            </a:pPr>
            <a:r>
              <a:rPr sz="17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algn="l" rtl="0" eaLnBrk="0">
              <a:lnSpc>
                <a:spcPct val="99000"/>
              </a:lnSpc>
              <a:spcBef>
                <a:spcPts val="1065"/>
              </a:spcBef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-定期评估、考察商业秘密信息是否需要解密；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8000"/>
              </a:lnSpc>
              <a:spcBef>
                <a:spcPts val="5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-当出现商业秘密被公开或失去保护价值等情况时，及时解密。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10" name="textbox 101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textbox 1012"/>
          <p:cNvSpPr/>
          <p:nvPr/>
        </p:nvSpPr>
        <p:spPr>
          <a:xfrm>
            <a:off x="584619" y="1327265"/>
            <a:ext cx="9659619" cy="4979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609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表A.2涉密人员管理的推荐性实践活动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1275" algn="l" rtl="0" eaLnBrk="0">
              <a:lnSpc>
                <a:spcPct val="102000"/>
              </a:lnSpc>
              <a:spcBef>
                <a:spcPts val="1645"/>
              </a:spcBef>
              <a:tabLst>
                <a:tab pos="9204325" algn="l"/>
              </a:tabLst>
            </a:pP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</a:t>
            </a:r>
            <a:r>
              <a:rPr sz="1500" b="1" u="sng" kern="0" spc="4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：招聘/入职</a:t>
            </a:r>
            <a:r>
              <a:rPr sz="15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765" indent="10795" algn="l" rtl="0" eaLnBrk="0">
              <a:lnSpc>
                <a:spcPct val="98000"/>
              </a:lnSpc>
              <a:spcBef>
                <a:spcPts val="1110"/>
              </a:spcBef>
            </a:pPr>
            <a:r>
              <a:rPr sz="15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-审核待录用的员工与原单位之间的保密约定、保密义务、保密内容及</a:t>
            </a: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范围，核实是否违反前雇主的保密义</a:t>
            </a:r>
            <a:r>
              <a:rPr sz="1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务或竞业限制；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6195" algn="l" rtl="0" eaLnBrk="0">
              <a:lnSpc>
                <a:spcPct val="100000"/>
              </a:lnSpc>
              <a:spcBef>
                <a:spcPts val="1095"/>
              </a:spcBef>
            </a:pP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-招聘高管、核心涉密人员、以及有直接竞争关系企业的员工</a:t>
            </a:r>
            <a:r>
              <a:rPr sz="15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时，保留背景调查、录用过程沟通等相关记录；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6195" algn="l" rtl="0" eaLnBrk="0">
              <a:lnSpc>
                <a:spcPts val="1845"/>
              </a:lnSpc>
              <a:spcBef>
                <a:spcPts val="1140"/>
              </a:spcBef>
            </a:pP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-核心涉密人员签署竞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业限制协议；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6195" algn="l" rtl="0" eaLnBrk="0">
              <a:lnSpc>
                <a:spcPct val="100000"/>
              </a:lnSpc>
              <a:spcBef>
                <a:spcPts val="1075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-提醒待录用的员工不将原雇主的商业秘密带入企业进行使用或公开，并保留提醒或承诺的记录；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780" indent="17780" algn="l" rtl="0" eaLnBrk="0">
              <a:lnSpc>
                <a:spcPct val="95000"/>
              </a:lnSpc>
              <a:spcBef>
                <a:spcPts val="1125"/>
              </a:spcBef>
            </a:pPr>
            <a:r>
              <a:rPr sz="15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-签署劳动合同或协议时，条款设置考虑以下内容：商业秘密的内容和范围；遵守企业</a:t>
            </a: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商业秘密管理机制的</a:t>
            </a:r>
            <a:r>
              <a:rPr sz="1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规定和义务、奖惩措施；试用期条款；约定因需要进行岗位调整的触发机制；</a:t>
            </a:r>
            <a:r>
              <a:rPr sz="1500" kern="0" spc="4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接受企业对商业秘密的监督和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1830"/>
              </a:lnSpc>
            </a:pP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检查；竞业限制及经济补偿条款。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1275" algn="l" rtl="0" eaLnBrk="0">
              <a:lnSpc>
                <a:spcPts val="1830"/>
              </a:lnSpc>
              <a:spcBef>
                <a:spcPts val="1100"/>
              </a:spcBef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环节：试用期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3180" algn="l" rtl="0" eaLnBrk="0">
              <a:lnSpc>
                <a:spcPts val="1845"/>
              </a:lnSpc>
              <a:spcBef>
                <a:spcPts val="1105"/>
              </a:spcBef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6195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-试用期不宜安排新员工直接参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与企业重要机密会议或核心研发任务，设置新员工商业秘密的接触范围；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100000"/>
              </a:lnSpc>
              <a:spcBef>
                <a:spcPts val="5"/>
              </a:spcBef>
            </a:pP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-开展保密培训，并保留培训记录。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14" name="textbox 101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textbox 1016"/>
          <p:cNvSpPr/>
          <p:nvPr/>
        </p:nvSpPr>
        <p:spPr>
          <a:xfrm>
            <a:off x="509320" y="2371658"/>
            <a:ext cx="9809480" cy="351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0955" algn="l" rtl="0" eaLnBrk="0">
              <a:lnSpc>
                <a:spcPct val="98000"/>
              </a:lnSpc>
            </a:pPr>
            <a:r>
              <a:rPr sz="15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-根据岗位及工作内容建立涉密岗位/人员清单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1500" kern="0" spc="6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当商业秘密、接触范围、岗位等发生变化时动态更新涉密岗位/</a:t>
            </a:r>
            <a:r>
              <a:rPr sz="15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人员去清单；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655" algn="l" rtl="0" eaLnBrk="0">
              <a:lnSpc>
                <a:spcPct val="100000"/>
              </a:lnSpc>
              <a:spcBef>
                <a:spcPts val="1110"/>
              </a:spcBef>
            </a:pP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-定期对涉密人员进行</a:t>
            </a:r>
            <a:r>
              <a:rPr sz="15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保密培训，并考核，保存相关记录；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20955" algn="l" rtl="0" eaLnBrk="0">
              <a:lnSpc>
                <a:spcPct val="99000"/>
              </a:lnSpc>
              <a:spcBef>
                <a:spcPts val="1120"/>
              </a:spcBef>
            </a:pP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-对岗位变动员工接触的商业秘密进行统</a:t>
            </a: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计备案，必要时签署保密协议，清退员岗位保管和使用的涉密设备与载</a:t>
            </a:r>
            <a:r>
              <a:rPr sz="1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体等；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655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-定期对在职员工所从</a:t>
            </a: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事的业务内容进行审核，或要求员工进行自查。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9370" algn="l" rtl="0" eaLnBrk="0">
              <a:lnSpc>
                <a:spcPts val="1830"/>
              </a:lnSpc>
              <a:spcBef>
                <a:spcPts val="1140"/>
              </a:spcBef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环节：离职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0640" algn="l" rtl="0" eaLnBrk="0">
              <a:lnSpc>
                <a:spcPts val="1845"/>
              </a:lnSpc>
              <a:spcBef>
                <a:spcPts val="1100"/>
              </a:spcBef>
            </a:pPr>
            <a:r>
              <a:rPr sz="15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3655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-根据预离职员工的涉密登记，提前设定脱密期并进行岗位调整，使其不在接触商业</a:t>
            </a:r>
            <a:r>
              <a:rPr sz="15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秘密；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indent="12700" algn="l" rtl="0" eaLnBrk="0">
              <a:lnSpc>
                <a:spcPct val="98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-返还在职期间取得的商业秘密资料，登</a:t>
            </a:r>
            <a:r>
              <a:rPr sz="15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记涉密电脑、网络系统、电子邮件等信息化设备，解除绑定的个人手机</a:t>
            </a:r>
            <a:r>
              <a:rPr sz="1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号码等；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18" name="textbox 1018"/>
          <p:cNvSpPr/>
          <p:nvPr/>
        </p:nvSpPr>
        <p:spPr>
          <a:xfrm>
            <a:off x="536054" y="1327265"/>
            <a:ext cx="7773034" cy="930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表A.2涉密人员管理的推荐性实践活动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0"/>
              </a:lnSpc>
            </a:pPr>
            <a:r>
              <a:rPr sz="1500" b="1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环节：在职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0" name="textbox 102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2" name="path 102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6319139" y="3856482"/>
            <a:ext cx="3102965" cy="2315057"/>
            <a:chOff x="0" y="0"/>
            <a:chExt cx="3102965" cy="2315057"/>
          </a:xfrm>
        </p:grpSpPr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102965" cy="2315057"/>
            </a:xfrm>
            <a:prstGeom prst="rect">
              <a:avLst/>
            </a:prstGeom>
          </p:spPr>
        </p:pic>
        <p:sp>
          <p:nvSpPr>
            <p:cNvPr id="68" name="textbox 68"/>
            <p:cNvSpPr/>
            <p:nvPr/>
          </p:nvSpPr>
          <p:spPr>
            <a:xfrm>
              <a:off x="-12700" y="-12700"/>
              <a:ext cx="3128645" cy="24396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65835" algn="l" rtl="0" eaLnBrk="0">
                <a:lnSpc>
                  <a:spcPct val="88000"/>
                </a:lnSpc>
              </a:pPr>
              <a:r>
                <a:rPr sz="3100" kern="0" spc="4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各类型企</a:t>
              </a:r>
              <a:endParaRPr sz="3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1597025" algn="l" rtl="0" eaLnBrk="0">
                <a:lnSpc>
                  <a:spcPts val="3955"/>
                </a:lnSpc>
              </a:pPr>
              <a:r>
                <a:rPr sz="3100" kern="0" spc="-1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业</a:t>
              </a:r>
              <a:endParaRPr sz="3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3355733" y="2733192"/>
            <a:ext cx="2891891" cy="2092655"/>
            <a:chOff x="0" y="0"/>
            <a:chExt cx="2891891" cy="2092655"/>
          </a:xfrm>
        </p:grpSpPr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891891" cy="2092655"/>
            </a:xfrm>
            <a:prstGeom prst="rect">
              <a:avLst/>
            </a:prstGeom>
          </p:spPr>
        </p:pic>
        <p:sp>
          <p:nvSpPr>
            <p:cNvPr id="72" name="textbox 72"/>
            <p:cNvSpPr/>
            <p:nvPr/>
          </p:nvSpPr>
          <p:spPr>
            <a:xfrm>
              <a:off x="-12700" y="-12700"/>
              <a:ext cx="2917825" cy="21850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3510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3500" kern="0" spc="-5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适用</a:t>
              </a:r>
              <a:endParaRPr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1661160" algn="l" rtl="0" eaLnBrk="0">
                <a:lnSpc>
                  <a:spcPts val="4730"/>
                </a:lnSpc>
              </a:pPr>
              <a:r>
                <a:rPr sz="3500" kern="0" spc="-1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性</a:t>
              </a:r>
              <a:endParaRPr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74" name="textbox 7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6035" algn="l" rtl="0" eaLnBrk="0">
              <a:lnSpc>
                <a:spcPts val="1835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1273848" y="4417974"/>
            <a:ext cx="2609291" cy="1816811"/>
            <a:chOff x="0" y="0"/>
            <a:chExt cx="2609291" cy="1816811"/>
          </a:xfrm>
        </p:grpSpPr>
        <p:grpSp>
          <p:nvGrpSpPr>
            <p:cNvPr id="8" name="group 8"/>
            <p:cNvGrpSpPr/>
            <p:nvPr/>
          </p:nvGrpSpPr>
          <p:grpSpPr>
            <a:xfrm rot="21600000">
              <a:off x="0" y="0"/>
              <a:ext cx="2609291" cy="1816811"/>
              <a:chOff x="0" y="0"/>
              <a:chExt cx="2609291" cy="1816811"/>
            </a:xfrm>
          </p:grpSpPr>
          <p:sp>
            <p:nvSpPr>
              <p:cNvPr id="76" name="path 76"/>
              <p:cNvSpPr/>
              <p:nvPr/>
            </p:nvSpPr>
            <p:spPr>
              <a:xfrm>
                <a:off x="6959" y="6959"/>
                <a:ext cx="2595371" cy="1802892"/>
              </a:xfrm>
              <a:custGeom>
                <a:avLst/>
                <a:gdLst/>
                <a:ahLst/>
                <a:cxnLst/>
                <a:rect l="0" t="0" r="0" b="0"/>
                <a:pathLst>
                  <a:path w="4087" h="2839">
                    <a:moveTo>
                      <a:pt x="0" y="1419"/>
                    </a:moveTo>
                    <a:cubicBezTo>
                      <a:pt x="0" y="634"/>
                      <a:pt x="914" y="0"/>
                      <a:pt x="2043" y="0"/>
                    </a:cubicBezTo>
                    <a:cubicBezTo>
                      <a:pt x="3171" y="0"/>
                      <a:pt x="4087" y="634"/>
                      <a:pt x="4087" y="1419"/>
                    </a:cubicBezTo>
                    <a:cubicBezTo>
                      <a:pt x="4087" y="2203"/>
                      <a:pt x="3171" y="2839"/>
                      <a:pt x="2043" y="2839"/>
                    </a:cubicBezTo>
                    <a:cubicBezTo>
                      <a:pt x="914" y="2839"/>
                      <a:pt x="0" y="2203"/>
                      <a:pt x="0" y="1419"/>
                    </a:cubicBezTo>
                  </a:path>
                </a:pathLst>
              </a:custGeom>
              <a:solidFill>
                <a:srgbClr val="1CADE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path 78"/>
              <p:cNvSpPr/>
              <p:nvPr/>
            </p:nvSpPr>
            <p:spPr>
              <a:xfrm>
                <a:off x="0" y="0"/>
                <a:ext cx="2609291" cy="1816811"/>
              </a:xfrm>
              <a:custGeom>
                <a:avLst/>
                <a:gdLst/>
                <a:ahLst/>
                <a:cxnLst/>
                <a:rect l="0" t="0" r="0" b="0"/>
                <a:pathLst>
                  <a:path w="4109" h="2861">
                    <a:moveTo>
                      <a:pt x="10" y="1430"/>
                    </a:moveTo>
                    <a:cubicBezTo>
                      <a:pt x="10" y="645"/>
                      <a:pt x="925" y="10"/>
                      <a:pt x="2054" y="10"/>
                    </a:cubicBezTo>
                    <a:cubicBezTo>
                      <a:pt x="3182" y="10"/>
                      <a:pt x="4098" y="645"/>
                      <a:pt x="4098" y="1430"/>
                    </a:cubicBezTo>
                    <a:cubicBezTo>
                      <a:pt x="4098" y="2214"/>
                      <a:pt x="3182" y="2850"/>
                      <a:pt x="2054" y="2850"/>
                    </a:cubicBezTo>
                    <a:cubicBezTo>
                      <a:pt x="925" y="2850"/>
                      <a:pt x="10" y="2214"/>
                      <a:pt x="10" y="1430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80"/>
            <p:cNvSpPr/>
            <p:nvPr/>
          </p:nvSpPr>
          <p:spPr>
            <a:xfrm>
              <a:off x="-12700" y="-12700"/>
              <a:ext cx="2635250" cy="18878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27075" indent="-207645" algn="l" rtl="0" eaLnBrk="0">
                <a:lnSpc>
                  <a:spcPct val="100000"/>
                </a:lnSpc>
                <a:spcBef>
                  <a:spcPts val="0"/>
                </a:spcBef>
              </a:pPr>
              <a:r>
                <a:rPr sz="3100" kern="0" spc="4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各类型知</a:t>
              </a:r>
              <a:r>
                <a:rPr sz="3100" kern="0" spc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</a:t>
              </a:r>
              <a:r>
                <a:rPr sz="3100" kern="0" spc="2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识产权</a:t>
              </a:r>
              <a:endParaRPr sz="3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82" name="textbox 82"/>
          <p:cNvSpPr/>
          <p:nvPr/>
        </p:nvSpPr>
        <p:spPr>
          <a:xfrm>
            <a:off x="1052743" y="1230107"/>
            <a:ext cx="4488815" cy="634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特点</a:t>
            </a: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：增强适用性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4" name="path 8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textbox 1024"/>
          <p:cNvSpPr/>
          <p:nvPr/>
        </p:nvSpPr>
        <p:spPr>
          <a:xfrm>
            <a:off x="1014019" y="2360298"/>
            <a:ext cx="8754109" cy="1319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6035" algn="l" rtl="0" eaLnBrk="0">
              <a:lnSpc>
                <a:spcPct val="96000"/>
              </a:lnSpc>
            </a:pPr>
            <a:r>
              <a:rPr sz="17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-与离职员工进行面谈，重申离职后的保密义务以及竞业限制条款，告知其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泄密所导致的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相关法律责任；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8735" algn="l" rtl="0" eaLnBrk="0">
              <a:lnSpc>
                <a:spcPct val="98000"/>
              </a:lnSpc>
              <a:spcBef>
                <a:spcPts val="1090"/>
              </a:spcBef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-必要时，核心涉密人员执行竞业限制协议；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735" algn="l" rtl="0" eaLnBrk="0">
              <a:lnSpc>
                <a:spcPct val="100000"/>
              </a:lnSpc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-保留离职面谈、交接、协议等相关记录。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6" name="textbox 102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28" name="textbox 1028"/>
          <p:cNvSpPr/>
          <p:nvPr/>
        </p:nvSpPr>
        <p:spPr>
          <a:xfrm>
            <a:off x="1038252" y="1327265"/>
            <a:ext cx="727075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表A.2涉密人员管理的推荐性实践活动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0" name="path 103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box 1032"/>
          <p:cNvSpPr/>
          <p:nvPr/>
        </p:nvSpPr>
        <p:spPr>
          <a:xfrm>
            <a:off x="760350" y="2321436"/>
            <a:ext cx="9436100" cy="3938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1435" algn="l" rtl="0" eaLnBrk="0">
              <a:lnSpc>
                <a:spcPct val="97000"/>
              </a:lnSpc>
            </a:pPr>
            <a:r>
              <a:rPr sz="1700" b="1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涉密设备与载体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</a:t>
            </a:r>
            <a:r>
              <a:rPr sz="17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存储涉密信息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的硬盘、光盘、磁性介质、U盘、研发设备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、生产设备等设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备与载体。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" algn="l" rtl="0" eaLnBrk="0">
              <a:lnSpc>
                <a:spcPct val="100000"/>
              </a:lnSpc>
              <a:spcBef>
                <a:spcPts val="1060"/>
              </a:spcBef>
            </a:pPr>
            <a:r>
              <a:rPr sz="1700" b="1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环节：保存、收发、流转、复制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2070" algn="l" rtl="0" eaLnBrk="0">
              <a:lnSpc>
                <a:spcPts val="2055"/>
              </a:lnSpc>
              <a:spcBef>
                <a:spcPts val="1085"/>
              </a:spcBef>
            </a:pPr>
            <a:r>
              <a:rPr sz="17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4450" algn="l" rtl="0" eaLnBrk="0">
              <a:lnSpc>
                <a:spcPct val="98000"/>
              </a:lnSpc>
              <a:spcBef>
                <a:spcPts val="1060"/>
              </a:spcBef>
            </a:pP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-选择安全保密的特定场所或位置（物理隔离）保存涉密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载体，由专人管理；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4450" algn="l" rtl="0" eaLnBrk="0">
              <a:lnSpc>
                <a:spcPct val="98000"/>
              </a:lnSpc>
              <a:spcBef>
                <a:spcPts val="1125"/>
              </a:spcBef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-涉密设备与载体设定信息加密系统、员工权限管理系统等，限制商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业秘密存储、复制等操作；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4450" algn="l" rtl="0" eaLnBrk="0">
              <a:lnSpc>
                <a:spcPct val="98000"/>
              </a:lnSpc>
              <a:spcBef>
                <a:spcPts val="1120"/>
              </a:spcBef>
            </a:pP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-在涉密设备与载体的相关位置设置涉密提醒，必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要时可使用隐藏式记号；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4450" algn="l" rtl="0" eaLnBrk="0">
              <a:lnSpc>
                <a:spcPct val="99000"/>
              </a:lnSpc>
              <a:spcBef>
                <a:spcPts val="1125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-涉密设备与载体的收发履行清点、编号、登记、签收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等手续；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" indent="10160" algn="l" rtl="0" eaLnBrk="0">
              <a:lnSpc>
                <a:spcPct val="97000"/>
              </a:lnSpc>
              <a:spcBef>
                <a:spcPts val="1080"/>
              </a:spcBef>
            </a:pPr>
            <a:r>
              <a:rPr sz="17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-涉密载体流转、复制时，</a:t>
            </a:r>
            <a:r>
              <a:rPr sz="1700" kern="0" spc="-4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履行审批、登记手续，复制加盖戳记并视同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原件管理，确保载体使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用完毕后及时回收；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" algn="l" rtl="0" eaLnBrk="0">
              <a:lnSpc>
                <a:spcPct val="100000"/>
              </a:lnSpc>
              <a:spcBef>
                <a:spcPts val="5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-保留保存、收发、复制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、传递、使用等过程的记录。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4" name="textbox 10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6" name="textbox 1036"/>
          <p:cNvSpPr/>
          <p:nvPr/>
        </p:nvSpPr>
        <p:spPr>
          <a:xfrm>
            <a:off x="1038252" y="1327265"/>
            <a:ext cx="8589644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表A.3涉密设备与载体管理的推荐性实践活动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38" name="path 103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box 1040"/>
          <p:cNvSpPr/>
          <p:nvPr/>
        </p:nvSpPr>
        <p:spPr>
          <a:xfrm>
            <a:off x="1056275" y="2360298"/>
            <a:ext cx="8738234" cy="2112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ct val="100000"/>
              </a:lnSpc>
            </a:pPr>
            <a:r>
              <a:rPr sz="1700" b="1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环节：维修与销毁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0480" algn="l" rtl="0" eaLnBrk="0">
              <a:lnSpc>
                <a:spcPts val="2055"/>
              </a:lnSpc>
              <a:spcBef>
                <a:spcPts val="1085"/>
              </a:spcBef>
            </a:pPr>
            <a:r>
              <a:rPr sz="17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推荐性实践：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" algn="l" rtl="0" eaLnBrk="0">
              <a:lnSpc>
                <a:spcPct val="99000"/>
              </a:lnSpc>
              <a:spcBef>
                <a:spcPts val="1075"/>
              </a:spcBef>
            </a:pPr>
            <a:r>
              <a:rPr sz="17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-定期清查、核对涉密</a:t>
            </a:r>
            <a:r>
              <a:rPr sz="17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设备与载体；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" algn="l" rtl="0" eaLnBrk="0">
              <a:lnSpc>
                <a:spcPct val="98000"/>
              </a:lnSpc>
              <a:spcBef>
                <a:spcPts val="1095"/>
              </a:spcBef>
            </a:pP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-需外部人员维修的，指定专人全程现场监督；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0160" algn="l" rtl="0" eaLnBrk="0">
              <a:lnSpc>
                <a:spcPct val="97000"/>
              </a:lnSpc>
            </a:pP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-涉密设备与载体的报废和销毁时，履行审批、清点、</a:t>
            </a:r>
            <a:r>
              <a:rPr sz="1700" kern="0" spc="3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登记手续，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确保销毁的涉密信息无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法还原；保留保存、销毁等过程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的记录。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2" name="textbox 104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4" name="textbox 1044"/>
          <p:cNvSpPr/>
          <p:nvPr/>
        </p:nvSpPr>
        <p:spPr>
          <a:xfrm>
            <a:off x="1038252" y="1327265"/>
            <a:ext cx="8589644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表A.3涉密设备与载体管理的推荐性实践活动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6" name="path 104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box 1048"/>
          <p:cNvSpPr/>
          <p:nvPr/>
        </p:nvSpPr>
        <p:spPr>
          <a:xfrm>
            <a:off x="1008901" y="2330580"/>
            <a:ext cx="8759190" cy="2982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895" algn="l" rtl="0" eaLnBrk="0">
              <a:lnSpc>
                <a:spcPct val="97000"/>
              </a:lnSpc>
            </a:pPr>
            <a:r>
              <a:rPr sz="17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涉密区域包括研发部门、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财务部门、实验室、重要生产工作场所，涉密信息和涉密载体存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放地点等。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1595" algn="l" rtl="0" eaLnBrk="0">
              <a:lnSpc>
                <a:spcPct val="98000"/>
              </a:lnSpc>
              <a:spcBef>
                <a:spcPts val="1070"/>
              </a:spcBef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涉密区域划定相对独立的物理空间，可采取如下保护措施：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0320" indent="22860" algn="l" rtl="0" eaLnBrk="0">
              <a:lnSpc>
                <a:spcPct val="96000"/>
              </a:lnSpc>
              <a:spcBef>
                <a:spcPts val="1125"/>
              </a:spcBef>
            </a:pPr>
            <a:r>
              <a:rPr sz="17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-涉密区域与普通区域以明显警示标志隔离，并通过警报、安防、门禁等措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施加强涉密区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域的管理；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3815" algn="l" rtl="0" eaLnBrk="0">
              <a:lnSpc>
                <a:spcPct val="100000"/>
              </a:lnSpc>
              <a:spcBef>
                <a:spcPts val="1100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-限制使用具有录音、摄像、拍照、信息存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储等功能的设备；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780" indent="26035" algn="l" rtl="0" eaLnBrk="0">
              <a:lnSpc>
                <a:spcPct val="97000"/>
              </a:lnSpc>
              <a:spcBef>
                <a:spcPts val="1070"/>
              </a:spcBef>
            </a:pPr>
            <a:r>
              <a:rPr sz="17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-建立保安系统及来访人员管理制度，明确来访人员的活动范围、行为限制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等内容、保留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访问记录；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" algn="l" rtl="0" eaLnBrk="0">
              <a:lnSpc>
                <a:spcPct val="98000"/>
              </a:lnSpc>
              <a:spcBef>
                <a:spcPts val="5"/>
              </a:spcBef>
            </a:pPr>
            <a:r>
              <a:rPr sz="17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-必要时，采取网络隔</a:t>
            </a:r>
            <a:r>
              <a:rPr sz="17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离阻断等。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50" name="textbox 105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52" name="textbox 1052"/>
          <p:cNvSpPr/>
          <p:nvPr/>
        </p:nvSpPr>
        <p:spPr>
          <a:xfrm>
            <a:off x="1036469" y="1361555"/>
            <a:ext cx="375539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A.5涉密区域的管理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54" name="path 105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extbox 1056"/>
          <p:cNvSpPr/>
          <p:nvPr/>
        </p:nvSpPr>
        <p:spPr>
          <a:xfrm>
            <a:off x="1013819" y="2368924"/>
            <a:ext cx="8756015" cy="1352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3975" algn="l" rtl="0" eaLnBrk="0">
              <a:lnSpc>
                <a:spcPct val="92000"/>
              </a:lnSpc>
            </a:pPr>
            <a:r>
              <a:rPr sz="21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列表中的禁止性行为指违反相关</a:t>
            </a:r>
            <a:r>
              <a:rPr sz="21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法律法规、政策等要求的行为，企业若涉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及下述行为，应以相关法律法规、政策规定为依据，</a:t>
            </a:r>
            <a:r>
              <a:rPr sz="21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充分评估该行为可能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导致的法律后果。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645" algn="l" rtl="0" eaLnBrk="0">
              <a:lnSpc>
                <a:spcPct val="95000"/>
              </a:lnSpc>
            </a:pPr>
            <a:r>
              <a:rPr sz="21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注：本列表为典型禁止性行为列表，并</a:t>
            </a: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未完全列举全部禁止性行为。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58" name="textbox 1058"/>
          <p:cNvSpPr/>
          <p:nvPr/>
        </p:nvSpPr>
        <p:spPr>
          <a:xfrm>
            <a:off x="1099817" y="1241921"/>
            <a:ext cx="8361044" cy="9696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9210" algn="l" rtl="0" eaLnBrk="0">
              <a:lnSpc>
                <a:spcPct val="88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附录B 专利、商标</a:t>
            </a: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、著作权、商业秘密典型</a:t>
            </a:r>
            <a:r>
              <a:rPr sz="3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禁止性行为列表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60" name="textbox 106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62" name="path 106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textbox 1064"/>
          <p:cNvSpPr/>
          <p:nvPr/>
        </p:nvSpPr>
        <p:spPr>
          <a:xfrm>
            <a:off x="999995" y="1056754"/>
            <a:ext cx="8361044" cy="9696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9210" algn="l" rtl="0" eaLnBrk="0">
              <a:lnSpc>
                <a:spcPct val="88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附录B 专利、商标</a:t>
            </a: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、著作权、商业秘密典型</a:t>
            </a:r>
            <a:r>
              <a:rPr sz="3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禁止性行为列表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66" name="textbox 106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4105018" y="3357078"/>
            <a:ext cx="2230659" cy="2120039"/>
            <a:chOff x="0" y="0"/>
            <a:chExt cx="2230659" cy="2120039"/>
          </a:xfrm>
        </p:grpSpPr>
        <p:grpSp>
          <p:nvGrpSpPr>
            <p:cNvPr id="36" name="group 36"/>
            <p:cNvGrpSpPr/>
            <p:nvPr/>
          </p:nvGrpSpPr>
          <p:grpSpPr>
            <a:xfrm rot="21600000">
              <a:off x="0" y="0"/>
              <a:ext cx="2230659" cy="2120039"/>
              <a:chOff x="0" y="0"/>
              <a:chExt cx="2230659" cy="2120039"/>
            </a:xfrm>
          </p:grpSpPr>
          <p:sp>
            <p:nvSpPr>
              <p:cNvPr id="1068" name="path 1068"/>
              <p:cNvSpPr/>
              <p:nvPr/>
            </p:nvSpPr>
            <p:spPr>
              <a:xfrm>
                <a:off x="6619" y="5626"/>
                <a:ext cx="2217420" cy="2112264"/>
              </a:xfrm>
              <a:custGeom>
                <a:avLst/>
                <a:gdLst/>
                <a:ahLst/>
                <a:cxnLst/>
                <a:rect l="0" t="0" r="0" b="0"/>
                <a:pathLst>
                  <a:path w="3492" h="3326">
                    <a:moveTo>
                      <a:pt x="0" y="1270"/>
                    </a:moveTo>
                    <a:lnTo>
                      <a:pt x="1746" y="0"/>
                    </a:lnTo>
                    <a:lnTo>
                      <a:pt x="3492" y="1270"/>
                    </a:lnTo>
                    <a:lnTo>
                      <a:pt x="2824" y="3326"/>
                    </a:lnTo>
                    <a:lnTo>
                      <a:pt x="667" y="3326"/>
                    </a:lnTo>
                  </a:path>
                </a:pathLst>
              </a:custGeom>
              <a:solidFill>
                <a:srgbClr val="1CADE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0" name="path 1070"/>
              <p:cNvSpPr/>
              <p:nvPr/>
            </p:nvSpPr>
            <p:spPr>
              <a:xfrm>
                <a:off x="0" y="0"/>
                <a:ext cx="2230659" cy="2120039"/>
              </a:xfrm>
              <a:custGeom>
                <a:avLst/>
                <a:gdLst/>
                <a:ahLst/>
                <a:cxnLst/>
                <a:rect l="0" t="0" r="0" b="0"/>
                <a:pathLst>
                  <a:path w="3512" h="3338">
                    <a:moveTo>
                      <a:pt x="10" y="1279"/>
                    </a:moveTo>
                    <a:lnTo>
                      <a:pt x="1756" y="8"/>
                    </a:lnTo>
                    <a:lnTo>
                      <a:pt x="3502" y="1279"/>
                    </a:lnTo>
                    <a:lnTo>
                      <a:pt x="2835" y="3335"/>
                    </a:lnTo>
                    <a:moveTo>
                      <a:pt x="677" y="3335"/>
                    </a:moveTo>
                    <a:lnTo>
                      <a:pt x="10" y="1279"/>
                    </a:ln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2" name="textbox 1072"/>
            <p:cNvSpPr/>
            <p:nvPr/>
          </p:nvSpPr>
          <p:spPr>
            <a:xfrm>
              <a:off x="-12700" y="-12700"/>
              <a:ext cx="2256154" cy="21977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7060" algn="l" rtl="0" eaLnBrk="0">
                <a:lnSpc>
                  <a:spcPct val="95000"/>
                </a:lnSpc>
              </a:pPr>
              <a:r>
                <a:rPr sz="2800" kern="0" spc="-3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专利禁</a:t>
              </a:r>
              <a:endPara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607060" algn="l" rtl="0" eaLnBrk="0">
                <a:lnSpc>
                  <a:spcPct val="94000"/>
                </a:lnSpc>
                <a:spcBef>
                  <a:spcPts val="170"/>
                </a:spcBef>
              </a:pPr>
              <a:r>
                <a:rPr sz="2800" kern="0" spc="-3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止性行</a:t>
              </a:r>
              <a:endPara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967105" algn="l" rtl="0" eaLnBrk="0">
                <a:lnSpc>
                  <a:spcPct val="95000"/>
                </a:lnSpc>
                <a:spcBef>
                  <a:spcPts val="25"/>
                </a:spcBef>
              </a:pPr>
              <a:r>
                <a:rPr sz="2800" kern="0" spc="-1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为</a:t>
              </a:r>
              <a:endPara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992670" y="3355746"/>
            <a:ext cx="2556713" cy="937462"/>
            <a:chOff x="0" y="0"/>
            <a:chExt cx="2556713" cy="937462"/>
          </a:xfrm>
        </p:grpSpPr>
        <p:grpSp>
          <p:nvGrpSpPr>
            <p:cNvPr id="40" name="group 40"/>
            <p:cNvGrpSpPr/>
            <p:nvPr/>
          </p:nvGrpSpPr>
          <p:grpSpPr>
            <a:xfrm rot="21600000">
              <a:off x="0" y="0"/>
              <a:ext cx="2556713" cy="937462"/>
              <a:chOff x="0" y="0"/>
              <a:chExt cx="2556713" cy="937462"/>
            </a:xfrm>
          </p:grpSpPr>
          <p:sp>
            <p:nvSpPr>
              <p:cNvPr id="1074" name="path 1074"/>
              <p:cNvSpPr/>
              <p:nvPr/>
            </p:nvSpPr>
            <p:spPr>
              <a:xfrm>
                <a:off x="6959" y="6959"/>
                <a:ext cx="2542794" cy="923543"/>
              </a:xfrm>
              <a:custGeom>
                <a:avLst/>
                <a:gdLst/>
                <a:ahLst/>
                <a:cxnLst/>
                <a:rect l="0" t="0" r="0" b="0"/>
                <a:pathLst>
                  <a:path w="4004" h="1454">
                    <a:moveTo>
                      <a:pt x="0" y="727"/>
                    </a:moveTo>
                    <a:cubicBezTo>
                      <a:pt x="0" y="325"/>
                      <a:pt x="896" y="0"/>
                      <a:pt x="2002" y="0"/>
                    </a:cubicBezTo>
                    <a:cubicBezTo>
                      <a:pt x="3107" y="0"/>
                      <a:pt x="4004" y="325"/>
                      <a:pt x="4004" y="727"/>
                    </a:cubicBezTo>
                    <a:cubicBezTo>
                      <a:pt x="4004" y="1127"/>
                      <a:pt x="3107" y="1454"/>
                      <a:pt x="2002" y="1454"/>
                    </a:cubicBezTo>
                    <a:cubicBezTo>
                      <a:pt x="896" y="1454"/>
                      <a:pt x="0" y="1127"/>
                      <a:pt x="0" y="727"/>
                    </a:cubicBezTo>
                  </a:path>
                </a:pathLst>
              </a:custGeom>
              <a:solidFill>
                <a:srgbClr val="AD755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6" name="path 1076"/>
              <p:cNvSpPr/>
              <p:nvPr/>
            </p:nvSpPr>
            <p:spPr>
              <a:xfrm>
                <a:off x="0" y="0"/>
                <a:ext cx="2556713" cy="937462"/>
              </a:xfrm>
              <a:custGeom>
                <a:avLst/>
                <a:gdLst/>
                <a:ahLst/>
                <a:cxnLst/>
                <a:rect l="0" t="0" r="0" b="0"/>
                <a:pathLst>
                  <a:path w="4026" h="1476">
                    <a:moveTo>
                      <a:pt x="10" y="738"/>
                    </a:moveTo>
                    <a:cubicBezTo>
                      <a:pt x="10" y="336"/>
                      <a:pt x="907" y="10"/>
                      <a:pt x="2013" y="10"/>
                    </a:cubicBezTo>
                    <a:cubicBezTo>
                      <a:pt x="3118" y="10"/>
                      <a:pt x="4015" y="336"/>
                      <a:pt x="4015" y="738"/>
                    </a:cubicBezTo>
                    <a:cubicBezTo>
                      <a:pt x="4015" y="1138"/>
                      <a:pt x="3118" y="1465"/>
                      <a:pt x="2013" y="1465"/>
                    </a:cubicBezTo>
                    <a:cubicBezTo>
                      <a:pt x="907" y="1465"/>
                      <a:pt x="10" y="1138"/>
                      <a:pt x="10" y="738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8" name="textbox 1078"/>
            <p:cNvSpPr/>
            <p:nvPr/>
          </p:nvSpPr>
          <p:spPr>
            <a:xfrm>
              <a:off x="-12700" y="-12700"/>
              <a:ext cx="2582545" cy="10013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99745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21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压制非职务发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523240" algn="l" rtl="0" eaLnBrk="0">
                <a:lnSpc>
                  <a:spcPct val="94000"/>
                </a:lnSpc>
                <a:spcBef>
                  <a:spcPts val="125"/>
                </a:spcBef>
              </a:pPr>
              <a:r>
                <a:rPr sz="2100" kern="0" spc="-4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明创造专利申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164590" algn="l" rtl="0" eaLnBrk="0">
                <a:lnSpc>
                  <a:spcPct val="95000"/>
                </a:lnSpc>
                <a:spcBef>
                  <a:spcPts val="10"/>
                </a:spcBef>
              </a:pPr>
              <a:r>
                <a:rPr sz="21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请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6787667" y="5111394"/>
            <a:ext cx="2231338" cy="726389"/>
            <a:chOff x="0" y="0"/>
            <a:chExt cx="2231338" cy="726389"/>
          </a:xfrm>
        </p:grpSpPr>
        <p:grpSp>
          <p:nvGrpSpPr>
            <p:cNvPr id="44" name="group 44"/>
            <p:cNvGrpSpPr/>
            <p:nvPr/>
          </p:nvGrpSpPr>
          <p:grpSpPr>
            <a:xfrm rot="21600000">
              <a:off x="0" y="0"/>
              <a:ext cx="2231338" cy="726389"/>
              <a:chOff x="0" y="0"/>
              <a:chExt cx="2231338" cy="726389"/>
            </a:xfrm>
          </p:grpSpPr>
          <p:sp>
            <p:nvSpPr>
              <p:cNvPr id="1080" name="path 1080"/>
              <p:cNvSpPr/>
              <p:nvPr/>
            </p:nvSpPr>
            <p:spPr>
              <a:xfrm>
                <a:off x="6959" y="6959"/>
                <a:ext cx="2217419" cy="712470"/>
              </a:xfrm>
              <a:custGeom>
                <a:avLst/>
                <a:gdLst/>
                <a:ahLst/>
                <a:cxnLst/>
                <a:rect l="0" t="0" r="0" b="0"/>
                <a:pathLst>
                  <a:path w="3491" h="1122">
                    <a:moveTo>
                      <a:pt x="0" y="561"/>
                    </a:moveTo>
                    <a:cubicBezTo>
                      <a:pt x="0" y="250"/>
                      <a:pt x="782" y="0"/>
                      <a:pt x="1745" y="0"/>
                    </a:cubicBezTo>
                    <a:cubicBezTo>
                      <a:pt x="2710" y="0"/>
                      <a:pt x="3491" y="250"/>
                      <a:pt x="3491" y="561"/>
                    </a:cubicBezTo>
                    <a:cubicBezTo>
                      <a:pt x="3491" y="871"/>
                      <a:pt x="2710" y="1122"/>
                      <a:pt x="1745" y="1122"/>
                    </a:cubicBezTo>
                    <a:cubicBezTo>
                      <a:pt x="782" y="1122"/>
                      <a:pt x="0" y="871"/>
                      <a:pt x="0" y="561"/>
                    </a:cubicBezTo>
                  </a:path>
                </a:pathLst>
              </a:custGeom>
              <a:solidFill>
                <a:srgbClr val="92D050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2" name="path 1082"/>
              <p:cNvSpPr/>
              <p:nvPr/>
            </p:nvSpPr>
            <p:spPr>
              <a:xfrm>
                <a:off x="0" y="0"/>
                <a:ext cx="2231338" cy="726389"/>
              </a:xfrm>
              <a:custGeom>
                <a:avLst/>
                <a:gdLst/>
                <a:ahLst/>
                <a:cxnLst/>
                <a:rect l="0" t="0" r="0" b="0"/>
                <a:pathLst>
                  <a:path w="3513" h="1143">
                    <a:moveTo>
                      <a:pt x="10" y="572"/>
                    </a:moveTo>
                    <a:cubicBezTo>
                      <a:pt x="10" y="261"/>
                      <a:pt x="793" y="10"/>
                      <a:pt x="1756" y="10"/>
                    </a:cubicBezTo>
                    <a:cubicBezTo>
                      <a:pt x="2721" y="10"/>
                      <a:pt x="3502" y="261"/>
                      <a:pt x="3502" y="572"/>
                    </a:cubicBezTo>
                    <a:cubicBezTo>
                      <a:pt x="3502" y="882"/>
                      <a:pt x="2721" y="1132"/>
                      <a:pt x="1756" y="1132"/>
                    </a:cubicBezTo>
                    <a:cubicBezTo>
                      <a:pt x="793" y="1132"/>
                      <a:pt x="10" y="882"/>
                      <a:pt x="10" y="572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4" name="textbox 1084"/>
            <p:cNvSpPr/>
            <p:nvPr/>
          </p:nvSpPr>
          <p:spPr>
            <a:xfrm>
              <a:off x="-12700" y="-12700"/>
              <a:ext cx="2256789" cy="7893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863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1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滥用专利权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>
            <a:off x="7055129" y="3415944"/>
            <a:ext cx="2231338" cy="726388"/>
            <a:chOff x="0" y="0"/>
            <a:chExt cx="2231338" cy="726388"/>
          </a:xfrm>
        </p:grpSpPr>
        <p:grpSp>
          <p:nvGrpSpPr>
            <p:cNvPr id="48" name="group 48"/>
            <p:cNvGrpSpPr/>
            <p:nvPr/>
          </p:nvGrpSpPr>
          <p:grpSpPr>
            <a:xfrm rot="21600000">
              <a:off x="0" y="0"/>
              <a:ext cx="2231338" cy="726388"/>
              <a:chOff x="0" y="0"/>
              <a:chExt cx="2231338" cy="726388"/>
            </a:xfrm>
          </p:grpSpPr>
          <p:sp>
            <p:nvSpPr>
              <p:cNvPr id="1086" name="path 1086"/>
              <p:cNvSpPr/>
              <p:nvPr/>
            </p:nvSpPr>
            <p:spPr>
              <a:xfrm>
                <a:off x="6959" y="6959"/>
                <a:ext cx="2217420" cy="712469"/>
              </a:xfrm>
              <a:custGeom>
                <a:avLst/>
                <a:gdLst/>
                <a:ahLst/>
                <a:cxnLst/>
                <a:rect l="0" t="0" r="0" b="0"/>
                <a:pathLst>
                  <a:path w="3492" h="1121">
                    <a:moveTo>
                      <a:pt x="0" y="561"/>
                    </a:moveTo>
                    <a:cubicBezTo>
                      <a:pt x="0" y="250"/>
                      <a:pt x="781" y="0"/>
                      <a:pt x="1745" y="0"/>
                    </a:cubicBezTo>
                    <a:cubicBezTo>
                      <a:pt x="2710" y="0"/>
                      <a:pt x="3492" y="250"/>
                      <a:pt x="3492" y="561"/>
                    </a:cubicBezTo>
                    <a:cubicBezTo>
                      <a:pt x="3492" y="871"/>
                      <a:pt x="2710" y="1121"/>
                      <a:pt x="1745" y="1121"/>
                    </a:cubicBezTo>
                    <a:cubicBezTo>
                      <a:pt x="781" y="1121"/>
                      <a:pt x="0" y="871"/>
                      <a:pt x="0" y="561"/>
                    </a:cubicBezTo>
                  </a:path>
                </a:pathLst>
              </a:custGeom>
              <a:solidFill>
                <a:srgbClr val="75B6E5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8" name="path 1088"/>
              <p:cNvSpPr/>
              <p:nvPr/>
            </p:nvSpPr>
            <p:spPr>
              <a:xfrm>
                <a:off x="0" y="0"/>
                <a:ext cx="2231338" cy="726388"/>
              </a:xfrm>
              <a:custGeom>
                <a:avLst/>
                <a:gdLst/>
                <a:ahLst/>
                <a:cxnLst/>
                <a:rect l="0" t="0" r="0" b="0"/>
                <a:pathLst>
                  <a:path w="3513" h="1143">
                    <a:moveTo>
                      <a:pt x="10" y="572"/>
                    </a:moveTo>
                    <a:cubicBezTo>
                      <a:pt x="10" y="261"/>
                      <a:pt x="792" y="10"/>
                      <a:pt x="1756" y="10"/>
                    </a:cubicBezTo>
                    <a:cubicBezTo>
                      <a:pt x="2721" y="10"/>
                      <a:pt x="3502" y="261"/>
                      <a:pt x="3502" y="572"/>
                    </a:cubicBezTo>
                    <a:cubicBezTo>
                      <a:pt x="3502" y="882"/>
                      <a:pt x="2721" y="1132"/>
                      <a:pt x="1756" y="1132"/>
                    </a:cubicBezTo>
                    <a:cubicBezTo>
                      <a:pt x="792" y="1132"/>
                      <a:pt x="10" y="882"/>
                      <a:pt x="10" y="572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0" name="textbox 1090"/>
            <p:cNvSpPr/>
            <p:nvPr/>
          </p:nvSpPr>
          <p:spPr>
            <a:xfrm>
              <a:off x="-12700" y="-12700"/>
              <a:ext cx="2256789" cy="7893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053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21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侵犯专利权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92" name="path 109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0" name="group 50"/>
          <p:cNvGrpSpPr/>
          <p:nvPr/>
        </p:nvGrpSpPr>
        <p:grpSpPr>
          <a:xfrm rot="21600000">
            <a:off x="4175543" y="2185314"/>
            <a:ext cx="1976831" cy="727150"/>
            <a:chOff x="0" y="0"/>
            <a:chExt cx="1976831" cy="727150"/>
          </a:xfrm>
        </p:grpSpPr>
        <p:grpSp>
          <p:nvGrpSpPr>
            <p:cNvPr id="52" name="group 52"/>
            <p:cNvGrpSpPr/>
            <p:nvPr/>
          </p:nvGrpSpPr>
          <p:grpSpPr>
            <a:xfrm rot="21600000">
              <a:off x="0" y="0"/>
              <a:ext cx="1976831" cy="727150"/>
              <a:chOff x="0" y="0"/>
              <a:chExt cx="1976831" cy="727150"/>
            </a:xfrm>
          </p:grpSpPr>
          <p:sp>
            <p:nvSpPr>
              <p:cNvPr id="1094" name="path 1094"/>
              <p:cNvSpPr/>
              <p:nvPr/>
            </p:nvSpPr>
            <p:spPr>
              <a:xfrm>
                <a:off x="6959" y="6959"/>
                <a:ext cx="1962911" cy="713231"/>
              </a:xfrm>
              <a:custGeom>
                <a:avLst/>
                <a:gdLst/>
                <a:ahLst/>
                <a:cxnLst/>
                <a:rect l="0" t="0" r="0" b="0"/>
                <a:pathLst>
                  <a:path w="3091" h="1123">
                    <a:moveTo>
                      <a:pt x="0" y="561"/>
                    </a:moveTo>
                    <a:cubicBezTo>
                      <a:pt x="0" y="251"/>
                      <a:pt x="692" y="0"/>
                      <a:pt x="1545" y="0"/>
                    </a:cubicBezTo>
                    <a:cubicBezTo>
                      <a:pt x="2400" y="0"/>
                      <a:pt x="3091" y="251"/>
                      <a:pt x="3091" y="561"/>
                    </a:cubicBezTo>
                    <a:cubicBezTo>
                      <a:pt x="3091" y="871"/>
                      <a:pt x="2400" y="1123"/>
                      <a:pt x="1545" y="1123"/>
                    </a:cubicBezTo>
                    <a:cubicBezTo>
                      <a:pt x="692" y="1123"/>
                      <a:pt x="0" y="871"/>
                      <a:pt x="0" y="561"/>
                    </a:cubicBezTo>
                  </a:path>
                </a:pathLst>
              </a:custGeom>
              <a:solidFill>
                <a:srgbClr val="B3E4D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6" name="path 1096"/>
              <p:cNvSpPr/>
              <p:nvPr/>
            </p:nvSpPr>
            <p:spPr>
              <a:xfrm>
                <a:off x="0" y="0"/>
                <a:ext cx="1976831" cy="727150"/>
              </a:xfrm>
              <a:custGeom>
                <a:avLst/>
                <a:gdLst/>
                <a:ahLst/>
                <a:cxnLst/>
                <a:rect l="0" t="0" r="0" b="0"/>
                <a:pathLst>
                  <a:path w="3113" h="1145">
                    <a:moveTo>
                      <a:pt x="10" y="572"/>
                    </a:moveTo>
                    <a:cubicBezTo>
                      <a:pt x="10" y="262"/>
                      <a:pt x="703" y="10"/>
                      <a:pt x="1556" y="10"/>
                    </a:cubicBezTo>
                    <a:cubicBezTo>
                      <a:pt x="2410" y="10"/>
                      <a:pt x="3102" y="262"/>
                      <a:pt x="3102" y="572"/>
                    </a:cubicBezTo>
                    <a:cubicBezTo>
                      <a:pt x="3102" y="882"/>
                      <a:pt x="2410" y="1134"/>
                      <a:pt x="1556" y="1134"/>
                    </a:cubicBezTo>
                    <a:cubicBezTo>
                      <a:pt x="703" y="1134"/>
                      <a:pt x="10" y="882"/>
                      <a:pt x="10" y="572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8" name="textbox 1098"/>
            <p:cNvSpPr/>
            <p:nvPr/>
          </p:nvSpPr>
          <p:spPr>
            <a:xfrm>
              <a:off x="-12700" y="-12700"/>
              <a:ext cx="2002789" cy="7886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5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5615" algn="l" rtl="0" eaLnBrk="0">
                <a:lnSpc>
                  <a:spcPct val="95000"/>
                </a:lnSpc>
              </a:pPr>
              <a:r>
                <a:rPr sz="21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假冒专利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1836204" y="5111394"/>
            <a:ext cx="1953971" cy="726389"/>
            <a:chOff x="0" y="0"/>
            <a:chExt cx="1953971" cy="726389"/>
          </a:xfrm>
        </p:grpSpPr>
        <p:grpSp>
          <p:nvGrpSpPr>
            <p:cNvPr id="56" name="group 56"/>
            <p:cNvGrpSpPr/>
            <p:nvPr/>
          </p:nvGrpSpPr>
          <p:grpSpPr>
            <a:xfrm rot="21600000">
              <a:off x="0" y="0"/>
              <a:ext cx="1953971" cy="726389"/>
              <a:chOff x="0" y="0"/>
              <a:chExt cx="1953971" cy="726389"/>
            </a:xfrm>
          </p:grpSpPr>
          <p:sp>
            <p:nvSpPr>
              <p:cNvPr id="1100" name="path 1100"/>
              <p:cNvSpPr/>
              <p:nvPr/>
            </p:nvSpPr>
            <p:spPr>
              <a:xfrm>
                <a:off x="6959" y="6959"/>
                <a:ext cx="1940051" cy="712470"/>
              </a:xfrm>
              <a:custGeom>
                <a:avLst/>
                <a:gdLst/>
                <a:ahLst/>
                <a:cxnLst/>
                <a:rect l="0" t="0" r="0" b="0"/>
                <a:pathLst>
                  <a:path w="3055" h="1122">
                    <a:moveTo>
                      <a:pt x="0" y="561"/>
                    </a:moveTo>
                    <a:cubicBezTo>
                      <a:pt x="0" y="250"/>
                      <a:pt x="683" y="0"/>
                      <a:pt x="1527" y="0"/>
                    </a:cubicBezTo>
                    <a:cubicBezTo>
                      <a:pt x="2371" y="0"/>
                      <a:pt x="3055" y="250"/>
                      <a:pt x="3055" y="561"/>
                    </a:cubicBezTo>
                    <a:cubicBezTo>
                      <a:pt x="3055" y="871"/>
                      <a:pt x="2371" y="1122"/>
                      <a:pt x="1527" y="1122"/>
                    </a:cubicBezTo>
                    <a:cubicBezTo>
                      <a:pt x="683" y="1122"/>
                      <a:pt x="0" y="871"/>
                      <a:pt x="0" y="561"/>
                    </a:cubicBezTo>
                  </a:path>
                </a:pathLst>
              </a:custGeom>
              <a:solidFill>
                <a:srgbClr val="63669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2" name="path 1102"/>
              <p:cNvSpPr/>
              <p:nvPr/>
            </p:nvSpPr>
            <p:spPr>
              <a:xfrm>
                <a:off x="0" y="0"/>
                <a:ext cx="1953971" cy="726389"/>
              </a:xfrm>
              <a:custGeom>
                <a:avLst/>
                <a:gdLst/>
                <a:ahLst/>
                <a:cxnLst/>
                <a:rect l="0" t="0" r="0" b="0"/>
                <a:pathLst>
                  <a:path w="3077" h="1143">
                    <a:moveTo>
                      <a:pt x="10" y="572"/>
                    </a:moveTo>
                    <a:cubicBezTo>
                      <a:pt x="10" y="261"/>
                      <a:pt x="694" y="10"/>
                      <a:pt x="1538" y="10"/>
                    </a:cubicBezTo>
                    <a:cubicBezTo>
                      <a:pt x="2382" y="10"/>
                      <a:pt x="3066" y="261"/>
                      <a:pt x="3066" y="572"/>
                    </a:cubicBezTo>
                    <a:cubicBezTo>
                      <a:pt x="3066" y="882"/>
                      <a:pt x="2382" y="1132"/>
                      <a:pt x="1538" y="1132"/>
                    </a:cubicBezTo>
                    <a:cubicBezTo>
                      <a:pt x="694" y="1132"/>
                      <a:pt x="10" y="882"/>
                      <a:pt x="10" y="572"/>
                    </a:cubicBezTo>
                  </a:path>
                </a:pathLst>
              </a:custGeom>
              <a:noFill/>
              <a:ln w="13919" cap="flat">
                <a:solidFill>
                  <a:srgbClr val="06476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4" name="textbox 1104"/>
            <p:cNvSpPr/>
            <p:nvPr/>
          </p:nvSpPr>
          <p:spPr>
            <a:xfrm>
              <a:off x="-12700" y="-12700"/>
              <a:ext cx="1979929" cy="7899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6863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21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非正常申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596265" algn="l" rtl="0" eaLnBrk="0">
                <a:lnSpc>
                  <a:spcPts val="2660"/>
                </a:lnSpc>
              </a:pPr>
              <a:r>
                <a:rPr sz="21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请专利</a:t>
              </a:r>
              <a:endParaRPr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8" name="group 58"/>
          <p:cNvGrpSpPr/>
          <p:nvPr/>
        </p:nvGrpSpPr>
        <p:grpSpPr>
          <a:xfrm rot="21600000">
            <a:off x="6366293" y="3736746"/>
            <a:ext cx="562559" cy="334721"/>
            <a:chOff x="0" y="0"/>
            <a:chExt cx="562559" cy="334721"/>
          </a:xfrm>
        </p:grpSpPr>
        <p:sp>
          <p:nvSpPr>
            <p:cNvPr id="1106" name="path 1106"/>
            <p:cNvSpPr/>
            <p:nvPr/>
          </p:nvSpPr>
          <p:spPr>
            <a:xfrm>
              <a:off x="6959" y="6959"/>
              <a:ext cx="548640" cy="320802"/>
            </a:xfrm>
            <a:custGeom>
              <a:avLst/>
              <a:gdLst/>
              <a:ahLst/>
              <a:cxnLst/>
              <a:rect l="0" t="0" r="0" b="0"/>
              <a:pathLst>
                <a:path w="864" h="505">
                  <a:moveTo>
                    <a:pt x="0" y="298"/>
                  </a:moveTo>
                  <a:lnTo>
                    <a:pt x="625" y="103"/>
                  </a:lnTo>
                  <a:lnTo>
                    <a:pt x="592" y="0"/>
                  </a:lnTo>
                  <a:lnTo>
                    <a:pt x="864" y="141"/>
                  </a:lnTo>
                  <a:lnTo>
                    <a:pt x="722" y="411"/>
                  </a:lnTo>
                  <a:lnTo>
                    <a:pt x="690" y="309"/>
                  </a:lnTo>
                  <a:lnTo>
                    <a:pt x="64" y="505"/>
                  </a:ln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8" name="path 1108"/>
            <p:cNvSpPr/>
            <p:nvPr/>
          </p:nvSpPr>
          <p:spPr>
            <a:xfrm>
              <a:off x="0" y="0"/>
              <a:ext cx="562559" cy="334721"/>
            </a:xfrm>
            <a:custGeom>
              <a:avLst/>
              <a:gdLst/>
              <a:ahLst/>
              <a:cxnLst/>
              <a:rect l="0" t="0" r="0" b="0"/>
              <a:pathLst>
                <a:path w="885" h="527">
                  <a:moveTo>
                    <a:pt x="10" y="309"/>
                  </a:moveTo>
                  <a:lnTo>
                    <a:pt x="636" y="114"/>
                  </a:lnTo>
                  <a:lnTo>
                    <a:pt x="603" y="10"/>
                  </a:lnTo>
                  <a:lnTo>
                    <a:pt x="874" y="152"/>
                  </a:lnTo>
                  <a:lnTo>
                    <a:pt x="733" y="422"/>
                  </a:lnTo>
                  <a:lnTo>
                    <a:pt x="700" y="320"/>
                  </a:lnTo>
                  <a:lnTo>
                    <a:pt x="75" y="516"/>
                  </a:lnTo>
                  <a:lnTo>
                    <a:pt x="10" y="309"/>
                  </a:lnTo>
                  <a:close/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3551977" y="3905660"/>
            <a:ext cx="544735" cy="338235"/>
            <a:chOff x="0" y="0"/>
            <a:chExt cx="544735" cy="338235"/>
          </a:xfrm>
        </p:grpSpPr>
        <p:sp>
          <p:nvSpPr>
            <p:cNvPr id="1110" name="path 1110"/>
            <p:cNvSpPr/>
            <p:nvPr/>
          </p:nvSpPr>
          <p:spPr>
            <a:xfrm>
              <a:off x="6448" y="6448"/>
              <a:ext cx="531876" cy="325373"/>
            </a:xfrm>
            <a:custGeom>
              <a:avLst/>
              <a:gdLst/>
              <a:ahLst/>
              <a:cxnLst/>
              <a:rect l="0" t="0" r="0" b="0"/>
              <a:pathLst>
                <a:path w="837" h="512">
                  <a:moveTo>
                    <a:pt x="769" y="512"/>
                  </a:moveTo>
                  <a:lnTo>
                    <a:pt x="128" y="242"/>
                  </a:lnTo>
                  <a:lnTo>
                    <a:pt x="93" y="323"/>
                  </a:lnTo>
                  <a:lnTo>
                    <a:pt x="0" y="93"/>
                  </a:lnTo>
                  <a:lnTo>
                    <a:pt x="230" y="0"/>
                  </a:lnTo>
                  <a:lnTo>
                    <a:pt x="195" y="80"/>
                  </a:lnTo>
                  <a:lnTo>
                    <a:pt x="837" y="350"/>
                  </a:ln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2" name="path 1112"/>
            <p:cNvSpPr/>
            <p:nvPr/>
          </p:nvSpPr>
          <p:spPr>
            <a:xfrm>
              <a:off x="0" y="0"/>
              <a:ext cx="544735" cy="338235"/>
            </a:xfrm>
            <a:custGeom>
              <a:avLst/>
              <a:gdLst/>
              <a:ahLst/>
              <a:cxnLst/>
              <a:rect l="0" t="0" r="0" b="0"/>
              <a:pathLst>
                <a:path w="857" h="532">
                  <a:moveTo>
                    <a:pt x="779" y="522"/>
                  </a:moveTo>
                  <a:lnTo>
                    <a:pt x="138" y="252"/>
                  </a:lnTo>
                  <a:lnTo>
                    <a:pt x="103" y="334"/>
                  </a:lnTo>
                  <a:lnTo>
                    <a:pt x="10" y="103"/>
                  </a:lnTo>
                  <a:lnTo>
                    <a:pt x="240" y="10"/>
                  </a:lnTo>
                  <a:lnTo>
                    <a:pt x="205" y="90"/>
                  </a:lnTo>
                  <a:lnTo>
                    <a:pt x="847" y="360"/>
                  </a:lnTo>
                  <a:lnTo>
                    <a:pt x="779" y="522"/>
                  </a:lnTo>
                  <a:close/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6137693" y="5212506"/>
            <a:ext cx="564344" cy="278465"/>
            <a:chOff x="0" y="0"/>
            <a:chExt cx="564344" cy="278465"/>
          </a:xfrm>
        </p:grpSpPr>
        <p:sp>
          <p:nvSpPr>
            <p:cNvPr id="1114" name="path 1114"/>
            <p:cNvSpPr/>
            <p:nvPr/>
          </p:nvSpPr>
          <p:spPr>
            <a:xfrm>
              <a:off x="6959" y="4907"/>
              <a:ext cx="552450" cy="273557"/>
            </a:xfrm>
            <a:custGeom>
              <a:avLst/>
              <a:gdLst/>
              <a:ahLst/>
              <a:cxnLst/>
              <a:rect l="0" t="0" r="0" b="0"/>
              <a:pathLst>
                <a:path w="870" h="430">
                  <a:moveTo>
                    <a:pt x="0" y="107"/>
                  </a:moveTo>
                  <a:lnTo>
                    <a:pt x="655" y="107"/>
                  </a:lnTo>
                  <a:lnTo>
                    <a:pt x="655" y="0"/>
                  </a:lnTo>
                  <a:lnTo>
                    <a:pt x="870" y="215"/>
                  </a:lnTo>
                  <a:lnTo>
                    <a:pt x="655" y="430"/>
                  </a:lnTo>
                  <a:lnTo>
                    <a:pt x="655" y="322"/>
                  </a:lnTo>
                  <a:lnTo>
                    <a:pt x="0" y="322"/>
                  </a:ln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6" name="path 1116"/>
            <p:cNvSpPr/>
            <p:nvPr/>
          </p:nvSpPr>
          <p:spPr>
            <a:xfrm>
              <a:off x="0" y="0"/>
              <a:ext cx="564344" cy="209885"/>
            </a:xfrm>
            <a:custGeom>
              <a:avLst/>
              <a:gdLst/>
              <a:ahLst/>
              <a:cxnLst/>
              <a:rect l="0" t="0" r="0" b="0"/>
              <a:pathLst>
                <a:path w="888" h="330">
                  <a:moveTo>
                    <a:pt x="10" y="115"/>
                  </a:moveTo>
                  <a:lnTo>
                    <a:pt x="666" y="115"/>
                  </a:lnTo>
                  <a:lnTo>
                    <a:pt x="666" y="7"/>
                  </a:lnTo>
                  <a:lnTo>
                    <a:pt x="880" y="223"/>
                  </a:lnTo>
                  <a:moveTo>
                    <a:pt x="10" y="330"/>
                  </a:moveTo>
                  <a:lnTo>
                    <a:pt x="10" y="115"/>
                  </a:lnTo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group 64"/>
          <p:cNvGrpSpPr/>
          <p:nvPr/>
        </p:nvGrpSpPr>
        <p:grpSpPr>
          <a:xfrm rot="21600000">
            <a:off x="3888005" y="5374799"/>
            <a:ext cx="565109" cy="233091"/>
            <a:chOff x="0" y="0"/>
            <a:chExt cx="565109" cy="233091"/>
          </a:xfrm>
        </p:grpSpPr>
        <p:sp>
          <p:nvSpPr>
            <p:cNvPr id="1118" name="path 1118"/>
            <p:cNvSpPr/>
            <p:nvPr/>
          </p:nvSpPr>
          <p:spPr>
            <a:xfrm>
              <a:off x="4938" y="4921"/>
              <a:ext cx="553211" cy="223266"/>
            </a:xfrm>
            <a:custGeom>
              <a:avLst/>
              <a:gdLst/>
              <a:ahLst/>
              <a:cxnLst/>
              <a:rect l="0" t="0" r="0" b="0"/>
              <a:pathLst>
                <a:path w="871" h="351">
                  <a:moveTo>
                    <a:pt x="871" y="262"/>
                  </a:moveTo>
                  <a:lnTo>
                    <a:pt x="175" y="262"/>
                  </a:lnTo>
                  <a:lnTo>
                    <a:pt x="175" y="351"/>
                  </a:lnTo>
                  <a:lnTo>
                    <a:pt x="0" y="175"/>
                  </a:lnTo>
                  <a:lnTo>
                    <a:pt x="175" y="0"/>
                  </a:lnTo>
                  <a:lnTo>
                    <a:pt x="175" y="87"/>
                  </a:lnTo>
                  <a:lnTo>
                    <a:pt x="871" y="87"/>
                  </a:ln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0" name="path 1120"/>
            <p:cNvSpPr/>
            <p:nvPr/>
          </p:nvSpPr>
          <p:spPr>
            <a:xfrm>
              <a:off x="0" y="0"/>
              <a:ext cx="565109" cy="233091"/>
            </a:xfrm>
            <a:custGeom>
              <a:avLst/>
              <a:gdLst/>
              <a:ahLst/>
              <a:cxnLst/>
              <a:rect l="0" t="0" r="0" b="0"/>
              <a:pathLst>
                <a:path w="889" h="367">
                  <a:moveTo>
                    <a:pt x="878" y="270"/>
                  </a:moveTo>
                  <a:lnTo>
                    <a:pt x="182" y="270"/>
                  </a:lnTo>
                  <a:lnTo>
                    <a:pt x="182" y="359"/>
                  </a:lnTo>
                  <a:lnTo>
                    <a:pt x="7" y="182"/>
                  </a:lnTo>
                  <a:lnTo>
                    <a:pt x="182" y="7"/>
                  </a:lnTo>
                  <a:moveTo>
                    <a:pt x="182" y="95"/>
                  </a:moveTo>
                  <a:lnTo>
                    <a:pt x="878" y="95"/>
                  </a:lnTo>
                  <a:lnTo>
                    <a:pt x="878" y="270"/>
                  </a:lnTo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group 66"/>
          <p:cNvGrpSpPr/>
          <p:nvPr/>
        </p:nvGrpSpPr>
        <p:grpSpPr>
          <a:xfrm rot="21600000">
            <a:off x="5111776" y="2937922"/>
            <a:ext cx="217886" cy="424782"/>
            <a:chOff x="0" y="0"/>
            <a:chExt cx="217886" cy="424782"/>
          </a:xfrm>
        </p:grpSpPr>
        <p:sp>
          <p:nvSpPr>
            <p:cNvPr id="1122" name="path 1122"/>
            <p:cNvSpPr/>
            <p:nvPr/>
          </p:nvSpPr>
          <p:spPr>
            <a:xfrm>
              <a:off x="4939" y="4921"/>
              <a:ext cx="208026" cy="419861"/>
            </a:xfrm>
            <a:custGeom>
              <a:avLst/>
              <a:gdLst/>
              <a:ahLst/>
              <a:cxnLst/>
              <a:rect l="0" t="0" r="0" b="0"/>
              <a:pathLst>
                <a:path w="327" h="661">
                  <a:moveTo>
                    <a:pt x="0" y="164"/>
                  </a:moveTo>
                  <a:lnTo>
                    <a:pt x="163" y="0"/>
                  </a:lnTo>
                  <a:lnTo>
                    <a:pt x="327" y="164"/>
                  </a:lnTo>
                  <a:lnTo>
                    <a:pt x="244" y="164"/>
                  </a:lnTo>
                  <a:lnTo>
                    <a:pt x="244" y="661"/>
                  </a:lnTo>
                  <a:lnTo>
                    <a:pt x="81" y="661"/>
                  </a:lnTo>
                  <a:lnTo>
                    <a:pt x="81" y="164"/>
                  </a:ln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4" name="path 1124"/>
            <p:cNvSpPr/>
            <p:nvPr/>
          </p:nvSpPr>
          <p:spPr>
            <a:xfrm>
              <a:off x="0" y="0"/>
              <a:ext cx="217886" cy="114236"/>
            </a:xfrm>
            <a:custGeom>
              <a:avLst/>
              <a:gdLst/>
              <a:ahLst/>
              <a:cxnLst/>
              <a:rect l="0" t="0" r="0" b="0"/>
              <a:pathLst>
                <a:path w="343" h="179">
                  <a:moveTo>
                    <a:pt x="7" y="172"/>
                  </a:moveTo>
                  <a:lnTo>
                    <a:pt x="170" y="7"/>
                  </a:lnTo>
                  <a:lnTo>
                    <a:pt x="335" y="172"/>
                  </a:lnTo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26" name="path 1126"/>
          <p:cNvSpPr/>
          <p:nvPr/>
        </p:nvSpPr>
        <p:spPr>
          <a:xfrm>
            <a:off x="6144653" y="5349652"/>
            <a:ext cx="557371" cy="146240"/>
          </a:xfrm>
          <a:custGeom>
            <a:avLst/>
            <a:gdLst/>
            <a:ahLst/>
            <a:cxnLst/>
            <a:rect l="0" t="0" r="0" b="0"/>
            <a:pathLst>
              <a:path w="877" h="230">
                <a:moveTo>
                  <a:pt x="870" y="7"/>
                </a:moveTo>
                <a:lnTo>
                  <a:pt x="655" y="222"/>
                </a:lnTo>
                <a:lnTo>
                  <a:pt x="655" y="114"/>
                </a:lnTo>
                <a:lnTo>
                  <a:pt x="0" y="114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8" name="path 1128"/>
          <p:cNvSpPr/>
          <p:nvPr/>
        </p:nvSpPr>
        <p:spPr>
          <a:xfrm>
            <a:off x="5116715" y="3040278"/>
            <a:ext cx="208026" cy="329387"/>
          </a:xfrm>
          <a:custGeom>
            <a:avLst/>
            <a:gdLst/>
            <a:ahLst/>
            <a:cxnLst/>
            <a:rect l="0" t="0" r="0" b="0"/>
            <a:pathLst>
              <a:path w="327" h="518">
                <a:moveTo>
                  <a:pt x="327" y="10"/>
                </a:moveTo>
                <a:lnTo>
                  <a:pt x="244" y="10"/>
                </a:lnTo>
                <a:lnTo>
                  <a:pt x="244" y="507"/>
                </a:lnTo>
                <a:lnTo>
                  <a:pt x="81" y="507"/>
                </a:lnTo>
                <a:lnTo>
                  <a:pt x="81" y="10"/>
                </a:lnTo>
                <a:lnTo>
                  <a:pt x="0" y="10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0" name="path 1130"/>
          <p:cNvSpPr/>
          <p:nvPr/>
        </p:nvSpPr>
        <p:spPr>
          <a:xfrm>
            <a:off x="4535309" y="5468010"/>
            <a:ext cx="1370075" cy="13919"/>
          </a:xfrm>
          <a:custGeom>
            <a:avLst/>
            <a:gdLst/>
            <a:ahLst/>
            <a:cxnLst/>
            <a:rect l="0" t="0" r="0" b="0"/>
            <a:pathLst>
              <a:path w="2157" h="21">
                <a:moveTo>
                  <a:pt x="2157" y="10"/>
                </a:moveTo>
                <a:lnTo>
                  <a:pt x="0" y="10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2" name="path 1132"/>
          <p:cNvSpPr/>
          <p:nvPr/>
        </p:nvSpPr>
        <p:spPr>
          <a:xfrm>
            <a:off x="3997236" y="5379720"/>
            <a:ext cx="13918" cy="55626"/>
          </a:xfrm>
          <a:custGeom>
            <a:avLst/>
            <a:gdLst/>
            <a:ahLst/>
            <a:cxnLst/>
            <a:rect l="0" t="0" r="0" b="0"/>
            <a:pathLst>
              <a:path w="21" h="87">
                <a:moveTo>
                  <a:pt x="10" y="0"/>
                </a:moveTo>
                <a:lnTo>
                  <a:pt x="10" y="87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4"/>
          <p:cNvSpPr/>
          <p:nvPr/>
        </p:nvSpPr>
        <p:spPr>
          <a:xfrm>
            <a:off x="1050288" y="907403"/>
            <a:ext cx="8361044" cy="970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9210" algn="l" rtl="0" eaLnBrk="0">
              <a:lnSpc>
                <a:spcPct val="89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附录B 专利、商标</a:t>
            </a: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、著作权、商业秘密典型</a:t>
            </a:r>
            <a:r>
              <a:rPr sz="3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禁止性行为列表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36" name="textbox 113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1822488" y="3100476"/>
            <a:ext cx="2328087" cy="1776424"/>
            <a:chOff x="0" y="0"/>
            <a:chExt cx="2328087" cy="1776424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2328087" cy="1776424"/>
              <a:chOff x="0" y="0"/>
              <a:chExt cx="2328087" cy="1776424"/>
            </a:xfrm>
          </p:grpSpPr>
          <p:sp>
            <p:nvSpPr>
              <p:cNvPr id="1138" name="path 1138"/>
              <p:cNvSpPr/>
              <p:nvPr/>
            </p:nvSpPr>
            <p:spPr>
              <a:xfrm>
                <a:off x="1769389" y="865632"/>
                <a:ext cx="558698" cy="20014"/>
              </a:xfrm>
              <a:custGeom>
                <a:avLst/>
                <a:gdLst/>
                <a:ahLst/>
                <a:cxnLst/>
                <a:rect l="0" t="0" r="0" b="0"/>
                <a:pathLst>
                  <a:path w="879" h="31">
                    <a:moveTo>
                      <a:pt x="879" y="10"/>
                    </a:moveTo>
                    <a:lnTo>
                      <a:pt x="0" y="20"/>
                    </a:lnTo>
                  </a:path>
                </a:pathLst>
              </a:custGeom>
              <a:noFill/>
              <a:ln w="13919" cap="flat">
                <a:solidFill>
                  <a:srgbClr val="1489B6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0" name="path 1140"/>
              <p:cNvSpPr/>
              <p:nvPr/>
            </p:nvSpPr>
            <p:spPr>
              <a:xfrm>
                <a:off x="6959" y="6959"/>
                <a:ext cx="1762505" cy="1762506"/>
              </a:xfrm>
              <a:custGeom>
                <a:avLst/>
                <a:gdLst/>
                <a:ahLst/>
                <a:cxnLst/>
                <a:rect l="0" t="0" r="0" b="0"/>
                <a:pathLst>
                  <a:path w="2775" h="2775">
                    <a:moveTo>
                      <a:pt x="0" y="1387"/>
                    </a:moveTo>
                    <a:cubicBezTo>
                      <a:pt x="0" y="621"/>
                      <a:pt x="621" y="0"/>
                      <a:pt x="1387" y="0"/>
                    </a:cubicBezTo>
                    <a:cubicBezTo>
                      <a:pt x="2153" y="0"/>
                      <a:pt x="2775" y="621"/>
                      <a:pt x="2775" y="1387"/>
                    </a:cubicBezTo>
                    <a:cubicBezTo>
                      <a:pt x="2775" y="2154"/>
                      <a:pt x="2153" y="2775"/>
                      <a:pt x="1387" y="2775"/>
                    </a:cubicBezTo>
                    <a:cubicBezTo>
                      <a:pt x="621" y="2775"/>
                      <a:pt x="0" y="2154"/>
                      <a:pt x="0" y="1387"/>
                    </a:cubicBezTo>
                  </a:path>
                </a:pathLst>
              </a:custGeom>
              <a:solidFill>
                <a:srgbClr val="77CEE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2" name="path 1142"/>
              <p:cNvSpPr/>
              <p:nvPr/>
            </p:nvSpPr>
            <p:spPr>
              <a:xfrm>
                <a:off x="0" y="0"/>
                <a:ext cx="1776425" cy="1776424"/>
              </a:xfrm>
              <a:custGeom>
                <a:avLst/>
                <a:gdLst/>
                <a:ahLst/>
                <a:cxnLst/>
                <a:rect l="0" t="0" r="0" b="0"/>
                <a:pathLst>
                  <a:path w="2797" h="2797">
                    <a:moveTo>
                      <a:pt x="10" y="1398"/>
                    </a:moveTo>
                    <a:cubicBezTo>
                      <a:pt x="10" y="632"/>
                      <a:pt x="632" y="10"/>
                      <a:pt x="1398" y="10"/>
                    </a:cubicBezTo>
                    <a:cubicBezTo>
                      <a:pt x="2164" y="10"/>
                      <a:pt x="2786" y="632"/>
                      <a:pt x="2786" y="1398"/>
                    </a:cubicBezTo>
                    <a:cubicBezTo>
                      <a:pt x="2786" y="2164"/>
                      <a:pt x="2164" y="2786"/>
                      <a:pt x="1398" y="2786"/>
                    </a:cubicBezTo>
                    <a:cubicBezTo>
                      <a:pt x="632" y="2786"/>
                      <a:pt x="10" y="2164"/>
                      <a:pt x="10" y="1398"/>
                    </a:cubicBezTo>
                  </a:path>
                </a:pathLst>
              </a:custGeom>
              <a:noFill/>
              <a:ln w="1391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4" name="textbox 1144"/>
            <p:cNvSpPr/>
            <p:nvPr/>
          </p:nvSpPr>
          <p:spPr>
            <a:xfrm>
              <a:off x="-12700" y="-12700"/>
              <a:ext cx="2353945" cy="18021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6705" algn="l" rtl="0" eaLnBrk="0">
                <a:lnSpc>
                  <a:spcPct val="88000"/>
                </a:lnSpc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驰名商标不得</a:t>
              </a:r>
              <a:endParaRPr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307340" algn="l" rtl="0" eaLnBrk="0">
                <a:lnSpc>
                  <a:spcPts val="1845"/>
                </a:lnSpc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用于广告宣传</a:t>
              </a:r>
              <a:endParaRPr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6094889" y="3173628"/>
            <a:ext cx="2302337" cy="1739086"/>
            <a:chOff x="0" y="0"/>
            <a:chExt cx="2302337" cy="1739086"/>
          </a:xfrm>
        </p:grpSpPr>
        <p:grpSp>
          <p:nvGrpSpPr>
            <p:cNvPr id="74" name="group 74"/>
            <p:cNvGrpSpPr/>
            <p:nvPr/>
          </p:nvGrpSpPr>
          <p:grpSpPr>
            <a:xfrm rot="21600000">
              <a:off x="0" y="0"/>
              <a:ext cx="2302337" cy="1739086"/>
              <a:chOff x="0" y="0"/>
              <a:chExt cx="2302337" cy="1739086"/>
            </a:xfrm>
          </p:grpSpPr>
          <p:sp>
            <p:nvSpPr>
              <p:cNvPr id="1146" name="path 1146"/>
              <p:cNvSpPr/>
              <p:nvPr/>
            </p:nvSpPr>
            <p:spPr>
              <a:xfrm>
                <a:off x="0" y="815344"/>
                <a:ext cx="522437" cy="31437"/>
              </a:xfrm>
              <a:custGeom>
                <a:avLst/>
                <a:gdLst/>
                <a:ahLst/>
                <a:cxnLst/>
                <a:rect l="0" t="0" r="0" b="0"/>
                <a:pathLst>
                  <a:path w="822" h="49">
                    <a:moveTo>
                      <a:pt x="0" y="10"/>
                    </a:moveTo>
                    <a:lnTo>
                      <a:pt x="822" y="38"/>
                    </a:lnTo>
                  </a:path>
                </a:pathLst>
              </a:custGeom>
              <a:noFill/>
              <a:ln w="13919" cap="flat">
                <a:solidFill>
                  <a:srgbClr val="1489B6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8" name="path 1148"/>
              <p:cNvSpPr/>
              <p:nvPr/>
            </p:nvSpPr>
            <p:spPr>
              <a:xfrm>
                <a:off x="522203" y="6959"/>
                <a:ext cx="1773173" cy="1725167"/>
              </a:xfrm>
              <a:custGeom>
                <a:avLst/>
                <a:gdLst/>
                <a:ahLst/>
                <a:cxnLst/>
                <a:rect l="0" t="0" r="0" b="0"/>
                <a:pathLst>
                  <a:path w="2792" h="2716">
                    <a:moveTo>
                      <a:pt x="0" y="1358"/>
                    </a:moveTo>
                    <a:cubicBezTo>
                      <a:pt x="0" y="608"/>
                      <a:pt x="624" y="0"/>
                      <a:pt x="1395" y="0"/>
                    </a:cubicBezTo>
                    <a:cubicBezTo>
                      <a:pt x="2167" y="0"/>
                      <a:pt x="2792" y="608"/>
                      <a:pt x="2792" y="1358"/>
                    </a:cubicBezTo>
                    <a:cubicBezTo>
                      <a:pt x="2792" y="2108"/>
                      <a:pt x="2167" y="2716"/>
                      <a:pt x="1395" y="2716"/>
                    </a:cubicBezTo>
                    <a:cubicBezTo>
                      <a:pt x="624" y="2716"/>
                      <a:pt x="0" y="2108"/>
                      <a:pt x="0" y="1358"/>
                    </a:cubicBezTo>
                  </a:path>
                </a:pathLst>
              </a:custGeom>
              <a:solidFill>
                <a:srgbClr val="77CEE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0" name="path 1150"/>
              <p:cNvSpPr/>
              <p:nvPr/>
            </p:nvSpPr>
            <p:spPr>
              <a:xfrm>
                <a:off x="515244" y="0"/>
                <a:ext cx="1787093" cy="1739086"/>
              </a:xfrm>
              <a:custGeom>
                <a:avLst/>
                <a:gdLst/>
                <a:ahLst/>
                <a:cxnLst/>
                <a:rect l="0" t="0" r="0" b="0"/>
                <a:pathLst>
                  <a:path w="2814" h="2738">
                    <a:moveTo>
                      <a:pt x="10" y="1369"/>
                    </a:moveTo>
                    <a:cubicBezTo>
                      <a:pt x="10" y="619"/>
                      <a:pt x="634" y="10"/>
                      <a:pt x="1406" y="10"/>
                    </a:cubicBezTo>
                    <a:cubicBezTo>
                      <a:pt x="2178" y="10"/>
                      <a:pt x="2803" y="619"/>
                      <a:pt x="2803" y="1369"/>
                    </a:cubicBezTo>
                    <a:cubicBezTo>
                      <a:pt x="2803" y="2119"/>
                      <a:pt x="2178" y="2727"/>
                      <a:pt x="1406" y="2727"/>
                    </a:cubicBezTo>
                    <a:cubicBezTo>
                      <a:pt x="634" y="2727"/>
                      <a:pt x="10" y="2119"/>
                      <a:pt x="10" y="1369"/>
                    </a:cubicBezTo>
                  </a:path>
                </a:pathLst>
              </a:custGeom>
              <a:noFill/>
              <a:ln w="1391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2" name="textbox 1152"/>
            <p:cNvSpPr/>
            <p:nvPr/>
          </p:nvSpPr>
          <p:spPr>
            <a:xfrm>
              <a:off x="-12700" y="-12700"/>
              <a:ext cx="2327910" cy="17957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97280" indent="-219710" algn="l" rtl="0" eaLnBrk="0">
                <a:lnSpc>
                  <a:spcPct val="99000"/>
                </a:lnSpc>
              </a:pP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商标使用禁</a:t>
              </a:r>
              <a:r>
                <a:rPr sz="1700" kern="0" spc="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用标志</a:t>
              </a:r>
              <a:endParaRPr sz="17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4143540" y="3325266"/>
            <a:ext cx="1960067" cy="1275029"/>
            <a:chOff x="0" y="0"/>
            <a:chExt cx="1960067" cy="1275029"/>
          </a:xfrm>
        </p:grpSpPr>
        <p:grpSp>
          <p:nvGrpSpPr>
            <p:cNvPr id="78" name="group 78"/>
            <p:cNvGrpSpPr/>
            <p:nvPr/>
          </p:nvGrpSpPr>
          <p:grpSpPr>
            <a:xfrm rot="21600000">
              <a:off x="0" y="0"/>
              <a:ext cx="1960067" cy="1275029"/>
              <a:chOff x="0" y="0"/>
              <a:chExt cx="1960067" cy="1275029"/>
            </a:xfrm>
          </p:grpSpPr>
          <p:sp>
            <p:nvSpPr>
              <p:cNvPr id="1154" name="path 1154"/>
              <p:cNvSpPr/>
              <p:nvPr/>
            </p:nvSpPr>
            <p:spPr>
              <a:xfrm>
                <a:off x="6959" y="6959"/>
                <a:ext cx="1946147" cy="1261109"/>
              </a:xfrm>
              <a:custGeom>
                <a:avLst/>
                <a:gdLst/>
                <a:ahLst/>
                <a:cxnLst/>
                <a:rect l="0" t="0" r="0" b="0"/>
                <a:pathLst>
                  <a:path w="3064" h="1985">
                    <a:moveTo>
                      <a:pt x="0" y="993"/>
                    </a:moveTo>
                    <a:cubicBezTo>
                      <a:pt x="0" y="445"/>
                      <a:pt x="686" y="0"/>
                      <a:pt x="1532" y="0"/>
                    </a:cubicBezTo>
                    <a:cubicBezTo>
                      <a:pt x="2378" y="0"/>
                      <a:pt x="3064" y="445"/>
                      <a:pt x="3064" y="993"/>
                    </a:cubicBezTo>
                    <a:cubicBezTo>
                      <a:pt x="3064" y="1541"/>
                      <a:pt x="2378" y="1985"/>
                      <a:pt x="1532" y="1985"/>
                    </a:cubicBezTo>
                    <a:cubicBezTo>
                      <a:pt x="686" y="1985"/>
                      <a:pt x="0" y="1541"/>
                      <a:pt x="0" y="993"/>
                    </a:cubicBezTo>
                  </a:path>
                </a:pathLst>
              </a:custGeom>
              <a:solidFill>
                <a:srgbClr val="8DD6C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6" name="path 1156"/>
              <p:cNvSpPr/>
              <p:nvPr/>
            </p:nvSpPr>
            <p:spPr>
              <a:xfrm>
                <a:off x="0" y="0"/>
                <a:ext cx="1960067" cy="1275029"/>
              </a:xfrm>
              <a:custGeom>
                <a:avLst/>
                <a:gdLst/>
                <a:ahLst/>
                <a:cxnLst/>
                <a:rect l="0" t="0" r="0" b="0"/>
                <a:pathLst>
                  <a:path w="3086" h="2007">
                    <a:moveTo>
                      <a:pt x="10" y="1004"/>
                    </a:moveTo>
                    <a:cubicBezTo>
                      <a:pt x="10" y="456"/>
                      <a:pt x="697" y="10"/>
                      <a:pt x="1543" y="10"/>
                    </a:cubicBezTo>
                    <a:cubicBezTo>
                      <a:pt x="2389" y="10"/>
                      <a:pt x="3075" y="456"/>
                      <a:pt x="3075" y="1004"/>
                    </a:cubicBezTo>
                    <a:cubicBezTo>
                      <a:pt x="3075" y="1552"/>
                      <a:pt x="2389" y="1996"/>
                      <a:pt x="1543" y="1996"/>
                    </a:cubicBezTo>
                    <a:cubicBezTo>
                      <a:pt x="697" y="1996"/>
                      <a:pt x="10" y="1552"/>
                      <a:pt x="10" y="1004"/>
                    </a:cubicBezTo>
                  </a:path>
                </a:pathLst>
              </a:custGeom>
              <a:noFill/>
              <a:ln w="1391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58" name="textbox 1158"/>
            <p:cNvSpPr/>
            <p:nvPr/>
          </p:nvSpPr>
          <p:spPr>
            <a:xfrm>
              <a:off x="-12700" y="-12700"/>
              <a:ext cx="1985645" cy="13322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91540" indent="-554355" algn="l" rtl="0" eaLnBrk="0">
                <a:lnSpc>
                  <a:spcPct val="99000"/>
                </a:lnSpc>
              </a:pPr>
              <a:r>
                <a:rPr sz="1700" kern="0" spc="3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商标禁止性行</a:t>
              </a:r>
              <a:r>
                <a:rPr sz="1700" kern="0" spc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为</a:t>
              </a:r>
              <a:endParaRPr sz="17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160" name="path 116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4125252" y="2089302"/>
            <a:ext cx="1963877" cy="1088338"/>
            <a:chOff x="0" y="0"/>
            <a:chExt cx="1963877" cy="1088338"/>
          </a:xfrm>
        </p:grpSpPr>
        <p:sp>
          <p:nvSpPr>
            <p:cNvPr id="1162" name="path 1162"/>
            <p:cNvSpPr/>
            <p:nvPr/>
          </p:nvSpPr>
          <p:spPr>
            <a:xfrm>
              <a:off x="6959" y="6959"/>
              <a:ext cx="1949958" cy="1074419"/>
            </a:xfrm>
            <a:custGeom>
              <a:avLst/>
              <a:gdLst/>
              <a:ahLst/>
              <a:cxnLst/>
              <a:rect l="0" t="0" r="0" b="0"/>
              <a:pathLst>
                <a:path w="3070" h="1691">
                  <a:moveTo>
                    <a:pt x="0" y="845"/>
                  </a:moveTo>
                  <a:cubicBezTo>
                    <a:pt x="0" y="377"/>
                    <a:pt x="687" y="0"/>
                    <a:pt x="1536" y="0"/>
                  </a:cubicBezTo>
                  <a:cubicBezTo>
                    <a:pt x="2383" y="0"/>
                    <a:pt x="3070" y="377"/>
                    <a:pt x="3070" y="845"/>
                  </a:cubicBezTo>
                  <a:cubicBezTo>
                    <a:pt x="3070" y="1312"/>
                    <a:pt x="2383" y="1691"/>
                    <a:pt x="1536" y="1691"/>
                  </a:cubicBezTo>
                  <a:cubicBezTo>
                    <a:pt x="687" y="1691"/>
                    <a:pt x="0" y="1312"/>
                    <a:pt x="0" y="845"/>
                  </a:cubicBezTo>
                </a:path>
              </a:pathLst>
            </a:custGeom>
            <a:solidFill>
              <a:srgbClr val="77CEE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4" name="path 1164"/>
            <p:cNvSpPr/>
            <p:nvPr/>
          </p:nvSpPr>
          <p:spPr>
            <a:xfrm>
              <a:off x="0" y="0"/>
              <a:ext cx="1963877" cy="1088338"/>
            </a:xfrm>
            <a:custGeom>
              <a:avLst/>
              <a:gdLst/>
              <a:ahLst/>
              <a:cxnLst/>
              <a:rect l="0" t="0" r="0" b="0"/>
              <a:pathLst>
                <a:path w="3092" h="1713">
                  <a:moveTo>
                    <a:pt x="10" y="856"/>
                  </a:moveTo>
                  <a:cubicBezTo>
                    <a:pt x="10" y="388"/>
                    <a:pt x="698" y="10"/>
                    <a:pt x="1546" y="10"/>
                  </a:cubicBezTo>
                  <a:cubicBezTo>
                    <a:pt x="2394" y="10"/>
                    <a:pt x="3081" y="388"/>
                    <a:pt x="3081" y="856"/>
                  </a:cubicBezTo>
                  <a:cubicBezTo>
                    <a:pt x="3081" y="1323"/>
                    <a:pt x="2394" y="1702"/>
                    <a:pt x="1546" y="1702"/>
                  </a:cubicBezTo>
                  <a:cubicBezTo>
                    <a:pt x="698" y="1702"/>
                    <a:pt x="10" y="1323"/>
                    <a:pt x="10" y="856"/>
                  </a:cubicBezTo>
                </a:path>
              </a:pathLst>
            </a:custGeom>
            <a:noFill/>
            <a:ln w="13919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group 82"/>
          <p:cNvGrpSpPr/>
          <p:nvPr/>
        </p:nvGrpSpPr>
        <p:grpSpPr>
          <a:xfrm rot="21600000">
            <a:off x="4268508" y="4948326"/>
            <a:ext cx="1656791" cy="1028141"/>
            <a:chOff x="0" y="0"/>
            <a:chExt cx="1656791" cy="1028141"/>
          </a:xfrm>
        </p:grpSpPr>
        <p:grpSp>
          <p:nvGrpSpPr>
            <p:cNvPr id="84" name="group 84"/>
            <p:cNvGrpSpPr/>
            <p:nvPr/>
          </p:nvGrpSpPr>
          <p:grpSpPr>
            <a:xfrm rot="21600000">
              <a:off x="0" y="0"/>
              <a:ext cx="1656791" cy="1028141"/>
              <a:chOff x="0" y="0"/>
              <a:chExt cx="1656791" cy="1028141"/>
            </a:xfrm>
          </p:grpSpPr>
          <p:sp>
            <p:nvSpPr>
              <p:cNvPr id="1166" name="path 1166"/>
              <p:cNvSpPr/>
              <p:nvPr/>
            </p:nvSpPr>
            <p:spPr>
              <a:xfrm>
                <a:off x="6959" y="6959"/>
                <a:ext cx="1642871" cy="1014222"/>
              </a:xfrm>
              <a:custGeom>
                <a:avLst/>
                <a:gdLst/>
                <a:ahLst/>
                <a:cxnLst/>
                <a:rect l="0" t="0" r="0" b="0"/>
                <a:pathLst>
                  <a:path w="2587" h="1597">
                    <a:moveTo>
                      <a:pt x="0" y="799"/>
                    </a:moveTo>
                    <a:cubicBezTo>
                      <a:pt x="0" y="357"/>
                      <a:pt x="578" y="0"/>
                      <a:pt x="1293" y="0"/>
                    </a:cubicBezTo>
                    <a:cubicBezTo>
                      <a:pt x="2007" y="0"/>
                      <a:pt x="2587" y="357"/>
                      <a:pt x="2587" y="799"/>
                    </a:cubicBezTo>
                    <a:cubicBezTo>
                      <a:pt x="2587" y="1239"/>
                      <a:pt x="2007" y="1597"/>
                      <a:pt x="1293" y="1597"/>
                    </a:cubicBezTo>
                    <a:cubicBezTo>
                      <a:pt x="578" y="1597"/>
                      <a:pt x="0" y="1239"/>
                      <a:pt x="0" y="799"/>
                    </a:cubicBezTo>
                  </a:path>
                </a:pathLst>
              </a:custGeom>
              <a:solidFill>
                <a:srgbClr val="77CEE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8" name="path 1168"/>
              <p:cNvSpPr/>
              <p:nvPr/>
            </p:nvSpPr>
            <p:spPr>
              <a:xfrm>
                <a:off x="0" y="0"/>
                <a:ext cx="1656791" cy="1028141"/>
              </a:xfrm>
              <a:custGeom>
                <a:avLst/>
                <a:gdLst/>
                <a:ahLst/>
                <a:cxnLst/>
                <a:rect l="0" t="0" r="0" b="0"/>
                <a:pathLst>
                  <a:path w="2609" h="1619">
                    <a:moveTo>
                      <a:pt x="10" y="810"/>
                    </a:moveTo>
                    <a:cubicBezTo>
                      <a:pt x="10" y="368"/>
                      <a:pt x="589" y="10"/>
                      <a:pt x="1304" y="10"/>
                    </a:cubicBezTo>
                    <a:cubicBezTo>
                      <a:pt x="2018" y="10"/>
                      <a:pt x="2598" y="368"/>
                      <a:pt x="2598" y="810"/>
                    </a:cubicBezTo>
                    <a:cubicBezTo>
                      <a:pt x="2598" y="1250"/>
                      <a:pt x="2018" y="1608"/>
                      <a:pt x="1304" y="1608"/>
                    </a:cubicBezTo>
                    <a:cubicBezTo>
                      <a:pt x="589" y="1608"/>
                      <a:pt x="10" y="1250"/>
                      <a:pt x="10" y="810"/>
                    </a:cubicBezTo>
                  </a:path>
                </a:pathLst>
              </a:custGeom>
              <a:noFill/>
              <a:ln w="1391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0" name="textbox 1170"/>
            <p:cNvSpPr/>
            <p:nvPr/>
          </p:nvSpPr>
          <p:spPr>
            <a:xfrm>
              <a:off x="-12700" y="-12700"/>
              <a:ext cx="1682750" cy="10541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7980" algn="l" rtl="0" eaLnBrk="0">
                <a:lnSpc>
                  <a:spcPct val="88000"/>
                </a:lnSpc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侵犯注册商</a:t>
              </a:r>
              <a:endParaRPr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447675" algn="l" rtl="0" eaLnBrk="0">
                <a:lnSpc>
                  <a:spcPts val="1845"/>
                </a:lnSpc>
              </a:pPr>
              <a:r>
                <a:rPr sz="1500" kern="0" spc="5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标专用权</a:t>
              </a:r>
              <a:endParaRPr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172" name="textbox 1172"/>
          <p:cNvSpPr/>
          <p:nvPr/>
        </p:nvSpPr>
        <p:spPr>
          <a:xfrm>
            <a:off x="4438828" y="2233807"/>
            <a:ext cx="1348739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不以使用为目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7305" algn="l" rtl="0" eaLnBrk="0">
              <a:lnSpc>
                <a:spcPct val="98000"/>
              </a:lnSpc>
              <a:spcBef>
                <a:spcPts val="60"/>
              </a:spcBef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的的商标恶意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4025" algn="l" rtl="0" eaLnBrk="0">
              <a:lnSpc>
                <a:spcPct val="98000"/>
              </a:lnSpc>
              <a:spcBef>
                <a:spcPts val="60"/>
              </a:spcBef>
            </a:pP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注册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4" name="path 1174"/>
          <p:cNvSpPr/>
          <p:nvPr/>
        </p:nvSpPr>
        <p:spPr>
          <a:xfrm>
            <a:off x="5099089" y="4593218"/>
            <a:ext cx="20013" cy="362184"/>
          </a:xfrm>
          <a:custGeom>
            <a:avLst/>
            <a:gdLst/>
            <a:ahLst/>
            <a:cxnLst/>
            <a:rect l="0" t="0" r="0" b="0"/>
            <a:pathLst>
              <a:path w="31" h="570">
                <a:moveTo>
                  <a:pt x="20" y="0"/>
                </a:moveTo>
                <a:lnTo>
                  <a:pt x="10" y="570"/>
                </a:lnTo>
              </a:path>
            </a:pathLst>
          </a:custGeom>
          <a:noFill/>
          <a:ln w="13919" cap="flat">
            <a:solidFill>
              <a:srgbClr val="1489B6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6" name="path 1176"/>
          <p:cNvSpPr/>
          <p:nvPr/>
        </p:nvSpPr>
        <p:spPr>
          <a:xfrm>
            <a:off x="5106708" y="3170583"/>
            <a:ext cx="16203" cy="161740"/>
          </a:xfrm>
          <a:custGeom>
            <a:avLst/>
            <a:gdLst/>
            <a:ahLst/>
            <a:cxnLst/>
            <a:rect l="0" t="0" r="0" b="0"/>
            <a:pathLst>
              <a:path w="25" h="254">
                <a:moveTo>
                  <a:pt x="14" y="254"/>
                </a:moveTo>
                <a:lnTo>
                  <a:pt x="10" y="0"/>
                </a:lnTo>
              </a:path>
            </a:pathLst>
          </a:custGeom>
          <a:noFill/>
          <a:ln w="13919" cap="flat">
            <a:solidFill>
              <a:srgbClr val="1489B6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picture 1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grpSp>
        <p:nvGrpSpPr>
          <p:cNvPr id="86" name="group 86"/>
          <p:cNvGrpSpPr/>
          <p:nvPr/>
        </p:nvGrpSpPr>
        <p:grpSpPr>
          <a:xfrm rot="21600000">
            <a:off x="3461550" y="2656230"/>
            <a:ext cx="2600909" cy="3871163"/>
            <a:chOff x="0" y="0"/>
            <a:chExt cx="2600909" cy="3871163"/>
          </a:xfrm>
        </p:grpSpPr>
        <p:pic>
          <p:nvPicPr>
            <p:cNvPr id="1180" name="picture 1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387" y="3149"/>
              <a:ext cx="2597658" cy="2593086"/>
            </a:xfrm>
            <a:prstGeom prst="rect">
              <a:avLst/>
            </a:prstGeom>
          </p:spPr>
        </p:pic>
        <p:sp>
          <p:nvSpPr>
            <p:cNvPr id="1182" name="path 1182"/>
            <p:cNvSpPr/>
            <p:nvPr/>
          </p:nvSpPr>
          <p:spPr>
            <a:xfrm>
              <a:off x="0" y="0"/>
              <a:ext cx="2600909" cy="2600909"/>
            </a:xfrm>
            <a:custGeom>
              <a:avLst/>
              <a:gdLst/>
              <a:ahLst/>
              <a:cxnLst/>
              <a:rect l="0" t="0" r="0" b="0"/>
              <a:pathLst>
                <a:path w="4095" h="4095">
                  <a:moveTo>
                    <a:pt x="10" y="2047"/>
                  </a:moveTo>
                  <a:cubicBezTo>
                    <a:pt x="10" y="922"/>
                    <a:pt x="922" y="10"/>
                    <a:pt x="2047" y="10"/>
                  </a:cubicBezTo>
                  <a:cubicBezTo>
                    <a:pt x="3172" y="10"/>
                    <a:pt x="4084" y="922"/>
                    <a:pt x="4084" y="2047"/>
                  </a:cubicBezTo>
                  <a:cubicBezTo>
                    <a:pt x="4084" y="3172"/>
                    <a:pt x="3172" y="4084"/>
                    <a:pt x="2047" y="4084"/>
                  </a:cubicBezTo>
                  <a:cubicBezTo>
                    <a:pt x="922" y="4084"/>
                    <a:pt x="10" y="3172"/>
                    <a:pt x="10" y="2047"/>
                  </a:cubicBezTo>
                </a:path>
              </a:pathLst>
            </a:custGeom>
            <a:noFill/>
            <a:ln w="13919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184" name="picture 1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97001" y="2098548"/>
              <a:ext cx="1773377" cy="1772615"/>
            </a:xfrm>
            <a:prstGeom prst="rect">
              <a:avLst/>
            </a:prstGeom>
          </p:spPr>
        </p:pic>
        <p:sp>
          <p:nvSpPr>
            <p:cNvPr id="1186" name="textbox 1186"/>
            <p:cNvSpPr/>
            <p:nvPr/>
          </p:nvSpPr>
          <p:spPr>
            <a:xfrm>
              <a:off x="571907" y="437487"/>
              <a:ext cx="1476375" cy="30899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0320" algn="l" rtl="0" eaLnBrk="0">
                <a:lnSpc>
                  <a:spcPct val="96000"/>
                </a:lnSpc>
              </a:pPr>
              <a:r>
                <a:rPr sz="3800" kern="0" spc="-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著作权</a:t>
              </a:r>
              <a:endParaRPr sz="3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12700" algn="l" rtl="0" eaLnBrk="0">
                <a:lnSpc>
                  <a:spcPct val="96000"/>
                </a:lnSpc>
                <a:spcBef>
                  <a:spcPts val="140"/>
                </a:spcBef>
              </a:pPr>
              <a:r>
                <a:rPr sz="3800" kern="0" spc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禁止性</a:t>
              </a:r>
              <a:endParaRPr sz="3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marL="264795" algn="l" rtl="0" eaLnBrk="0">
                <a:lnSpc>
                  <a:spcPct val="96000"/>
                </a:lnSpc>
                <a:spcBef>
                  <a:spcPts val="150"/>
                </a:spcBef>
              </a:pPr>
              <a:r>
                <a:rPr sz="3800" kern="0" spc="-3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行为</a:t>
              </a:r>
              <a:endParaRPr sz="3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 rtl="0" eaLnBrk="0">
                <a:lnSpc>
                  <a:spcPct val="13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4635" algn="l" rtl="0" eaLnBrk="0">
                <a:lnSpc>
                  <a:spcPct val="99000"/>
                </a:lnSpc>
                <a:spcBef>
                  <a:spcPts val="725"/>
                </a:spcBef>
              </a:pPr>
              <a:r>
                <a:rPr sz="2400" kern="0" spc="2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销售侵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248920" algn="l" rtl="0" eaLnBrk="0">
                <a:lnSpc>
                  <a:spcPts val="2910"/>
                </a:lnSpc>
                <a:spcBef>
                  <a:spcPts val="10"/>
                </a:spcBef>
              </a:pPr>
              <a:r>
                <a:rPr sz="2400" kern="0" spc="3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权复制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582295" algn="l" rtl="0" eaLnBrk="0">
                <a:lnSpc>
                  <a:spcPct val="82000"/>
                </a:lnSpc>
                <a:spcBef>
                  <a:spcPts val="280"/>
                </a:spcBef>
              </a:pPr>
              <a:r>
                <a:rPr sz="2400" kern="0" spc="-1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品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188" name="textbox 1188"/>
          <p:cNvSpPr/>
          <p:nvPr/>
        </p:nvSpPr>
        <p:spPr>
          <a:xfrm>
            <a:off x="1051049" y="908165"/>
            <a:ext cx="8361044" cy="970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附录B 专利、商标、著作权、</a:t>
            </a: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商业秘密典型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禁止性行为列表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90" name="textbox 1190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6035" algn="l" rtl="0" eaLnBrk="0">
              <a:lnSpc>
                <a:spcPts val="1835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6178842" y="2969412"/>
            <a:ext cx="2000453" cy="2000453"/>
            <a:chOff x="0" y="0"/>
            <a:chExt cx="2000453" cy="2000453"/>
          </a:xfrm>
        </p:grpSpPr>
        <p:pic>
          <p:nvPicPr>
            <p:cNvPr id="1192" name="picture 11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000453" cy="2000453"/>
            </a:xfrm>
            <a:prstGeom prst="rect">
              <a:avLst/>
            </a:prstGeom>
          </p:spPr>
        </p:pic>
        <p:sp>
          <p:nvSpPr>
            <p:cNvPr id="1194" name="textbox 1194"/>
            <p:cNvSpPr/>
            <p:nvPr/>
          </p:nvSpPr>
          <p:spPr>
            <a:xfrm>
              <a:off x="-12700" y="-12700"/>
              <a:ext cx="2026285" cy="20612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4970" algn="l" rtl="0" eaLnBrk="0">
                <a:lnSpc>
                  <a:spcPct val="100000"/>
                </a:lnSpc>
              </a:pPr>
              <a:r>
                <a:rPr sz="2400" kern="0" spc="3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侵犯计算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398780" algn="l" rtl="0" eaLnBrk="0">
                <a:lnSpc>
                  <a:spcPct val="99000"/>
                </a:lnSpc>
                <a:spcBef>
                  <a:spcPts val="15"/>
                </a:spcBef>
              </a:pPr>
              <a:r>
                <a:rPr sz="2400" kern="0" spc="3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机软件著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705485" algn="l" rtl="0" eaLnBrk="0">
                <a:lnSpc>
                  <a:spcPct val="98000"/>
                </a:lnSpc>
                <a:spcBef>
                  <a:spcPts val="15"/>
                </a:spcBef>
              </a:pPr>
              <a:r>
                <a:rPr sz="2400" kern="0" spc="2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作权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196" name="path 119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98" name="picture 1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892080" y="1402740"/>
            <a:ext cx="1739849" cy="1739086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 rot="21600000">
            <a:off x="3892080" y="1402740"/>
            <a:ext cx="1739849" cy="1739086"/>
            <a:chOff x="0" y="0"/>
            <a:chExt cx="1739849" cy="1739086"/>
          </a:xfrm>
        </p:grpSpPr>
        <p:sp>
          <p:nvSpPr>
            <p:cNvPr id="1200" name="textbox 1200"/>
            <p:cNvSpPr/>
            <p:nvPr/>
          </p:nvSpPr>
          <p:spPr>
            <a:xfrm>
              <a:off x="-12700" y="-12700"/>
              <a:ext cx="1765300" cy="17995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5310" algn="l" rtl="0" eaLnBrk="0">
                <a:lnSpc>
                  <a:spcPct val="98000"/>
                </a:lnSpc>
                <a:spcBef>
                  <a:spcPts val="5"/>
                </a:spcBef>
              </a:pPr>
              <a:r>
                <a:rPr sz="2400" kern="0" spc="2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作权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 rot="21600000">
            <a:off x="1635036" y="3088284"/>
            <a:ext cx="1716989" cy="1716988"/>
            <a:chOff x="0" y="0"/>
            <a:chExt cx="1716989" cy="1716988"/>
          </a:xfrm>
        </p:grpSpPr>
        <p:pic>
          <p:nvPicPr>
            <p:cNvPr id="1202" name="picture 12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716989" cy="1716988"/>
            </a:xfrm>
            <a:prstGeom prst="rect">
              <a:avLst/>
            </a:prstGeom>
          </p:spPr>
        </p:pic>
        <p:sp>
          <p:nvSpPr>
            <p:cNvPr id="1204" name="textbox 1204"/>
            <p:cNvSpPr/>
            <p:nvPr/>
          </p:nvSpPr>
          <p:spPr>
            <a:xfrm>
              <a:off x="-12700" y="-12700"/>
              <a:ext cx="1742439" cy="17875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0957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2400" kern="0" spc="3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侵犯信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441325" algn="l" rtl="0" eaLnBrk="0">
                <a:lnSpc>
                  <a:spcPct val="99000"/>
                </a:lnSpc>
                <a:spcBef>
                  <a:spcPts val="25"/>
                </a:spcBef>
              </a:pPr>
              <a:r>
                <a:rPr sz="2400" kern="0" spc="-4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息网络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412115" algn="l" rtl="0" eaLnBrk="0">
                <a:lnSpc>
                  <a:spcPts val="3220"/>
                </a:lnSpc>
              </a:pPr>
              <a:r>
                <a:rPr sz="2400" kern="0" spc="2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传播权</a:t>
              </a:r>
              <a:endPara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206" name="textbox 1206"/>
          <p:cNvSpPr/>
          <p:nvPr/>
        </p:nvSpPr>
        <p:spPr>
          <a:xfrm>
            <a:off x="4288044" y="1901191"/>
            <a:ext cx="954405" cy="393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侵犯著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textbox 1208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10" name="textbox 1210"/>
          <p:cNvSpPr/>
          <p:nvPr/>
        </p:nvSpPr>
        <p:spPr>
          <a:xfrm>
            <a:off x="2350728" y="3459923"/>
            <a:ext cx="5934709" cy="714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4700" kern="0" spc="-260" dirty="0">
                <a:solidFill>
                  <a:srgbClr val="1D629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谢谢！感谢您的聆听！</a:t>
            </a:r>
            <a:endParaRPr sz="4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12" name="picture 12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1214" name="path 121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/>
          <p:nvPr/>
        </p:nvSpPr>
        <p:spPr>
          <a:xfrm>
            <a:off x="1033159" y="2835083"/>
            <a:ext cx="8649969" cy="1345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230" indent="248285" algn="l" rtl="0" eaLnBrk="0">
              <a:lnSpc>
                <a:spcPct val="92000"/>
              </a:lnSpc>
            </a:pPr>
            <a:r>
              <a:rPr sz="4700" kern="0" spc="-27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sz="4700" kern="0" spc="-26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企业知识产权合规管理体系</a:t>
            </a:r>
            <a:r>
              <a:rPr sz="4700" kern="0" spc="103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700" kern="0" spc="-25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sz="4700" kern="0" spc="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700" kern="0" spc="-40" dirty="0" err="1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求》</a:t>
            </a:r>
            <a:r>
              <a:rPr sz="4700" kern="0" spc="-40" dirty="0" err="1" smtClean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GB</a:t>
            </a:r>
            <a:r>
              <a:rPr sz="4700" kern="0" spc="-40" dirty="0" smtClean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/T29490-2023</a:t>
            </a:r>
            <a:r>
              <a:rPr lang="zh-CN" altLang="en-US" sz="4700" kern="0" spc="-40" dirty="0" smtClean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贯标意义</a:t>
            </a:r>
            <a:endParaRPr sz="4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path 14"/>
          <p:cNvSpPr/>
          <p:nvPr/>
        </p:nvSpPr>
        <p:spPr>
          <a:xfrm>
            <a:off x="1060589" y="4578362"/>
            <a:ext cx="8660892" cy="5562"/>
          </a:xfrm>
          <a:custGeom>
            <a:avLst/>
            <a:gdLst/>
            <a:ahLst/>
            <a:cxnLst/>
            <a:rect l="0" t="0" r="0" b="0"/>
            <a:pathLst>
              <a:path w="13639" h="8">
                <a:moveTo>
                  <a:pt x="0" y="4"/>
                </a:moveTo>
                <a:lnTo>
                  <a:pt x="13639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path 38"/>
          <p:cNvSpPr/>
          <p:nvPr/>
        </p:nvSpPr>
        <p:spPr>
          <a:xfrm>
            <a:off x="1078347" y="1004458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77017" y="1004458"/>
            <a:ext cx="8842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基本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案情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上海市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智能电器有限公司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以下简称”公司”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注册成立于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2016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月，住所地位于浙江省嘉兴市秀洲区，公司以生产智能家居电器为主，拥有专利数百件，有效注册商标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件，近年来先后被评定为浙江省科技型中小企业、国家高新技术企业。公司有员工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2000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余人，年纳税总额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亿余元，朱某某系该公司股东及实际控制人</a:t>
            </a:r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20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2018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月，上海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T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智能科技有限公司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以下简称“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T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公司”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公司治谈委托代加工事宜，约定由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J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公司为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公司代为加工智能垃圾桶，后因试产样品未达质量标准，且无法按时交货等原因，双方于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2018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月终止合作。为了挽回前期投资损失，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2018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月至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2019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月，</a:t>
            </a: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朱某某在未获得商标权利人</a:t>
            </a:r>
            <a:r>
              <a:rPr lang="en-US" altLang="zh-CN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T</a:t>
            </a: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公司许可的情况下，组织公司员工生产假冒</a:t>
            </a:r>
            <a:r>
              <a:rPr lang="en-US" altLang="zh-CN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T</a:t>
            </a: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公司注册商标的智能垃圾桶、垃圾盒，并对外销售获利，涉案金额达</a:t>
            </a:r>
            <a:r>
              <a:rPr lang="en-US" altLang="zh-CN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560</a:t>
            </a: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万余元。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日，朱某某主动投案后被取保候审。案发后，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J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公司认罪认罚，赔偿权利人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700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万元并取得谅解。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日，上海市公安局浦东分局以犯罪嫌疑单位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J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公司、犯罪嫌疑人朱某某</a:t>
            </a:r>
            <a:r>
              <a:rPr lang="zh-CN" altLang="en-US" sz="20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涉嫌假冒注册商标罪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移送浦东新区检察院审查起诉。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9840" y="635126"/>
            <a:ext cx="4671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案例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上海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J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公司、朱某某假冒注册商标案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path 38"/>
          <p:cNvSpPr/>
          <p:nvPr/>
        </p:nvSpPr>
        <p:spPr>
          <a:xfrm>
            <a:off x="977017" y="998896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" y="1379220"/>
            <a:ext cx="8714105" cy="45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path 38"/>
          <p:cNvSpPr/>
          <p:nvPr/>
        </p:nvSpPr>
        <p:spPr>
          <a:xfrm>
            <a:off x="977017" y="998896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57960" y="1315085"/>
            <a:ext cx="7700645" cy="431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/>
              <a:t>基本案情:张家港市S五交化贸易有限公司(以下简称S公司)2015年6月注册成立，注册资本200万元，。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2018年11月22日，张家港市市场监督管理局在对S公司进行检查时，发现该公司疑似销售假冒“SKF商标的轴承，并在其门店及仓库内查获标注“SKF“商标的各种型号轴承27829个，金额共计68万余元。2018年12月17日，张家港市市场监督管理局将该案移送至张家港市公安局。2019年2月14日，斯凯孚(中国)有限公司出具书面的鉴别报告，认为所查获的标有“SKF“商标的轴承产品均为侵犯该公司注册商标专用权的产品。2019年2月15日，张家港市公安局对本案立案侦查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1730" y="587375"/>
            <a:ext cx="6573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案例2:张家港S公司、雎某某销售假冒注册商标的商品案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path 38"/>
          <p:cNvSpPr/>
          <p:nvPr/>
        </p:nvSpPr>
        <p:spPr>
          <a:xfrm>
            <a:off x="977017" y="998896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529715"/>
            <a:ext cx="9649460" cy="408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" name="path 3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24915" y="2552700"/>
            <a:ext cx="7496175" cy="292989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>
            <a:noAutofit/>
          </a:bodyPr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b="0" i="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知识产权与创新的高度融合关系决定了对其进行合规管理的必要性。</a:t>
            </a:r>
            <a:endParaRPr lang="zh-CN" altLang="en-US" b="0" i="0">
              <a:solidFill>
                <a:schemeClr val="bg1">
                  <a:lumMod val="9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b="0" i="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知识产权合规可以帮助企业建立规范高效的知识产权业务流程，确保知识产权引入、使用、转化等合法合规，助力企业产业安全、防范风险，降低知识产权犯罪；</a:t>
            </a:r>
            <a:endParaRPr lang="zh-CN" altLang="en-US" b="0" i="0">
              <a:solidFill>
                <a:schemeClr val="bg1">
                  <a:lumMod val="9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b="0" i="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提升企业知识产权管理能力和效率，塑造核心竞争力，提高创新收益，更好地满足企业高质量发展的需要。</a:t>
            </a:r>
            <a:endParaRPr lang="zh-CN" altLang="en-US" b="0" i="0">
              <a:solidFill>
                <a:schemeClr val="bg1">
                  <a:lumMod val="9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 86"/>
          <p:cNvSpPr/>
          <p:nvPr/>
        </p:nvSpPr>
        <p:spPr>
          <a:xfrm>
            <a:off x="3593477" y="2310383"/>
            <a:ext cx="2146554" cy="380238"/>
          </a:xfrm>
          <a:prstGeom prst="rect">
            <a:avLst/>
          </a:prstGeom>
          <a:solidFill>
            <a:srgbClr val="FF99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rect 88"/>
          <p:cNvSpPr/>
          <p:nvPr/>
        </p:nvSpPr>
        <p:spPr>
          <a:xfrm>
            <a:off x="3589299" y="2306205"/>
            <a:ext cx="2154910" cy="388594"/>
          </a:xfrm>
          <a:prstGeom prst="rect">
            <a:avLst/>
          </a:prstGeom>
          <a:solidFill>
            <a:srgbClr val="FF99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textbox 90"/>
          <p:cNvSpPr/>
          <p:nvPr/>
        </p:nvSpPr>
        <p:spPr>
          <a:xfrm>
            <a:off x="1035697" y="1361555"/>
            <a:ext cx="8766809" cy="12934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290" algn="l" rtl="0" eaLnBrk="0">
              <a:lnSpc>
                <a:spcPct val="99000"/>
              </a:lnSpc>
            </a:pPr>
            <a:r>
              <a:rPr sz="35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贯标流程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1000"/>
              </a:lnSpc>
              <a:spcBef>
                <a:spcPts val="310"/>
              </a:spcBef>
              <a:tabLst>
                <a:tab pos="875347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53335" algn="l" rtl="0" eaLnBrk="0">
              <a:lnSpc>
                <a:spcPct val="98000"/>
              </a:lnSpc>
              <a:spcBef>
                <a:spcPts val="505"/>
              </a:spcBef>
              <a:tabLst>
                <a:tab pos="2661920" algn="l"/>
              </a:tabLst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 贯标筹备       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指定管理者代表、领导小组、实施小组成员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textbox 9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4" name="textbox 94"/>
          <p:cNvSpPr/>
          <p:nvPr/>
        </p:nvSpPr>
        <p:spPr>
          <a:xfrm>
            <a:off x="5800240" y="3296053"/>
            <a:ext cx="4832350" cy="672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设置本体系架构、知识产权部门，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明确管理职责和权限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52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系统性、合规性、适宜性、有效性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、全面性、唯一性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3569487" y="4516767"/>
          <a:ext cx="2174239" cy="829309"/>
        </p:xfrm>
        <a:graphic>
          <a:graphicData uri="http://schemas.openxmlformats.org/drawingml/2006/table">
            <a:tbl>
              <a:tblPr/>
              <a:tblGrid>
                <a:gridCol w="2174239"/>
              </a:tblGrid>
              <a:tr h="415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7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⑥ 文件发放与培训</a:t>
                      </a:r>
                      <a:endParaRPr sz="17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4140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algn="l" rtl="0" eaLnBrk="0">
                        <a:lnSpc>
                          <a:spcPct val="96000"/>
                        </a:lnSpc>
                      </a:pPr>
                      <a:r>
                        <a:rPr sz="17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⑦ 实施运行</a:t>
                      </a:r>
                      <a:endParaRPr sz="17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3572662" y="5403862"/>
            <a:ext cx="2168525" cy="384175"/>
          </a:xfrm>
          <a:prstGeom prst="roundRect">
            <a:avLst>
              <a:gd name="adj" fmla="val 18549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algn="l" rtl="0" eaLnBrk="0">
              <a:lnSpc>
                <a:spcPct val="96000"/>
              </a:lnSpc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⑧</a:t>
            </a:r>
            <a:r>
              <a:rPr sz="1700" kern="0" spc="28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内审、管理评审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3572662" y="4077220"/>
            <a:ext cx="2168525" cy="382270"/>
          </a:xfrm>
          <a:prstGeom prst="roundRect">
            <a:avLst>
              <a:gd name="adj" fmla="val 18426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algn="l" rtl="0" eaLnBrk="0">
              <a:lnSpc>
                <a:spcPct val="96000"/>
              </a:lnSpc>
              <a:spcBef>
                <a:spcPts val="5"/>
              </a:spcBef>
            </a:pP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⑤ 文件审核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3592474" y="3193300"/>
            <a:ext cx="2148839" cy="384175"/>
          </a:xfrm>
          <a:prstGeom prst="roundRect">
            <a:avLst>
              <a:gd name="adj" fmla="val 18451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 构建体系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3572662" y="5909068"/>
            <a:ext cx="2159000" cy="381000"/>
          </a:xfrm>
          <a:prstGeom prst="roundRect">
            <a:avLst>
              <a:gd name="adj" fmla="val 18449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445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3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⑨ 认证及后续活动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3582568" y="3636022"/>
            <a:ext cx="2159000" cy="381000"/>
          </a:xfrm>
          <a:prstGeom prst="roundRect">
            <a:avLst>
              <a:gd name="adj" fmla="val 18498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 编制文件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3592474" y="2752102"/>
            <a:ext cx="2148839" cy="381000"/>
          </a:xfrm>
          <a:prstGeom prst="roundRect">
            <a:avLst>
              <a:gd name="adj" fmla="val 18498"/>
            </a:avLst>
          </a:prstGeom>
          <a:solidFill>
            <a:srgbClr val="FF9900">
              <a:alpha val="100000"/>
            </a:srgbClr>
          </a:solidFill>
          <a:ln w="6350" cap="flat">
            <a:solidFill>
              <a:srgbClr val="00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 调查诊断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" name="path 110"/>
          <p:cNvSpPr/>
          <p:nvPr/>
        </p:nvSpPr>
        <p:spPr>
          <a:xfrm>
            <a:off x="3636911" y="4897005"/>
            <a:ext cx="2039874" cy="70840"/>
          </a:xfrm>
          <a:custGeom>
            <a:avLst/>
            <a:gdLst/>
            <a:ahLst/>
            <a:cxnLst/>
            <a:rect l="0" t="0" r="0" b="0"/>
            <a:pathLst>
              <a:path w="3212" h="111">
                <a:moveTo>
                  <a:pt x="3212" y="6"/>
                </a:moveTo>
                <a:lnTo>
                  <a:pt x="0" y="6"/>
                </a:lnTo>
                <a:moveTo>
                  <a:pt x="15" y="104"/>
                </a:moveTo>
                <a:lnTo>
                  <a:pt x="3212" y="104"/>
                </a:lnTo>
              </a:path>
            </a:pathLst>
          </a:custGeom>
          <a:noFill/>
          <a:ln w="8356" cap="flat">
            <a:solidFill>
              <a:srgbClr val="00000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/>
          <p:nvPr/>
        </p:nvSpPr>
        <p:spPr>
          <a:xfrm>
            <a:off x="1033159" y="2835083"/>
            <a:ext cx="8649969" cy="1345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230" indent="248285" algn="l" rtl="0" eaLnBrk="0">
              <a:lnSpc>
                <a:spcPct val="92000"/>
              </a:lnSpc>
            </a:pPr>
            <a:r>
              <a:rPr sz="4700" kern="0" spc="-27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sz="4700" kern="0" spc="-26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企业知识产权合规管理体系</a:t>
            </a:r>
            <a:r>
              <a:rPr sz="4700" kern="0" spc="103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700" kern="0" spc="-25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sz="4700" kern="0" spc="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700" kern="0" spc="-40" dirty="0">
                <a:solidFill>
                  <a:srgbClr val="262626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求》GB/T29490-2023修订情况</a:t>
            </a:r>
            <a:endParaRPr sz="4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path 14"/>
          <p:cNvSpPr/>
          <p:nvPr/>
        </p:nvSpPr>
        <p:spPr>
          <a:xfrm>
            <a:off x="1060589" y="4578362"/>
            <a:ext cx="8660892" cy="5562"/>
          </a:xfrm>
          <a:custGeom>
            <a:avLst/>
            <a:gdLst/>
            <a:ahLst/>
            <a:cxnLst/>
            <a:rect l="0" t="0" r="0" b="0"/>
            <a:pathLst>
              <a:path w="13639" h="8">
                <a:moveTo>
                  <a:pt x="0" y="4"/>
                </a:moveTo>
                <a:lnTo>
                  <a:pt x="13639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2"/>
          <p:cNvSpPr/>
          <p:nvPr/>
        </p:nvSpPr>
        <p:spPr>
          <a:xfrm>
            <a:off x="1032678" y="2816033"/>
            <a:ext cx="7926069" cy="1336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90855" algn="l" rtl="0" eaLnBrk="0">
              <a:lnSpc>
                <a:spcPct val="92000"/>
              </a:lnSpc>
            </a:pPr>
            <a:r>
              <a:rPr sz="4700" kern="0" spc="-2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《企业知识产权合规</a:t>
            </a:r>
            <a:r>
              <a:rPr sz="4700" kern="0" spc="-2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管理体系</a:t>
            </a:r>
            <a:r>
              <a:rPr sz="4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要求》</a:t>
            </a:r>
            <a:r>
              <a:rPr sz="4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GB</a:t>
            </a:r>
            <a:r>
              <a:rPr sz="4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/T29490-2023解读</a:t>
            </a:r>
            <a:endParaRPr sz="4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118" name="path 11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ath 12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83321" y="1023366"/>
            <a:ext cx="7461503" cy="5292851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ath 12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8" name="picture 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0475" y="930402"/>
            <a:ext cx="8730996" cy="5364479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8397" y="794003"/>
            <a:ext cx="8740902" cy="5490972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563769" y="1099044"/>
            <a:ext cx="9564369" cy="5210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0385" algn="l" rtl="0" eaLnBrk="0">
              <a:lnSpc>
                <a:spcPct val="95000"/>
              </a:lnSpc>
            </a:pPr>
            <a:r>
              <a:rPr sz="4200" kern="0" spc="-12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引言</a:t>
            </a:r>
            <a:r>
              <a:rPr sz="4200" kern="0" spc="-12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sz="4200" kern="0" spc="-12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概述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4605" indent="86995" algn="l" rtl="0" eaLnBrk="0">
              <a:lnSpc>
                <a:spcPct val="95000"/>
              </a:lnSpc>
              <a:spcBef>
                <a:spcPts val="1705"/>
              </a:spcBef>
            </a:pP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</a:t>
            </a:r>
            <a:r>
              <a:rPr sz="2400" u="sng" kern="0" spc="1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文件提供基于过程方法的知识产权管理模型，指导企业策划、实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施和运行、评审和改进知识产权合规管理体系。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1135" indent="-88900" algn="l" rtl="0" eaLnBrk="0">
              <a:lnSpc>
                <a:spcPct val="96000"/>
              </a:lnSpc>
              <a:spcBef>
                <a:spcPts val="1065"/>
              </a:spcBef>
            </a:pPr>
            <a:r>
              <a:rPr sz="2400" kern="0" spc="2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本文件采用过程方法，该方法结合了“策划-</a:t>
            </a:r>
            <a:r>
              <a:rPr sz="2400" kern="0" spc="2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实施-检查-改进”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（PDCA）循环和基于风险的思维</a:t>
            </a: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5885" algn="l" rtl="0" eaLnBrk="0">
              <a:lnSpc>
                <a:spcPct val="98000"/>
              </a:lnSpc>
              <a:spcBef>
                <a:spcPts val="990"/>
              </a:spcBef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过程方法使企业能够策划过程及其相互作用。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1915" algn="l" rtl="0" eaLnBrk="0">
              <a:lnSpc>
                <a:spcPct val="95000"/>
              </a:lnSpc>
              <a:spcBef>
                <a:spcPts val="105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PDCA</a:t>
            </a:r>
            <a:r>
              <a:rPr sz="2400" kern="0" spc="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循环使企业能够确保其过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程得到充分的资源和管理，确定改进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机会并采取行动。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indent="71120" algn="l" rtl="0" eaLnBrk="0">
              <a:lnSpc>
                <a:spcPct val="94000"/>
              </a:lnSpc>
              <a:spcBef>
                <a:spcPts val="0"/>
              </a:spcBef>
            </a:pP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基于风险的思维是实现企业知识</a:t>
            </a:r>
            <a:r>
              <a:rPr sz="2400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产权合规管理体系有效性的基础。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为满足本文件的要求，企业需策划和实施应对风险和机遇的措施，履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行知识产权合规义务，实现知识产权合规管理体系稳定、有效、持续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成功的目标。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703229" y="2297049"/>
            <a:ext cx="9534525" cy="40868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370" algn="l" rtl="0" eaLnBrk="0">
              <a:lnSpc>
                <a:spcPct val="9800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企业知识产权合规管理体系</a:t>
            </a:r>
            <a:r>
              <a:rPr sz="17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输入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是企业经营发展对知识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产权管理的</a:t>
            </a:r>
            <a:r>
              <a:rPr sz="17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需求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，一般包括：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2545" algn="l" rtl="0" eaLnBrk="0">
              <a:lnSpc>
                <a:spcPct val="99000"/>
              </a:lnSpc>
              <a:spcBef>
                <a:spcPts val="1125"/>
              </a:spcBef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研发新技术、新产品、新工艺；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3815" algn="l" rtl="0" eaLnBrk="0">
              <a:lnSpc>
                <a:spcPct val="98000"/>
              </a:lnSpc>
              <a:spcBef>
                <a:spcPts val="1095"/>
              </a:spcBef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提高产品附加值，扩大市场份额；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0640" algn="l" rtl="0" eaLnBrk="0">
              <a:lnSpc>
                <a:spcPct val="98000"/>
              </a:lnSpc>
              <a:spcBef>
                <a:spcPts val="1125"/>
              </a:spcBef>
            </a:pP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防范知识产权风险，保障经营安全；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0640" algn="l" rtl="0" eaLnBrk="0">
              <a:lnSpc>
                <a:spcPct val="98000"/>
              </a:lnSpc>
              <a:spcBef>
                <a:spcPts val="1120"/>
              </a:spcBef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提高生产经营效率，增加经济效益。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31750" algn="l" rtl="0" eaLnBrk="0">
              <a:lnSpc>
                <a:spcPct val="96000"/>
              </a:lnSpc>
              <a:spcBef>
                <a:spcPts val="112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通过持续实施并改进知识产权合规管理体系，履行知识产权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合规义务，以防范知识产权风险，实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现知识产权价值。</a:t>
            </a:r>
            <a:r>
              <a:rPr sz="1700" kern="0" spc="-4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一般包括：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2545" algn="l" rtl="0" eaLnBrk="0">
              <a:lnSpc>
                <a:spcPct val="98000"/>
              </a:lnSpc>
              <a:spcBef>
                <a:spcPts val="1100"/>
              </a:spcBef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激励创造知识产</a:t>
            </a:r>
            <a:r>
              <a:rPr sz="1700" kern="0" spc="-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权，促进技术创新；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3815" algn="l" rtl="0" eaLnBrk="0">
              <a:lnSpc>
                <a:spcPct val="98000"/>
              </a:lnSpc>
              <a:spcBef>
                <a:spcPts val="1120"/>
              </a:spcBef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综合创造知识产权，改善市场竞争地位；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0640" algn="l" rtl="0" eaLnBrk="0">
              <a:lnSpc>
                <a:spcPct val="98000"/>
              </a:lnSpc>
              <a:spcBef>
                <a:spcPts val="1120"/>
              </a:spcBef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全面保护知识产权，支撑企业持续发展；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algn="l" rtl="0" eaLnBrk="0">
              <a:lnSpc>
                <a:spcPct val="98000"/>
              </a:lnSpc>
            </a:pP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1700" kern="0" spc="1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系统管理知识产权，提升企业核心竞争力。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695441" y="977886"/>
            <a:ext cx="9542144" cy="1207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1635" algn="l" rtl="0" eaLnBrk="0">
              <a:lnSpc>
                <a:spcPct val="95000"/>
              </a:lnSpc>
              <a:spcBef>
                <a:spcPts val="0"/>
              </a:spcBef>
            </a:pP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引言</a:t>
            </a: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过程方法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2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2545" algn="l" rtl="0" eaLnBrk="0">
              <a:lnSpc>
                <a:spcPct val="96000"/>
              </a:lnSpc>
              <a:spcBef>
                <a:spcPts val="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利用资源将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输入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转化为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输出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的任何一项或一组</a:t>
            </a:r>
            <a:r>
              <a:rPr sz="1700" kern="0" spc="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活动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可视为一个过程。通常，</a:t>
            </a:r>
            <a:r>
              <a:rPr sz="1700" kern="0" spc="-1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一个过程的输出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将直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接成为下一个过程的输入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6" name="textbox 146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8" name="path 14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 150"/>
          <p:cNvSpPr/>
          <p:nvPr/>
        </p:nvSpPr>
        <p:spPr>
          <a:xfrm>
            <a:off x="2974733" y="4219194"/>
            <a:ext cx="350519" cy="321564"/>
          </a:xfrm>
          <a:prstGeom prst="rect">
            <a:avLst/>
          </a:prstGeom>
          <a:solidFill>
            <a:srgbClr val="FF00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path 152"/>
          <p:cNvSpPr/>
          <p:nvPr/>
        </p:nvSpPr>
        <p:spPr>
          <a:xfrm>
            <a:off x="5180724" y="2859023"/>
            <a:ext cx="1118615" cy="1414271"/>
          </a:xfrm>
          <a:custGeom>
            <a:avLst/>
            <a:gdLst/>
            <a:ahLst/>
            <a:cxnLst/>
            <a:rect l="0" t="0" r="0" b="0"/>
            <a:pathLst>
              <a:path w="1761" h="2227">
                <a:moveTo>
                  <a:pt x="35" y="0"/>
                </a:moveTo>
                <a:cubicBezTo>
                  <a:pt x="249" y="35"/>
                  <a:pt x="457" y="111"/>
                  <a:pt x="649" y="226"/>
                </a:cubicBezTo>
                <a:cubicBezTo>
                  <a:pt x="1192" y="550"/>
                  <a:pt x="1528" y="1132"/>
                  <a:pt x="1538" y="1762"/>
                </a:cubicBezTo>
                <a:lnTo>
                  <a:pt x="1761" y="1762"/>
                </a:lnTo>
                <a:lnTo>
                  <a:pt x="1186" y="2227"/>
                </a:lnTo>
                <a:lnTo>
                  <a:pt x="662" y="1762"/>
                </a:lnTo>
                <a:lnTo>
                  <a:pt x="900" y="1762"/>
                </a:lnTo>
                <a:cubicBezTo>
                  <a:pt x="891" y="1355"/>
                  <a:pt x="674" y="981"/>
                  <a:pt x="322" y="772"/>
                </a:cubicBezTo>
                <a:cubicBezTo>
                  <a:pt x="220" y="711"/>
                  <a:pt x="112" y="667"/>
                  <a:pt x="0" y="640"/>
                </a:cubicBezTo>
                <a:lnTo>
                  <a:pt x="291" y="313"/>
                </a:lnTo>
                <a:lnTo>
                  <a:pt x="35" y="0"/>
                </a:lnTo>
              </a:path>
            </a:pathLst>
          </a:custGeom>
          <a:solidFill>
            <a:srgbClr val="F6BB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" name="path 154"/>
          <p:cNvSpPr/>
          <p:nvPr/>
        </p:nvSpPr>
        <p:spPr>
          <a:xfrm>
            <a:off x="3908945" y="2687573"/>
            <a:ext cx="1416557" cy="1117853"/>
          </a:xfrm>
          <a:custGeom>
            <a:avLst/>
            <a:gdLst/>
            <a:ahLst/>
            <a:cxnLst/>
            <a:rect l="0" t="0" r="0" b="0"/>
            <a:pathLst>
              <a:path w="2230" h="1760">
                <a:moveTo>
                  <a:pt x="1765" y="0"/>
                </a:moveTo>
                <a:lnTo>
                  <a:pt x="2230" y="574"/>
                </a:lnTo>
                <a:lnTo>
                  <a:pt x="1765" y="1099"/>
                </a:lnTo>
                <a:lnTo>
                  <a:pt x="1765" y="860"/>
                </a:lnTo>
                <a:cubicBezTo>
                  <a:pt x="1359" y="868"/>
                  <a:pt x="983" y="1087"/>
                  <a:pt x="773" y="1437"/>
                </a:cubicBezTo>
                <a:cubicBezTo>
                  <a:pt x="712" y="1539"/>
                  <a:pt x="668" y="1648"/>
                  <a:pt x="643" y="1760"/>
                </a:cubicBezTo>
                <a:lnTo>
                  <a:pt x="314" y="1468"/>
                </a:lnTo>
                <a:lnTo>
                  <a:pt x="0" y="1726"/>
                </a:lnTo>
                <a:cubicBezTo>
                  <a:pt x="35" y="1512"/>
                  <a:pt x="112" y="1304"/>
                  <a:pt x="227" y="1112"/>
                </a:cubicBezTo>
                <a:cubicBezTo>
                  <a:pt x="553" y="568"/>
                  <a:pt x="1135" y="232"/>
                  <a:pt x="1765" y="223"/>
                </a:cubicBezTo>
                <a:lnTo>
                  <a:pt x="1765" y="0"/>
                </a:lnTo>
              </a:path>
            </a:pathLst>
          </a:custGeom>
          <a:solidFill>
            <a:srgbClr val="1482A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path 156"/>
          <p:cNvSpPr/>
          <p:nvPr/>
        </p:nvSpPr>
        <p:spPr>
          <a:xfrm>
            <a:off x="3747401" y="3662171"/>
            <a:ext cx="1117853" cy="1417320"/>
          </a:xfrm>
          <a:custGeom>
            <a:avLst/>
            <a:gdLst/>
            <a:ahLst/>
            <a:cxnLst/>
            <a:rect l="0" t="0" r="0" b="0"/>
            <a:pathLst>
              <a:path w="1760" h="2232">
                <a:moveTo>
                  <a:pt x="573" y="0"/>
                </a:moveTo>
                <a:lnTo>
                  <a:pt x="1097" y="465"/>
                </a:lnTo>
                <a:lnTo>
                  <a:pt x="860" y="465"/>
                </a:lnTo>
                <a:cubicBezTo>
                  <a:pt x="868" y="872"/>
                  <a:pt x="1085" y="1246"/>
                  <a:pt x="1437" y="1456"/>
                </a:cubicBezTo>
                <a:cubicBezTo>
                  <a:pt x="1539" y="1517"/>
                  <a:pt x="1647" y="1562"/>
                  <a:pt x="1760" y="1588"/>
                </a:cubicBezTo>
                <a:lnTo>
                  <a:pt x="1468" y="1916"/>
                </a:lnTo>
                <a:lnTo>
                  <a:pt x="1726" y="2232"/>
                </a:lnTo>
                <a:cubicBezTo>
                  <a:pt x="1512" y="2194"/>
                  <a:pt x="1304" y="2117"/>
                  <a:pt x="1111" y="2002"/>
                </a:cubicBezTo>
                <a:cubicBezTo>
                  <a:pt x="567" y="1678"/>
                  <a:pt x="232" y="1095"/>
                  <a:pt x="222" y="465"/>
                </a:cubicBezTo>
                <a:lnTo>
                  <a:pt x="0" y="465"/>
                </a:lnTo>
                <a:lnTo>
                  <a:pt x="573" y="0"/>
                </a:lnTo>
              </a:path>
            </a:pathLst>
          </a:custGeom>
          <a:solidFill>
            <a:srgbClr val="C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8" name="path 158"/>
          <p:cNvSpPr/>
          <p:nvPr/>
        </p:nvSpPr>
        <p:spPr>
          <a:xfrm>
            <a:off x="4713617" y="4123182"/>
            <a:ext cx="1415796" cy="1117853"/>
          </a:xfrm>
          <a:custGeom>
            <a:avLst/>
            <a:gdLst/>
            <a:ahLst/>
            <a:cxnLst/>
            <a:rect l="0" t="0" r="0" b="0"/>
            <a:pathLst>
              <a:path w="2229" h="1760">
                <a:moveTo>
                  <a:pt x="1586" y="0"/>
                </a:moveTo>
                <a:lnTo>
                  <a:pt x="1914" y="291"/>
                </a:lnTo>
                <a:lnTo>
                  <a:pt x="2229" y="34"/>
                </a:lnTo>
                <a:cubicBezTo>
                  <a:pt x="2192" y="248"/>
                  <a:pt x="2115" y="457"/>
                  <a:pt x="2001" y="649"/>
                </a:cubicBezTo>
                <a:cubicBezTo>
                  <a:pt x="1676" y="1192"/>
                  <a:pt x="1094" y="1527"/>
                  <a:pt x="464" y="1537"/>
                </a:cubicBezTo>
                <a:lnTo>
                  <a:pt x="464" y="1760"/>
                </a:lnTo>
                <a:lnTo>
                  <a:pt x="0" y="1186"/>
                </a:lnTo>
                <a:lnTo>
                  <a:pt x="464" y="662"/>
                </a:lnTo>
                <a:lnTo>
                  <a:pt x="464" y="900"/>
                </a:lnTo>
                <a:cubicBezTo>
                  <a:pt x="871" y="891"/>
                  <a:pt x="1245" y="674"/>
                  <a:pt x="1455" y="322"/>
                </a:cubicBezTo>
                <a:cubicBezTo>
                  <a:pt x="1515" y="220"/>
                  <a:pt x="1560" y="112"/>
                  <a:pt x="1586" y="0"/>
                </a:cubicBezTo>
              </a:path>
            </a:pathLst>
          </a:custGeom>
          <a:solidFill>
            <a:srgbClr val="92D05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" name="textbox 160"/>
          <p:cNvSpPr/>
          <p:nvPr/>
        </p:nvSpPr>
        <p:spPr>
          <a:xfrm>
            <a:off x="815627" y="2692464"/>
            <a:ext cx="5112384" cy="2753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100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：策划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780" algn="l" rtl="0" eaLnBrk="0">
              <a:lnSpc>
                <a:spcPct val="74000"/>
              </a:lnSpc>
              <a:spcBef>
                <a:spcPts val="190"/>
              </a:spcBef>
            </a:pPr>
            <a:r>
              <a:rPr sz="2400" kern="0" spc="10" baseline="400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理解企业所处的环境及相关方的知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sz="4300" kern="0" spc="0" baseline="-24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endParaRPr sz="4300" baseline="-24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0000"/>
              </a:lnSpc>
              <a:spcBef>
                <a:spcPts val="84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产权合规管理体系的方针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、目标及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300" kern="0" spc="50" baseline="-5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4300" baseline="-5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algn="l" rtl="0" eaLnBrk="0">
              <a:lnSpc>
                <a:spcPct val="99000"/>
              </a:lnSpc>
              <a:spcBef>
                <a:spcPts val="15"/>
              </a:spcBef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其过程，识别并应对风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险和机遇，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1820"/>
              </a:lnSpc>
              <a:spcBef>
                <a:spcPts val="9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确定实现结果所需的资源以及必要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159000" algn="l" rtl="0" eaLnBrk="0">
              <a:lnSpc>
                <a:spcPct val="68000"/>
              </a:lnSpc>
              <a:spcBef>
                <a:spcPts val="895"/>
              </a:spcBef>
              <a:tabLst>
                <a:tab pos="228028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400" kern="0" spc="0" baseline="17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</a:t>
            </a:r>
            <a:r>
              <a:rPr sz="2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1920" algn="l" rtl="0" eaLnBrk="0">
              <a:lnSpc>
                <a:spcPct val="94000"/>
              </a:lnSpc>
              <a:spcBef>
                <a:spcPts val="155"/>
              </a:spcBef>
            </a:pPr>
            <a:r>
              <a:rPr sz="2400" kern="0" spc="-10" baseline="-7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400" kern="0" spc="-10" baseline="-7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：改进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</a:t>
            </a:r>
            <a:r>
              <a:rPr sz="4300" kern="0" spc="-10" baseline="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endParaRPr sz="4300" baseline="7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095" algn="l" rtl="0" eaLnBrk="0">
              <a:lnSpc>
                <a:spcPts val="182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根据检查结果持续改进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知识产权合规管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0810" algn="l" rtl="0" eaLnBrk="0">
              <a:lnSpc>
                <a:spcPts val="1820"/>
              </a:lnSpc>
            </a:pP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理体系及其绩效。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2" name="path 162"/>
          <p:cNvSpPr/>
          <p:nvPr/>
        </p:nvSpPr>
        <p:spPr>
          <a:xfrm>
            <a:off x="2906267" y="4593729"/>
            <a:ext cx="1262644" cy="9880"/>
          </a:xfrm>
          <a:custGeom>
            <a:avLst/>
            <a:gdLst/>
            <a:ahLst/>
            <a:cxnLst/>
            <a:rect l="0" t="0" r="0" b="0"/>
            <a:pathLst>
              <a:path w="1988" h="15">
                <a:moveTo>
                  <a:pt x="0" y="6"/>
                </a:moveTo>
                <a:lnTo>
                  <a:pt x="1988" y="8"/>
                </a:lnTo>
              </a:path>
            </a:pathLst>
          </a:custGeom>
          <a:noFill/>
          <a:ln w="8356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textbox 164"/>
          <p:cNvSpPr/>
          <p:nvPr/>
        </p:nvSpPr>
        <p:spPr>
          <a:xfrm>
            <a:off x="6397353" y="2692467"/>
            <a:ext cx="3639820" cy="1468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10000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：实施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09245" indent="-296545" algn="l" rtl="0" eaLnBrk="0">
              <a:lnSpc>
                <a:spcPct val="104000"/>
              </a:lnSpc>
              <a:spcBef>
                <a:spcPts val="21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 在企业的业务环节（产品和/或服务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的立项、研发/设计/创作、采购、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生产和服务提供、销售和售后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）中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获取、维护、运用和保护知识产权，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履行知识产权合规义务；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6650266" y="4643183"/>
            <a:ext cx="3384550" cy="974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9900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：检查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5240" indent="-2540" algn="l" rtl="0" eaLnBrk="0">
              <a:lnSpc>
                <a:spcPct val="102000"/>
              </a:lnSpc>
              <a:spcBef>
                <a:spcPts val="180"/>
              </a:spcBef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根据方针、目标、要求和策划的活动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对过程以及产品和/或服务进行监测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和评价，并报告结果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1066532" y="834299"/>
            <a:ext cx="5111750" cy="584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700" kern="0" spc="-2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本文件采用的过程方法：</a:t>
            </a:r>
            <a:endParaRPr sz="3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818633" y="3182417"/>
            <a:ext cx="3025775" cy="23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识产权管理需求和期望，建立知识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832060" y="4134906"/>
            <a:ext cx="779144" cy="23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的措施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6" name="path 17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textbox 178"/>
          <p:cNvSpPr/>
          <p:nvPr/>
        </p:nvSpPr>
        <p:spPr>
          <a:xfrm>
            <a:off x="3002165" y="2276855"/>
            <a:ext cx="351790" cy="321945"/>
          </a:xfrm>
          <a:prstGeom prst="rect">
            <a:avLst/>
          </a:prstGeom>
          <a:solidFill>
            <a:srgbClr val="FF00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970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6572884" y="4219194"/>
            <a:ext cx="351790" cy="321945"/>
          </a:xfrm>
          <a:prstGeom prst="rect">
            <a:avLst/>
          </a:prstGeom>
          <a:solidFill>
            <a:srgbClr val="FF00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635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2" name="textbox 182"/>
          <p:cNvSpPr/>
          <p:nvPr/>
        </p:nvSpPr>
        <p:spPr>
          <a:xfrm>
            <a:off x="6383921" y="2261616"/>
            <a:ext cx="350520" cy="321309"/>
          </a:xfrm>
          <a:prstGeom prst="rect">
            <a:avLst/>
          </a:prstGeom>
          <a:solidFill>
            <a:srgbClr val="FF006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5095" algn="l" rtl="0" eaLnBrk="0">
              <a:lnSpc>
                <a:spcPct val="84000"/>
              </a:lnSpc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84" name="path 184"/>
          <p:cNvSpPr/>
          <p:nvPr/>
        </p:nvSpPr>
        <p:spPr>
          <a:xfrm>
            <a:off x="6572879" y="4593729"/>
            <a:ext cx="1263406" cy="9880"/>
          </a:xfrm>
          <a:custGeom>
            <a:avLst/>
            <a:gdLst/>
            <a:ahLst/>
            <a:cxnLst/>
            <a:rect l="0" t="0" r="0" b="0"/>
            <a:pathLst>
              <a:path w="1989" h="15">
                <a:moveTo>
                  <a:pt x="0" y="6"/>
                </a:moveTo>
                <a:lnTo>
                  <a:pt x="1989" y="8"/>
                </a:lnTo>
              </a:path>
            </a:pathLst>
          </a:custGeom>
          <a:noFill/>
          <a:ln w="8356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path 186"/>
          <p:cNvSpPr/>
          <p:nvPr/>
        </p:nvSpPr>
        <p:spPr>
          <a:xfrm>
            <a:off x="6383916" y="2636151"/>
            <a:ext cx="1262644" cy="9880"/>
          </a:xfrm>
          <a:custGeom>
            <a:avLst/>
            <a:gdLst/>
            <a:ahLst/>
            <a:cxnLst/>
            <a:rect l="0" t="0" r="0" b="0"/>
            <a:pathLst>
              <a:path w="1988" h="15">
                <a:moveTo>
                  <a:pt x="0" y="6"/>
                </a:moveTo>
                <a:lnTo>
                  <a:pt x="1988" y="8"/>
                </a:lnTo>
              </a:path>
            </a:pathLst>
          </a:custGeom>
          <a:noFill/>
          <a:ln w="8356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 188"/>
          <p:cNvSpPr/>
          <p:nvPr/>
        </p:nvSpPr>
        <p:spPr>
          <a:xfrm>
            <a:off x="2974728" y="2636151"/>
            <a:ext cx="1262644" cy="9880"/>
          </a:xfrm>
          <a:custGeom>
            <a:avLst/>
            <a:gdLst/>
            <a:ahLst/>
            <a:cxnLst/>
            <a:rect l="0" t="0" r="0" b="0"/>
            <a:pathLst>
              <a:path w="1988" h="15">
                <a:moveTo>
                  <a:pt x="0" y="6"/>
                </a:moveTo>
                <a:lnTo>
                  <a:pt x="1988" y="8"/>
                </a:lnTo>
              </a:path>
            </a:pathLst>
          </a:custGeom>
          <a:noFill/>
          <a:ln w="8356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90"/>
          <p:cNvSpPr/>
          <p:nvPr/>
        </p:nvSpPr>
        <p:spPr>
          <a:xfrm>
            <a:off x="934575" y="2343846"/>
            <a:ext cx="9057640" cy="334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1945" indent="-307340" algn="l" rtl="0" eaLnBrk="0">
              <a:lnSpc>
                <a:spcPct val="98000"/>
              </a:lnSpc>
            </a:pPr>
            <a:r>
              <a:rPr sz="2200" b="1" kern="0" spc="11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200" b="1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战略导向</a:t>
            </a:r>
            <a:r>
              <a:rPr sz="2200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。统一部署经营发展</a:t>
            </a:r>
            <a:r>
              <a:rPr sz="22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、创新创造和知识产权战略，使三者</a:t>
            </a:r>
            <a:r>
              <a:rPr sz="22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2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互相支撑、互相促进</a:t>
            </a:r>
            <a:r>
              <a:rPr sz="22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28930" indent="-313055" algn="l" rtl="0" eaLnBrk="0">
              <a:lnSpc>
                <a:spcPct val="96000"/>
              </a:lnSpc>
              <a:spcBef>
                <a:spcPts val="985"/>
              </a:spcBef>
            </a:pPr>
            <a:r>
              <a:rPr sz="2200" b="1" kern="0" spc="10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2200" b="1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领导重视</a:t>
            </a:r>
            <a:r>
              <a:rPr sz="22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：最高管理者的支持和参</a:t>
            </a:r>
            <a:r>
              <a:rPr sz="22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与是知识产权管理的关键，最高</a:t>
            </a:r>
            <a:r>
              <a:rPr sz="22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2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管理者全面发展知识产权管理，确保知识产权合</a:t>
            </a:r>
            <a:r>
              <a:rPr sz="22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规义务得到履行；</a:t>
            </a:r>
            <a:endParaRPr sz="2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13690" indent="-300990" algn="l" rtl="0" eaLnBrk="0">
              <a:lnSpc>
                <a:spcPct val="97000"/>
              </a:lnSpc>
              <a:spcBef>
                <a:spcPts val="1065"/>
              </a:spcBef>
            </a:pPr>
            <a:r>
              <a:rPr sz="2200" b="1" kern="0" spc="9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2200" b="1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全员参与</a:t>
            </a:r>
            <a:r>
              <a:rPr sz="22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：知识产权涉及企业各业务领域和各业务环</a:t>
            </a:r>
            <a:r>
              <a:rPr sz="22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节，所有人员</a:t>
            </a:r>
            <a:r>
              <a:rPr sz="22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2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遵守知识产权合规义务；</a:t>
            </a:r>
            <a:endParaRPr sz="2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9245" indent="-296545" algn="l" rtl="0" eaLnBrk="0">
              <a:lnSpc>
                <a:spcPct val="97000"/>
              </a:lnSpc>
              <a:spcBef>
                <a:spcPts val="5"/>
              </a:spcBef>
            </a:pPr>
            <a:r>
              <a:rPr sz="2200" b="1" kern="0" spc="8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2200" b="1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全程管理</a:t>
            </a:r>
            <a:r>
              <a:rPr sz="2200" kern="0" spc="-6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2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：企业</a:t>
            </a:r>
            <a:r>
              <a:rPr sz="22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在产品和/或服务的全生命周期开展知识产权管理，</a:t>
            </a:r>
            <a:r>
              <a:rPr sz="22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200" kern="0" spc="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全过程履行知识产权合规义务，防范知识产权风险，实现知识产权</a:t>
            </a:r>
            <a:r>
              <a:rPr sz="22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价值。</a:t>
            </a:r>
            <a:endParaRPr sz="2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2" name="textbox 19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4" name="textbox 194"/>
          <p:cNvSpPr/>
          <p:nvPr/>
        </p:nvSpPr>
        <p:spPr>
          <a:xfrm>
            <a:off x="1062681" y="1269732"/>
            <a:ext cx="2115820" cy="647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42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指导原则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96" name="path 19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8"/>
          <p:cNvSpPr/>
          <p:nvPr/>
        </p:nvSpPr>
        <p:spPr>
          <a:xfrm>
            <a:off x="1009434" y="2325625"/>
            <a:ext cx="9020809" cy="2225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49605" algn="l" rtl="0" eaLnBrk="0">
              <a:lnSpc>
                <a:spcPct val="95000"/>
              </a:lnSpc>
            </a:pPr>
            <a:r>
              <a:rPr sz="24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本文件采用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ISO</a:t>
            </a:r>
            <a:r>
              <a:rPr sz="2400" kern="0" spc="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制定的管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理体系标准框架，以提高于其他管理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体系标准的协调一致性。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49605" algn="l" rtl="0" eaLnBrk="0">
              <a:lnSpc>
                <a:spcPct val="94000"/>
              </a:lnSpc>
              <a:spcBef>
                <a:spcPts val="5"/>
              </a:spcBef>
            </a:pP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本文件遵循合规管理思路，将合规管理体系（见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GB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/T35770）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的要件融入企业知识产权管理体系，提出企业知识产权合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规管理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体系的要求，指导企业策划、实施和运行、评审和改进知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识产权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合规管理体系。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1044568" y="1378319"/>
            <a:ext cx="5267959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与其他管理体系标准的关系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4" name="path 20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7487" y="2314194"/>
            <a:ext cx="7128509" cy="3608832"/>
          </a:xfrm>
          <a:prstGeom prst="rect">
            <a:avLst/>
          </a:prstGeom>
        </p:spPr>
      </p:pic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1381918" y="2308624"/>
          <a:ext cx="7139304" cy="3619496"/>
        </p:xfrm>
        <a:graphic>
          <a:graphicData uri="http://schemas.openxmlformats.org/drawingml/2006/table">
            <a:tbl>
              <a:tblPr/>
              <a:tblGrid>
                <a:gridCol w="3569334"/>
                <a:gridCol w="3569970"/>
              </a:tblGrid>
              <a:tr h="727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22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1范围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6策划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规范性引用文件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7支持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100000"/>
                        </a:lnSpc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术语和定义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100000"/>
                        </a:lnSpc>
                      </a:pP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运行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ts val="2560"/>
                        </a:lnSpc>
                        <a:spcBef>
                          <a:spcPts val="0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企业环境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1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9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绩效评价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领导作用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ts val="2575"/>
                        </a:lnSpc>
                        <a:spcBef>
                          <a:spcPts val="5"/>
                        </a:spcBef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</a:t>
                      </a:r>
                      <a:r>
                        <a:rPr sz="21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改进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0" name="textbox 21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2" name="textbox 212"/>
          <p:cNvSpPr/>
          <p:nvPr/>
        </p:nvSpPr>
        <p:spPr>
          <a:xfrm>
            <a:off x="1045563" y="1269732"/>
            <a:ext cx="7682230" cy="645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企业知识产权合规管理体系</a:t>
            </a:r>
            <a:r>
              <a:rPr sz="42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要求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4" name="path 21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989114" y="345172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 err="1" smtClean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9814" y="1148349"/>
            <a:ext cx="8310245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国家标准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企业知识产权管理规范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》(GB/T29490-2013)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于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2013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年颁布实施，是我国首个知识产权领域国家标准。标准颁布以来，得到了大批企业的贯彻实施，超过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万家企业通过了知识产权管理体系认证，有力促进了企业知识产权意识和管理水平的提升。</a:t>
            </a:r>
            <a:endParaRPr lang="zh-CN" altLang="en-US" sz="2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 rot="10800000" flipV="1">
            <a:off x="1059814" y="3362136"/>
            <a:ext cx="2500993" cy="1877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加强企业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基础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管理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能力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建设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2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大幅度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提升企业知识产权创造、运用、保护和管理能力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1400" dirty="0" smtClean="0"/>
          </a:p>
          <a:p>
            <a:pPr algn="ctr"/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 rot="10800000" flipV="1">
            <a:off x="4023291" y="3334385"/>
            <a:ext cx="2383289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提升企业知识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产权意识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企业越来越重视知识产权，尤其是最高管理者的知识产权意识得到提升。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1400" dirty="0" smtClean="0"/>
          </a:p>
          <a:p>
            <a:pPr algn="ctr"/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 rot="10800000" flipV="1">
            <a:off x="6869066" y="3303608"/>
            <a:ext cx="2500993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提升企业市场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竞争力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企业的知识产权创造、运用、保护和管理能力提高市场力明显增强。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en-US" altLang="zh-CN" sz="1400" dirty="0" smtClean="0"/>
          </a:p>
          <a:p>
            <a:pPr algn="ctr"/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6"/>
          <p:cNvSpPr/>
          <p:nvPr/>
        </p:nvSpPr>
        <p:spPr>
          <a:xfrm>
            <a:off x="866013" y="2325625"/>
            <a:ext cx="8548369" cy="3336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" algn="l" rtl="0" eaLnBrk="0">
              <a:lnSpc>
                <a:spcPct val="89000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本文件规定了企业知识产权合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规管理体系的要求。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80975" algn="l" rtl="0" eaLnBrk="0">
              <a:lnSpc>
                <a:spcPts val="3875"/>
              </a:lnSpc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本文件适用于有下列情形的企业：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algn="l" rtl="0" eaLnBrk="0">
              <a:lnSpc>
                <a:spcPct val="98000"/>
              </a:lnSpc>
              <a:spcBef>
                <a:spcPts val="1335"/>
              </a:spcBef>
            </a:pPr>
            <a:r>
              <a:rPr sz="2400" kern="0" spc="-5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拥有与主营业务相关的知识产权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5875" algn="l" rtl="0" eaLnBrk="0">
              <a:lnSpc>
                <a:spcPct val="98000"/>
              </a:lnSpc>
              <a:spcBef>
                <a:spcPts val="1045"/>
              </a:spcBef>
            </a:pPr>
            <a:r>
              <a:rPr sz="2400" kern="0" spc="-2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建立、运行并持续改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进知识产权合规管理体系；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1065"/>
              </a:spcBef>
            </a:pPr>
            <a:r>
              <a:rPr sz="2400" kern="0" spc="-8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提升知识产权管理水平；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1060"/>
              </a:spcBef>
            </a:pPr>
            <a:r>
              <a:rPr sz="2400" kern="0" spc="-10" dirty="0">
                <a:solidFill>
                  <a:srgbClr val="1CADE4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寻求外部组织对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其知识产权合规管理体系的评价。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975" algn="l" rtl="0" eaLnBrk="0">
              <a:lnSpc>
                <a:spcPct val="97000"/>
              </a:lnSpc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事业单位、社会团体等其他组织，</a:t>
            </a:r>
            <a:r>
              <a:rPr sz="2400" kern="0" spc="-5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 kern="0" spc="-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参照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本文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件相关要求执行。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1080333" y="1255896"/>
            <a:ext cx="1306830" cy="575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4200" kern="0" spc="-15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4200" b="1" kern="0" spc="-150" dirty="0">
                <a:solidFill>
                  <a:srgbClr val="40404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范围</a:t>
            </a: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22" name="path 22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4"/>
          <p:cNvSpPr/>
          <p:nvPr/>
        </p:nvSpPr>
        <p:spPr>
          <a:xfrm>
            <a:off x="1010169" y="2327392"/>
            <a:ext cx="8758555" cy="1597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7475" algn="l" rtl="0" eaLnBrk="0">
              <a:lnSpc>
                <a:spcPct val="92000"/>
              </a:lnSpc>
            </a:pPr>
            <a:r>
              <a:rPr sz="28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下列文件中内容通过文中的规</a:t>
            </a:r>
            <a:r>
              <a:rPr sz="28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范性引用而构成本文件必</a:t>
            </a:r>
            <a:r>
              <a:rPr sz="28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不可少的条款。其中，注</a:t>
            </a:r>
            <a:r>
              <a:rPr sz="28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日期的引用文件，仅该日期对</a:t>
            </a:r>
            <a:r>
              <a:rPr sz="28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应的版本适用于本文件；</a:t>
            </a:r>
            <a:r>
              <a:rPr sz="28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不注日期的引用文件，其最新</a:t>
            </a:r>
            <a:r>
              <a:rPr sz="28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版本（包括所有的修改单）适用于本文件。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26" name="table 226"/>
          <p:cNvGraphicFramePr>
            <a:graphicFrameLocks noGrp="1"/>
          </p:cNvGraphicFramePr>
          <p:nvPr/>
        </p:nvGraphicFramePr>
        <p:xfrm>
          <a:off x="1127927" y="4034837"/>
          <a:ext cx="6577964" cy="1452879"/>
        </p:xfrm>
        <a:graphic>
          <a:graphicData uri="http://schemas.openxmlformats.org/drawingml/2006/table">
            <a:tbl>
              <a:tblPr/>
              <a:tblGrid>
                <a:gridCol w="1682114"/>
                <a:gridCol w="4895850"/>
              </a:tblGrid>
              <a:tr h="456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GB/T19000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ct val="96000"/>
                        </a:lnSpc>
                      </a:pPr>
                      <a:r>
                        <a:rPr sz="28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质量管理体系 基础和术语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0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GB/T21374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8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知识产权文献与信息 </a:t>
                      </a:r>
                      <a:r>
                        <a:rPr sz="28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基本词汇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6000"/>
                        </a:lnSpc>
                      </a:pPr>
                      <a:r>
                        <a:rPr sz="28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GB/T35770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2800" kern="0" spc="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合规管理体系 要求及使用指南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8" name="textbox 22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0" name="textbox 230"/>
          <p:cNvSpPr/>
          <p:nvPr/>
        </p:nvSpPr>
        <p:spPr>
          <a:xfrm>
            <a:off x="1115229" y="5644456"/>
            <a:ext cx="606996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GB/T39551（所有部分） 专利导航</a:t>
            </a:r>
            <a:r>
              <a:rPr sz="28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指南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2" name="textbox 232"/>
          <p:cNvSpPr/>
          <p:nvPr/>
        </p:nvSpPr>
        <p:spPr>
          <a:xfrm>
            <a:off x="1019284" y="1097951"/>
            <a:ext cx="3562984" cy="589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2规范性引用文件</a:t>
            </a:r>
            <a:endParaRPr sz="3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4" name="path 23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6"/>
          <p:cNvSpPr/>
          <p:nvPr/>
        </p:nvSpPr>
        <p:spPr>
          <a:xfrm>
            <a:off x="1086882" y="2332495"/>
            <a:ext cx="4171950" cy="3835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25"/>
              </a:lnSpc>
            </a:pPr>
            <a:r>
              <a:rPr sz="2300" kern="0" spc="-1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-作品；</a:t>
            </a:r>
            <a:endParaRPr sz="23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117000"/>
              </a:lnSpc>
              <a:spcBef>
                <a:spcPts val="1050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-发明、实用新型、外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观设计；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-商标；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2910"/>
              </a:lnSpc>
              <a:spcBef>
                <a:spcPts val="1020"/>
              </a:spcBef>
            </a:pPr>
            <a:r>
              <a:rPr sz="2400" kern="0" spc="-2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-地理标志；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975"/>
              </a:spcBef>
            </a:pPr>
            <a:r>
              <a:rPr sz="2400" kern="0" spc="-2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-商业秘密；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1015"/>
              </a:spcBef>
            </a:pPr>
            <a:r>
              <a:rPr sz="2400" kern="0" spc="-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-集成电路布图设计；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1020"/>
              </a:spcBef>
            </a:pPr>
            <a:r>
              <a:rPr sz="2400" kern="0" spc="-1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-植物新品种；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400" kern="0" spc="-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-法律规定的其他客体。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1025311" y="984744"/>
            <a:ext cx="7970519" cy="1241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4200" b="1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术语和定义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010" algn="l" rtl="0" eaLnBrk="0">
              <a:lnSpc>
                <a:spcPct val="98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3.1知识产权是权利人依法就下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列客体享有的专有的权利：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2" name="path 24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ath 24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" name="textbox 246"/>
          <p:cNvSpPr/>
          <p:nvPr/>
        </p:nvSpPr>
        <p:spPr>
          <a:xfrm>
            <a:off x="1013451" y="2263971"/>
            <a:ext cx="8754744" cy="3274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7000"/>
              </a:lnSpc>
            </a:pP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3.2知识产权合规义务</a:t>
            </a:r>
            <a:endParaRPr sz="2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6360" algn="l" rtl="0" eaLnBrk="0">
              <a:lnSpc>
                <a:spcPct val="89000"/>
              </a:lnSpc>
              <a:spcBef>
                <a:spcPts val="725"/>
              </a:spcBef>
            </a:pPr>
            <a:r>
              <a:rPr sz="26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</a:t>
            </a:r>
            <a:r>
              <a:rPr sz="2600" kern="0" spc="1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强制性</a:t>
            </a:r>
            <a:r>
              <a:rPr sz="26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地必须遵守的涉及知识产权的要求，以及在此</a:t>
            </a:r>
            <a:r>
              <a:rPr sz="26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基础上企业</a:t>
            </a:r>
            <a:r>
              <a:rPr sz="2600" kern="0" spc="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自愿</a:t>
            </a: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选择遵守的涉及知识产权的要求。</a:t>
            </a:r>
            <a:endParaRPr sz="2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385" indent="87630" algn="l" rtl="0" eaLnBrk="0">
              <a:lnSpc>
                <a:spcPct val="89000"/>
              </a:lnSpc>
              <a:spcBef>
                <a:spcPts val="790"/>
              </a:spcBef>
            </a:pP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注1：强制性地必须遵守的涉及知识产权的要求，通常来源</a:t>
            </a:r>
            <a:r>
              <a:rPr sz="26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6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于法律法规、政策规范等。</a:t>
            </a:r>
            <a:endParaRPr sz="2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6510" indent="103505" algn="l" rtl="0" eaLnBrk="0">
              <a:lnSpc>
                <a:spcPct val="89000"/>
              </a:lnSpc>
              <a:spcBef>
                <a:spcPts val="680"/>
              </a:spcBef>
            </a:pPr>
            <a:r>
              <a:rPr sz="26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注2：自愿选择遵守的涉及知识产权的要求，通常来源于内</a:t>
            </a:r>
            <a:r>
              <a:rPr sz="26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6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部规章制度，相关行业标准、准则，签订的合同、协议等。</a:t>
            </a:r>
            <a:endParaRPr sz="2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48" name="textbox 24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0" name="textbox 250"/>
          <p:cNvSpPr/>
          <p:nvPr/>
        </p:nvSpPr>
        <p:spPr>
          <a:xfrm>
            <a:off x="1023112" y="1184057"/>
            <a:ext cx="2618104" cy="596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500"/>
              </a:lnSpc>
            </a:pPr>
            <a:r>
              <a:rPr sz="3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3700" b="1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术语和定义</a:t>
            </a:r>
            <a:endParaRPr sz="3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52"/>
          <p:cNvSpPr/>
          <p:nvPr/>
        </p:nvSpPr>
        <p:spPr>
          <a:xfrm>
            <a:off x="850240" y="1229345"/>
            <a:ext cx="8986519" cy="4707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3995" algn="l" rtl="0" eaLnBrk="0">
              <a:lnSpc>
                <a:spcPct val="100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4200" b="1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术语和定义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3660" algn="l" rtl="0" eaLnBrk="0">
              <a:lnSpc>
                <a:spcPct val="97000"/>
              </a:lnSpc>
              <a:spcBef>
                <a:spcPts val="345"/>
              </a:spcBef>
              <a:tabLst>
                <a:tab pos="8938260" algn="l"/>
              </a:tabLst>
            </a:pPr>
            <a:r>
              <a:rPr sz="2100" b="1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2100" b="1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.3知识产权合规</a:t>
            </a:r>
            <a:r>
              <a:rPr sz="21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0485" algn="l" rtl="0" eaLnBrk="0">
              <a:lnSpc>
                <a:spcPct val="97000"/>
              </a:lnSpc>
              <a:spcBef>
                <a:spcPts val="1055"/>
              </a:spcBef>
            </a:pPr>
            <a:r>
              <a:rPr sz="21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履行企业的全部知识产权合规义务。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3660" algn="l" rtl="0" eaLnBrk="0">
              <a:lnSpc>
                <a:spcPct val="97000"/>
              </a:lnSpc>
              <a:spcBef>
                <a:spcPts val="1055"/>
              </a:spcBef>
            </a:pPr>
            <a:r>
              <a:rPr sz="2100" b="1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3.4管理体系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55880" algn="l" rtl="0" eaLnBrk="0">
              <a:lnSpc>
                <a:spcPct val="94000"/>
              </a:lnSpc>
              <a:spcBef>
                <a:spcPts val="1035"/>
              </a:spcBef>
            </a:pPr>
            <a:r>
              <a:rPr sz="21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企业为确立方针和目标以及实现这些</a:t>
            </a:r>
            <a:r>
              <a:rPr sz="21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目标的过程所形成的相互关联货相互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1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作用的一组要件。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5725" algn="l" rtl="0" eaLnBrk="0">
              <a:lnSpc>
                <a:spcPct val="97000"/>
              </a:lnSpc>
              <a:spcBef>
                <a:spcPts val="1055"/>
              </a:spcBef>
            </a:pPr>
            <a:r>
              <a:rPr sz="21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注1：一个管理体系可能针对一个或几个主题</a:t>
            </a:r>
            <a:r>
              <a:rPr sz="21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5725" algn="l" rtl="0" eaLnBrk="0">
              <a:lnSpc>
                <a:spcPct val="97000"/>
              </a:lnSpc>
              <a:spcBef>
                <a:spcPts val="1060"/>
              </a:spcBef>
            </a:pP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注2：管理体系要件包括企业的结构、岗位和职责、策划和运行。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3660" algn="l" rtl="0" eaLnBrk="0">
              <a:lnSpc>
                <a:spcPct val="97000"/>
              </a:lnSpc>
              <a:spcBef>
                <a:spcPts val="1055"/>
              </a:spcBef>
            </a:pPr>
            <a:r>
              <a:rPr sz="2100" b="1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3.5知识产权合规管理体系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" indent="33020" algn="l" rtl="0" eaLnBrk="0">
              <a:lnSpc>
                <a:spcPct val="94000"/>
              </a:lnSpc>
            </a:pP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企业建立方针、目标，以实现规范知识产权管理、履行知识产权合规义务、</a:t>
            </a:r>
            <a:r>
              <a:rPr sz="21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1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防范知识产权风险、维护利益和保障发展的管理体系。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ath 25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8179" y="1787652"/>
            <a:ext cx="8820911" cy="4570476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1051982" y="1229345"/>
            <a:ext cx="2928620" cy="666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4200" b="1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术语和定义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822610" y="1781555"/>
          <a:ext cx="8831580" cy="4581523"/>
        </p:xfrm>
        <a:graphic>
          <a:graphicData uri="http://schemas.openxmlformats.org/drawingml/2006/table">
            <a:tbl>
              <a:tblPr/>
              <a:tblGrid>
                <a:gridCol w="4415790"/>
                <a:gridCol w="4415790"/>
              </a:tblGrid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ts val="2550"/>
                        </a:lnSpc>
                        <a:spcBef>
                          <a:spcPts val="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3.6相关方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能够影响决策或活动、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受决策或活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1440" algn="l" rtl="0" eaLnBrk="0">
                        <a:lnSpc>
                          <a:spcPct val="97000"/>
                        </a:lnSpc>
                        <a:spcBef>
                          <a:spcPts val="7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动影响或自认为受决策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或活动影响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06045" algn="l" rtl="0" eaLnBrk="0">
                        <a:lnSpc>
                          <a:spcPct val="97000"/>
                        </a:lnSpc>
                        <a:spcBef>
                          <a:spcPts val="80"/>
                        </a:spcBef>
                      </a:pPr>
                      <a:r>
                        <a:rPr sz="21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的个人或组织。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3.7方针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indent="17780" algn="l" rtl="0" eaLnBrk="0">
                        <a:lnSpc>
                          <a:spcPct val="100000"/>
                        </a:lnSpc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由最高管理者发布的企业的宗旨和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方向。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3.8知识产权方针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知识产权工作的宗旨和方向。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ts val="2545"/>
                        </a:lnSpc>
                        <a:spcBef>
                          <a:spcPts val="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3.9目标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要实现的结果。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3.10知识产权目标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indent="-825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企业根据其知识产权方针（3.8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）建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立的目标（3.9）。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" name="textbox 266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ath 26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8837" y="1872995"/>
            <a:ext cx="8820911" cy="4410455"/>
          </a:xfrm>
          <a:prstGeom prst="rect">
            <a:avLst/>
          </a:prstGeom>
        </p:spPr>
      </p:pic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753268" y="1867426"/>
          <a:ext cx="8831580" cy="4421505"/>
        </p:xfrm>
        <a:graphic>
          <a:graphicData uri="http://schemas.openxmlformats.org/drawingml/2006/table">
            <a:tbl>
              <a:tblPr/>
              <a:tblGrid>
                <a:gridCol w="4415790"/>
                <a:gridCol w="4415790"/>
              </a:tblGrid>
              <a:tr h="727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3.11成文信息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企业需要控制和保持的信息及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其载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84455" algn="l" rtl="0" eaLnBrk="0">
                        <a:lnSpc>
                          <a:spcPts val="2435"/>
                        </a:lnSpc>
                        <a:spcBef>
                          <a:spcPts val="75"/>
                        </a:spcBef>
                      </a:pPr>
                      <a:r>
                        <a:rPr sz="1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体。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3.12知识产权手册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045" indent="-1778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规定知识产权合规管理体系（3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.5）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的相关成文信息（3.11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3.13专利导航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280" indent="381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在宏观决策、产业规划、企业经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营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和创新活动中，以专利数据为核心   深度融合各类数据资源，全景式分  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析区域发展定位、产业竞争格局、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企业经营决策和技术创新方向，服   务创新资源有效配置，提高决策精   准度和科学性的新型专利信息应用   </a:t>
                      </a: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模式。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4" name="textbox 27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1051982" y="1229345"/>
            <a:ext cx="2928620" cy="666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sz="4200" b="1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术语和定义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table 278"/>
          <p:cNvGraphicFramePr>
            <a:graphicFrameLocks noGrp="1"/>
          </p:cNvGraphicFramePr>
          <p:nvPr/>
        </p:nvGraphicFramePr>
        <p:xfrm>
          <a:off x="1030636" y="2286526"/>
          <a:ext cx="8759190" cy="3566159"/>
        </p:xfrm>
        <a:graphic>
          <a:graphicData uri="http://schemas.openxmlformats.org/drawingml/2006/table">
            <a:tbl>
              <a:tblPr/>
              <a:tblGrid>
                <a:gridCol w="984250"/>
                <a:gridCol w="7774940"/>
              </a:tblGrid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4.1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理解企业及其环境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8000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4.2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理解相关方的需要和期望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4.3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确定知识产权合规管理体系的范围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0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4.3.1  知识产权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合规管理体系范围的影响事项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0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4.3.2  知识产权合规管理体系范围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7900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4.4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知识产权合规管理体系及</a:t>
                      </a: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其过程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7900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4.5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知识产权合规义务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280" name="textbox 28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2" name="textbox 282"/>
          <p:cNvSpPr/>
          <p:nvPr/>
        </p:nvSpPr>
        <p:spPr>
          <a:xfrm>
            <a:off x="1045028" y="1229345"/>
            <a:ext cx="2401570" cy="636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4200" kern="0" spc="-5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4200" kern="0" spc="-5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企业环境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ath 28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6" name="table 286"/>
          <p:cNvGraphicFramePr>
            <a:graphicFrameLocks noGrp="1"/>
          </p:cNvGraphicFramePr>
          <p:nvPr/>
        </p:nvGraphicFramePr>
        <p:xfrm>
          <a:off x="293020" y="1835423"/>
          <a:ext cx="9742804" cy="4432294"/>
        </p:xfrm>
        <a:graphic>
          <a:graphicData uri="http://schemas.openxmlformats.org/drawingml/2006/table">
            <a:tbl>
              <a:tblPr/>
              <a:tblGrid>
                <a:gridCol w="1054735"/>
                <a:gridCol w="8688069"/>
              </a:tblGrid>
              <a:tr h="727709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ts val="1945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4.1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00330" algn="l" rtl="0" eaLnBrk="0">
                        <a:lnSpc>
                          <a:spcPts val="3915"/>
                        </a:lnSpc>
                      </a:pP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理解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4615" algn="l" rtl="0" eaLnBrk="0">
                        <a:lnSpc>
                          <a:spcPct val="87000"/>
                        </a:lnSpc>
                        <a:spcBef>
                          <a:spcPts val="10"/>
                        </a:spcBef>
                      </a:pPr>
                      <a:r>
                        <a:rPr sz="2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7790" algn="l" rtl="0" eaLnBrk="0">
                        <a:lnSpc>
                          <a:spcPts val="3800"/>
                        </a:lnSpc>
                      </a:pPr>
                      <a:r>
                        <a:rPr sz="2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及其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00330" algn="l" rtl="0" eaLnBrk="0">
                        <a:lnSpc>
                          <a:spcPts val="3850"/>
                        </a:lnSpc>
                      </a:pP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环境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indent="-184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企业应确定与其宗旨相关，并影响实现知识产权合规管理体系预期结果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的能力的外部和内部事项，包括但不限于：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a)经济和社会发展状况;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104267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b)法律和监管环境;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04140" algn="l" rtl="0" eaLnBrk="0">
                        <a:lnSpc>
                          <a:spcPct val="98000"/>
                        </a:lnSpc>
                        <a:spcBef>
                          <a:spcPts val="8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注：法律和监管环境不仅包括涉及知识产权的法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律法规与政策规范，还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包括与合规管理相关的政策规范，如《中央企业合规管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理办法》等。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c)企业所处产业市场环境和技术发展趋势</a:t>
                      </a: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、产业政策和产业规划等；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d)企业的价值观、经营战略、文化、知</a:t>
                      </a: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识、经验和绩效；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indent="-1524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e)企业的创新战略、知识产权战略、品牌战略、产品和／或服务所涉及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的核心技术；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73850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f)公司的知识产权状况。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86995" algn="l" rtl="0" eaLnBrk="0">
                        <a:lnSpc>
                          <a:spcPct val="97000"/>
                        </a:lnSpc>
                        <a:spcBef>
                          <a:spcPts val="75"/>
                        </a:spcBef>
                      </a:pP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企业应对这些外部和内部事项的相关信息进</a:t>
                      </a: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行识别、监视和评审。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288" name="textbox 28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1045028" y="1091424"/>
            <a:ext cx="2401570" cy="636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4200" kern="0" spc="-5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4200" kern="0" spc="-5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企业环境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451516" y="2293124"/>
          <a:ext cx="9337673" cy="3339461"/>
        </p:xfrm>
        <a:graphic>
          <a:graphicData uri="http://schemas.openxmlformats.org/drawingml/2006/table">
            <a:tbl>
              <a:tblPr/>
              <a:tblGrid>
                <a:gridCol w="4493894"/>
                <a:gridCol w="4843779"/>
              </a:tblGrid>
              <a:tr h="767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indent="-6985" algn="l" rtl="0" eaLnBrk="0">
                        <a:lnSpc>
                          <a:spcPct val="98000"/>
                        </a:lnSpc>
                      </a:pP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相关方对企业知识产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权管理具有影响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或潜在影响，企业应确</a:t>
                      </a:r>
                      <a:r>
                        <a:rPr sz="2100" b="1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定：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a）与企业知识产权合规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管理体系有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b）这些相关方的需求；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1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indent="-1905" algn="l" rtl="0" eaLnBrk="0">
                        <a:lnSpc>
                          <a:spcPct val="98000"/>
                        </a:lnSpc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 哪些需求将通过知识产权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合规管   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理体系予以解决。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7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indent="-2032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企业应对这些相关方的信息及其相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关  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需求进行识别、监视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和评审。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5094382" y="1985772"/>
          <a:ext cx="5318759" cy="4341494"/>
        </p:xfrm>
        <a:graphic>
          <a:graphicData uri="http://schemas.openxmlformats.org/drawingml/2006/table">
            <a:tbl>
              <a:tblPr/>
              <a:tblGrid>
                <a:gridCol w="1828164"/>
                <a:gridCol w="3490595"/>
              </a:tblGrid>
              <a:tr h="56705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indent="-228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对知识产权合规管理会造成</a:t>
                      </a: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影响的</a:t>
                      </a:r>
                      <a:r>
                        <a:rPr sz="1500" b="1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相关方</a:t>
                      </a: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可以包括但不限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以下几种情况：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 h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8020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政府部门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indent="3175" algn="l" rtl="0" eaLnBrk="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市场监督局、科技局、国家知识产权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局、法院、知识产权保护中心等的要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求；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投资方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indent="-317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对投资、融资、企业重组、合并、拆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分的要求；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合作方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indent="63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客户、供应商、外协厂商、高校、知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识产权联盟等对研发、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采购、生产、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销售、委托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合作开发的要求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；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竞争对手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indent="-444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对专利许可的要求，对知识产权风险、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知识产权布局的影响；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部门和员工的要求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indent="8255" algn="l" rtl="0" eaLnBrk="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除对相关方的要求进行识别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外，在相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关方的要求进行变化时需及时组织评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审，确定该变化对公司知识产权合规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管理体系的影响。</a:t>
                      </a:r>
                      <a:endParaRPr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296" name="textbox 296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1036469" y="1327265"/>
            <a:ext cx="5514340" cy="543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4.2理解相关方的需要和期望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1054392" y="3368700"/>
            <a:ext cx="1142441" cy="489407"/>
            <a:chOff x="0" y="0"/>
            <a:chExt cx="1142441" cy="489407"/>
          </a:xfrm>
        </p:grpSpPr>
        <p:sp>
          <p:nvSpPr>
            <p:cNvPr id="300" name="path 300"/>
            <p:cNvSpPr/>
            <p:nvPr/>
          </p:nvSpPr>
          <p:spPr>
            <a:xfrm>
              <a:off x="6959" y="6959"/>
              <a:ext cx="1128522" cy="475488"/>
            </a:xfrm>
            <a:custGeom>
              <a:avLst/>
              <a:gdLst/>
              <a:ahLst/>
              <a:cxnLst/>
              <a:rect l="0" t="0" r="0" b="0"/>
              <a:pathLst>
                <a:path w="1777" h="748">
                  <a:moveTo>
                    <a:pt x="0" y="374"/>
                  </a:moveTo>
                  <a:cubicBezTo>
                    <a:pt x="0" y="167"/>
                    <a:pt x="397" y="0"/>
                    <a:pt x="888" y="0"/>
                  </a:cubicBezTo>
                  <a:cubicBezTo>
                    <a:pt x="1378" y="0"/>
                    <a:pt x="1777" y="167"/>
                    <a:pt x="1777" y="374"/>
                  </a:cubicBezTo>
                  <a:cubicBezTo>
                    <a:pt x="1777" y="580"/>
                    <a:pt x="1378" y="748"/>
                    <a:pt x="888" y="748"/>
                  </a:cubicBezTo>
                  <a:cubicBezTo>
                    <a:pt x="397" y="748"/>
                    <a:pt x="0" y="580"/>
                    <a:pt x="0" y="374"/>
                  </a:cubicBezTo>
                </a:path>
              </a:pathLst>
            </a:custGeom>
            <a:solidFill>
              <a:srgbClr val="1CADE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2" name="path 302"/>
            <p:cNvSpPr/>
            <p:nvPr/>
          </p:nvSpPr>
          <p:spPr>
            <a:xfrm>
              <a:off x="0" y="0"/>
              <a:ext cx="1142441" cy="489407"/>
            </a:xfrm>
            <a:custGeom>
              <a:avLst/>
              <a:gdLst/>
              <a:ahLst/>
              <a:cxnLst/>
              <a:rect l="0" t="0" r="0" b="0"/>
              <a:pathLst>
                <a:path w="1799" h="770">
                  <a:moveTo>
                    <a:pt x="10" y="385"/>
                  </a:moveTo>
                  <a:cubicBezTo>
                    <a:pt x="10" y="178"/>
                    <a:pt x="408" y="10"/>
                    <a:pt x="898" y="10"/>
                  </a:cubicBezTo>
                  <a:cubicBezTo>
                    <a:pt x="1389" y="10"/>
                    <a:pt x="1788" y="178"/>
                    <a:pt x="1788" y="385"/>
                  </a:cubicBezTo>
                  <a:cubicBezTo>
                    <a:pt x="1788" y="591"/>
                    <a:pt x="1389" y="759"/>
                    <a:pt x="898" y="759"/>
                  </a:cubicBezTo>
                  <a:cubicBezTo>
                    <a:pt x="408" y="759"/>
                    <a:pt x="10" y="591"/>
                    <a:pt x="10" y="385"/>
                  </a:cubicBezTo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4" name="textbox 304"/>
          <p:cNvSpPr/>
          <p:nvPr/>
        </p:nvSpPr>
        <p:spPr>
          <a:xfrm>
            <a:off x="549530" y="3454015"/>
            <a:ext cx="4563745" cy="349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555"/>
              </a:lnSpc>
            </a:pP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关的</a:t>
            </a:r>
            <a:r>
              <a:rPr sz="2100" kern="0" spc="9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相关方</a:t>
            </a:r>
            <a:r>
              <a:rPr sz="1500" kern="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176052" y="3504438"/>
            <a:ext cx="2917037" cy="202691"/>
            <a:chOff x="0" y="0"/>
            <a:chExt cx="2917037" cy="202691"/>
          </a:xfrm>
        </p:grpSpPr>
        <p:sp>
          <p:nvSpPr>
            <p:cNvPr id="306" name="path 306"/>
            <p:cNvSpPr/>
            <p:nvPr/>
          </p:nvSpPr>
          <p:spPr>
            <a:xfrm>
              <a:off x="6959" y="0"/>
              <a:ext cx="2910077" cy="202691"/>
            </a:xfrm>
            <a:custGeom>
              <a:avLst/>
              <a:gdLst/>
              <a:ahLst/>
              <a:cxnLst/>
              <a:rect l="0" t="0" r="0" b="0"/>
              <a:pathLst>
                <a:path w="4582" h="319">
                  <a:moveTo>
                    <a:pt x="0" y="80"/>
                  </a:moveTo>
                  <a:lnTo>
                    <a:pt x="4423" y="80"/>
                  </a:lnTo>
                  <a:lnTo>
                    <a:pt x="4423" y="0"/>
                  </a:lnTo>
                  <a:lnTo>
                    <a:pt x="4582" y="159"/>
                  </a:lnTo>
                  <a:lnTo>
                    <a:pt x="4423" y="319"/>
                  </a:lnTo>
                  <a:lnTo>
                    <a:pt x="4423" y="240"/>
                  </a:lnTo>
                  <a:lnTo>
                    <a:pt x="0" y="240"/>
                  </a:lnTo>
                </a:path>
              </a:pathLst>
            </a:custGeom>
            <a:solidFill>
              <a:srgbClr val="FF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8" name="path 308"/>
            <p:cNvSpPr/>
            <p:nvPr/>
          </p:nvSpPr>
          <p:spPr>
            <a:xfrm>
              <a:off x="0" y="44094"/>
              <a:ext cx="2815691" cy="115265"/>
            </a:xfrm>
            <a:custGeom>
              <a:avLst/>
              <a:gdLst/>
              <a:ahLst/>
              <a:cxnLst/>
              <a:rect l="0" t="0" r="0" b="0"/>
              <a:pathLst>
                <a:path w="4434" h="181">
                  <a:moveTo>
                    <a:pt x="10" y="10"/>
                  </a:moveTo>
                  <a:lnTo>
                    <a:pt x="4434" y="10"/>
                  </a:lnTo>
                  <a:moveTo>
                    <a:pt x="4434" y="170"/>
                  </a:moveTo>
                  <a:lnTo>
                    <a:pt x="10" y="170"/>
                  </a:lnTo>
                  <a:lnTo>
                    <a:pt x="10" y="10"/>
                  </a:lnTo>
                </a:path>
              </a:pathLst>
            </a:custGeom>
            <a:noFill/>
            <a:ln w="13919" cap="flat">
              <a:solidFill>
                <a:srgbClr val="064760"/>
              </a:solidFill>
              <a:prstDash val="solid"/>
              <a:miter lim="8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10" name="picture 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312" name="path 312"/>
          <p:cNvSpPr/>
          <p:nvPr/>
        </p:nvSpPr>
        <p:spPr>
          <a:xfrm>
            <a:off x="4993684" y="3499516"/>
            <a:ext cx="111188" cy="212534"/>
          </a:xfrm>
          <a:custGeom>
            <a:avLst/>
            <a:gdLst/>
            <a:ahLst/>
            <a:cxnLst/>
            <a:rect l="0" t="0" r="0" b="0"/>
            <a:pathLst>
              <a:path w="175" h="334">
                <a:moveTo>
                  <a:pt x="7" y="7"/>
                </a:moveTo>
                <a:lnTo>
                  <a:pt x="167" y="167"/>
                </a:lnTo>
                <a:lnTo>
                  <a:pt x="7" y="326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" name="path 314"/>
          <p:cNvSpPr/>
          <p:nvPr/>
        </p:nvSpPr>
        <p:spPr>
          <a:xfrm>
            <a:off x="4991646" y="3504438"/>
            <a:ext cx="13919" cy="202691"/>
          </a:xfrm>
          <a:custGeom>
            <a:avLst/>
            <a:gdLst/>
            <a:ahLst/>
            <a:cxnLst/>
            <a:rect l="0" t="0" r="0" b="0"/>
            <a:pathLst>
              <a:path w="21" h="319">
                <a:moveTo>
                  <a:pt x="10" y="80"/>
                </a:moveTo>
                <a:lnTo>
                  <a:pt x="10" y="0"/>
                </a:lnTo>
                <a:moveTo>
                  <a:pt x="10" y="319"/>
                </a:moveTo>
                <a:lnTo>
                  <a:pt x="10" y="240"/>
                </a:lnTo>
              </a:path>
            </a:pathLst>
          </a:custGeom>
          <a:noFill/>
          <a:ln w="13919" cap="flat">
            <a:solidFill>
              <a:srgbClr val="064760"/>
            </a:solidFill>
            <a:prstDash val="solid"/>
            <a:miter lim="8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594144" y="691247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3584575"/>
            <a:ext cx="8772525" cy="390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5" y="1898650"/>
            <a:ext cx="1400175" cy="1685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35" y="4051300"/>
            <a:ext cx="142875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360" y="1841500"/>
            <a:ext cx="1266825" cy="1666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4051300"/>
            <a:ext cx="1409700" cy="1657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0325" y="3975100"/>
            <a:ext cx="2131695" cy="2388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中办、国办《关于促进中小企业健康发展的指导意见》</a:t>
            </a:r>
            <a:endParaRPr lang="zh-CN" altLang="en-US" sz="12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实施中小企业知识产权战略推进工程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(优化中小企业知识产权管理休系)</a:t>
            </a:r>
            <a:endParaRPr lang="zh-CN" altLang="en-US" sz="12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29865" y="413385"/>
            <a:ext cx="3441700" cy="3366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国务院印发《关于促进高新技术产业开发区高质量发展的若干意见》:建立健全研发和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知识产权管理体系</a:t>
            </a:r>
            <a:endParaRPr lang="zh-CN" altLang="en-US" sz="12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工信部、发改委、科技部、知识产权局等17部门《关于健全支持中小企业发展制度的若干意见》:实施中小企业知识产权战路推进工程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(优化中小企业知识产权管理体系)</a:t>
            </a:r>
            <a:endParaRPr lang="zh-CN" altLang="en-US" sz="12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知识产权局、国资委联合印发《关于推进中央企业知识产权工作高质量发展的指导意见》: 鼓励有条件的企业贯彻实施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《企业知识产权管理规范》(GB/T29490-2013)</a:t>
            </a: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，优化知识产权管理体系</a:t>
            </a:r>
            <a:endParaRPr lang="zh-CN" altLang="en-US" sz="12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73320" y="3975100"/>
            <a:ext cx="3126740" cy="2573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国务院促进中小企业发展工作领导小组《提升中小企业竞争力若干措施》: 实施中小企业知识产权战略推进工程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(优化中小企业知识产权管理体系)</a:t>
            </a:r>
            <a:endParaRPr lang="zh-CN" altLang="en-US" sz="12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工信部、发改委、科技部、知识产权局等19部门《“十四五”促进中小企业发展规划》:深入实施中小企业知识产权战略推进工程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(优化中小企业知识产权管理休系</a:t>
            </a:r>
            <a:endParaRPr lang="zh-CN" altLang="en-US" sz="12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2520" y="2336165"/>
            <a:ext cx="2410460" cy="1248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国家知识产权局、工信部《关于知识产权助力专精特新中小企业创新发展的若干措施》:</a:t>
            </a:r>
            <a:r>
              <a:rPr lang="zh-CN" altLang="en-US" sz="12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推动知识产权管理融入企业创新全过程</a:t>
            </a:r>
            <a:r>
              <a:rPr lang="zh-CN" altLang="en-US" sz="12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。</a:t>
            </a:r>
            <a:endParaRPr lang="zh-CN" altLang="en-US" sz="12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74510" y="716280"/>
            <a:ext cx="2604770" cy="658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政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策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推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动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box 316"/>
          <p:cNvSpPr/>
          <p:nvPr/>
        </p:nvSpPr>
        <p:spPr>
          <a:xfrm>
            <a:off x="986549" y="1031366"/>
            <a:ext cx="9157334" cy="4377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1285" algn="l" rtl="0" eaLnBrk="0">
              <a:lnSpc>
                <a:spcPct val="98000"/>
              </a:lnSpc>
            </a:pPr>
            <a:r>
              <a:rPr sz="3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4.3确定知识产权合规管理体系</a:t>
            </a:r>
            <a:r>
              <a:rPr sz="3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的范围</a:t>
            </a:r>
            <a:endParaRPr sz="3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8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9220" algn="l" rtl="0" eaLnBrk="0">
              <a:lnSpc>
                <a:spcPct val="87000"/>
              </a:lnSpc>
              <a:spcBef>
                <a:spcPts val="845"/>
              </a:spcBef>
              <a:tabLst>
                <a:tab pos="8801735" algn="l"/>
              </a:tabLst>
            </a:pPr>
            <a:r>
              <a:rPr sz="28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4.3.1知识产权合规管理体系范围的影响事项	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95250" algn="l" rtl="0" eaLnBrk="0">
              <a:lnSpc>
                <a:spcPct val="113000"/>
              </a:lnSpc>
              <a:spcBef>
                <a:spcPts val="50"/>
              </a:spcBef>
            </a:pPr>
            <a:r>
              <a:rPr sz="28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公司应明确知识产权合规管理体系的边界和适用</a:t>
            </a:r>
            <a:r>
              <a:rPr sz="28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性，以</a:t>
            </a:r>
            <a:r>
              <a:rPr sz="28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8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确定其范围。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07950" algn="l" rtl="0" eaLnBrk="0">
              <a:lnSpc>
                <a:spcPct val="97000"/>
              </a:lnSpc>
              <a:spcBef>
                <a:spcPts val="960"/>
              </a:spcBef>
            </a:pPr>
            <a:r>
              <a:rPr sz="28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公司应结合以下内容确定知识产权合规管理体系的范围：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0015" algn="l" rtl="0" eaLnBrk="0">
              <a:lnSpc>
                <a:spcPct val="97000"/>
              </a:lnSpc>
              <a:spcBef>
                <a:spcPts val="1025"/>
              </a:spcBef>
            </a:pPr>
            <a:r>
              <a:rPr sz="2800" kern="0" spc="-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a)4.1中提及的各</a:t>
            </a:r>
            <a:r>
              <a:rPr sz="28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种外部和内部事项；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1920" algn="l" rtl="0" eaLnBrk="0">
              <a:lnSpc>
                <a:spcPct val="97000"/>
              </a:lnSpc>
              <a:spcBef>
                <a:spcPts val="985"/>
              </a:spcBef>
            </a:pPr>
            <a:r>
              <a:rPr sz="2800" kern="0" spc="-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b)4.2、4.5中提及的需求；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7475" algn="l" rtl="0" eaLnBrk="0">
              <a:lnSpc>
                <a:spcPct val="97000"/>
              </a:lnSpc>
              <a:spcBef>
                <a:spcPts val="0"/>
              </a:spcBef>
            </a:pPr>
            <a:r>
              <a:rPr sz="2800" kern="0" spc="-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c)公司的产品和/或服务。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8" name="textbox 3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869854" y="2880886"/>
          <a:ext cx="8955405" cy="3303270"/>
        </p:xfrm>
        <a:graphic>
          <a:graphicData uri="http://schemas.openxmlformats.org/drawingml/2006/table">
            <a:tbl>
              <a:tblPr/>
              <a:tblGrid>
                <a:gridCol w="8955405"/>
              </a:tblGrid>
              <a:tr h="727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indent="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企业知识产权合规管理体系</a:t>
                      </a:r>
                      <a:r>
                        <a:rPr sz="21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范围应通过成文信息进行明确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，可获得并得到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保持。该范围应描述</a:t>
                      </a:r>
                      <a:r>
                        <a:rPr sz="21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所覆盖的产品和/或服务</a:t>
                      </a:r>
                      <a:r>
                        <a:rPr sz="21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类型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indent="-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本文件的全部要求适用于企业确定的知识产权合规管理体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系范围，企业</a:t>
                      </a:r>
                      <a:r>
                        <a:rPr sz="21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实施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本文件的</a:t>
                      </a:r>
                      <a:r>
                        <a:rPr sz="21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全部要求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745" indent="-260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企业确定本文件的某些要求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不适用于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其知识产权合规管理体系范围，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应说</a:t>
                      </a:r>
                      <a:r>
                        <a:rPr sz="21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明理由</a:t>
                      </a: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02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indent="1905" algn="l" rtl="0" eaLnBrk="0">
                        <a:lnSpc>
                          <a:spcPct val="104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注1：根据</a:t>
                      </a:r>
                      <a:r>
                        <a:rPr sz="1500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企业的业务类型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，本文件第8章相关要求的</a:t>
                      </a:r>
                      <a:r>
                        <a:rPr sz="1500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适用性调整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，以不影响</a:t>
                      </a:r>
                      <a:r>
                        <a:rPr sz="1500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企业履行知识产权合规</a:t>
                      </a:r>
                      <a:r>
                        <a:rPr sz="15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1500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义务的能力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，不影响企业</a:t>
                      </a:r>
                      <a:r>
                        <a:rPr sz="1500" kern="0" spc="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防范知识产权风</a:t>
                      </a:r>
                      <a:r>
                        <a:rPr sz="1500" kern="0" spc="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险、实现知识产权价值、增强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企业产品和/或服务的竞争力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为前提。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30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algn="l" rtl="0" eaLnBrk="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注2：本文件使用的“业务”一词能够广义地理解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为涉及企业存在目的的核心活动。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322" name="textbox 32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4" name="textbox 324"/>
          <p:cNvSpPr/>
          <p:nvPr/>
        </p:nvSpPr>
        <p:spPr>
          <a:xfrm>
            <a:off x="1037539" y="1229345"/>
            <a:ext cx="7679690" cy="645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4.3.2知识产权合规管理体系范围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6" name="textbox 326"/>
          <p:cNvSpPr/>
          <p:nvPr/>
        </p:nvSpPr>
        <p:spPr>
          <a:xfrm>
            <a:off x="1084389" y="2355343"/>
            <a:ext cx="4541520" cy="386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4.3.2知识产权合规管理体系范围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8" name="path 32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330"/>
          <p:cNvSpPr/>
          <p:nvPr/>
        </p:nvSpPr>
        <p:spPr>
          <a:xfrm>
            <a:off x="922980" y="1133474"/>
            <a:ext cx="8977630" cy="5073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8425" algn="l" rtl="0" eaLnBrk="0">
              <a:lnSpc>
                <a:spcPct val="98000"/>
              </a:lnSpc>
            </a:pPr>
            <a:r>
              <a:rPr sz="3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4.4知识产权合规管理体系及</a:t>
            </a:r>
            <a:r>
              <a:rPr sz="3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其过程</a:t>
            </a:r>
            <a:endParaRPr sz="3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765" indent="33020" algn="l" rtl="0" eaLnBrk="0">
              <a:lnSpc>
                <a:spcPct val="93000"/>
              </a:lnSpc>
              <a:spcBef>
                <a:spcPts val="1105"/>
              </a:spcBef>
              <a:tabLst>
                <a:tab pos="8865235" algn="l"/>
              </a:tabLst>
            </a:pPr>
            <a:r>
              <a:rPr sz="21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4.4.1企业应按本文件的要求，建立、实施、保持和持续改进知识产权合规</a:t>
            </a:r>
            <a:r>
              <a:rPr sz="21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u="sng" kern="0" spc="-8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管理体系，包括所需过程和相互作用，且应：</a:t>
            </a:r>
            <a:r>
              <a:rPr sz="21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6675" algn="l" rtl="0" eaLnBrk="0">
              <a:lnSpc>
                <a:spcPct val="97000"/>
              </a:lnSpc>
              <a:spcBef>
                <a:spcPts val="1100"/>
              </a:spcBef>
            </a:pPr>
            <a:r>
              <a:rPr sz="21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a)确定这些过程所需的输入和期望的输出；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7310" algn="l" rtl="0" eaLnBrk="0">
              <a:lnSpc>
                <a:spcPct val="97000"/>
              </a:lnSpc>
              <a:spcBef>
                <a:spcPts val="1045"/>
              </a:spcBef>
            </a:pP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b)确定知识产权管理所涉及的过程和过程之间的衔接和关联；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51435" algn="l" rtl="0" eaLnBrk="0">
              <a:lnSpc>
                <a:spcPct val="94000"/>
              </a:lnSpc>
              <a:spcBef>
                <a:spcPts val="1060"/>
              </a:spcBef>
            </a:pPr>
            <a:r>
              <a:rPr sz="21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c)确定所需的准则和方法，包括评价和相关的绩效指标，以确保这些过程的</a:t>
            </a:r>
            <a:r>
              <a:rPr sz="21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有效运行和控制；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4135" algn="l" rtl="0" eaLnBrk="0">
              <a:lnSpc>
                <a:spcPct val="96000"/>
              </a:lnSpc>
              <a:spcBef>
                <a:spcPts val="1045"/>
              </a:spcBef>
            </a:pPr>
            <a:r>
              <a:rPr sz="21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d)确定这些过程所</a:t>
            </a:r>
            <a:r>
              <a:rPr sz="21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需的资源并确保其可获得；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5405" algn="l" rtl="0" eaLnBrk="0">
              <a:lnSpc>
                <a:spcPct val="95000"/>
              </a:lnSpc>
              <a:spcBef>
                <a:spcPts val="1080"/>
              </a:spcBef>
            </a:pPr>
            <a:r>
              <a:rPr sz="21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e)确定这些过程的职责和权限，并分配到相关部门和</a:t>
            </a:r>
            <a:r>
              <a:rPr sz="21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人员；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5405" indent="635" algn="l" rtl="0" eaLnBrk="0">
              <a:lnSpc>
                <a:spcPct val="132000"/>
              </a:lnSpc>
              <a:spcBef>
                <a:spcPts val="555"/>
              </a:spcBef>
            </a:pP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f)按照6.1的要求，策划和实施所需的措施，确保控制风险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和实现价值；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g)评价这些过程，实施所需的变更，以确保实现这些过程的预期结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果；</a:t>
            </a:r>
            <a:r>
              <a:rPr sz="2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sz="21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h)确保过程和知识产权合规管理体系得到</a:t>
            </a:r>
            <a:r>
              <a:rPr sz="21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不断改进。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2" name="textbox 33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box 334"/>
          <p:cNvSpPr/>
          <p:nvPr/>
        </p:nvSpPr>
        <p:spPr>
          <a:xfrm>
            <a:off x="1053148" y="2394967"/>
            <a:ext cx="5902959" cy="13722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4.4.2在必要的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范闱和程度上，企业应：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algn="l" rtl="0" eaLnBrk="0">
              <a:lnSpc>
                <a:spcPct val="100000"/>
              </a:lnSpc>
              <a:spcBef>
                <a:spcPts val="1090"/>
              </a:spcBef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400" kern="0" spc="-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保持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成文信息以</a:t>
            </a:r>
            <a:r>
              <a:rPr sz="2400" kern="0" spc="-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支持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过程运行；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algn="l" rtl="0" eaLnBrk="0">
              <a:lnSpc>
                <a:spcPct val="99000"/>
              </a:lnSpc>
              <a:spcBef>
                <a:spcPts val="5"/>
              </a:spcBef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2400" kern="0" spc="-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保留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成文信息以确信其过程按策划进行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6" name="textbox 33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1009259" y="1362074"/>
            <a:ext cx="6147434" cy="488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1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4.4知识产权合规管理体系及</a:t>
            </a:r>
            <a:r>
              <a:rPr sz="3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其过程</a:t>
            </a:r>
            <a:endParaRPr sz="3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0" name="path 34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" name="table 342"/>
          <p:cNvGraphicFramePr>
            <a:graphicFrameLocks noGrp="1"/>
          </p:cNvGraphicFramePr>
          <p:nvPr/>
        </p:nvGraphicFramePr>
        <p:xfrm>
          <a:off x="931576" y="2326150"/>
          <a:ext cx="8831580" cy="3030855"/>
        </p:xfrm>
        <a:graphic>
          <a:graphicData uri="http://schemas.openxmlformats.org/drawingml/2006/table">
            <a:tbl>
              <a:tblPr/>
              <a:tblGrid>
                <a:gridCol w="4415790"/>
                <a:gridCol w="4415790"/>
              </a:tblGrid>
              <a:tr h="8343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5.1领导作用和承诺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5.2知识产权方针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668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816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5.1.1最高管理者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职责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5.3岗位、职责和权限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6902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81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5.1.2最高管理者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承诺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30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5.3.1管理者代表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375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8165" algn="l" rtl="0" eaLnBrk="0">
                        <a:lnSpc>
                          <a:spcPts val="2995"/>
                        </a:lnSpc>
                      </a:pP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5.1.3文化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3085" algn="l" rtl="0" eaLnBrk="0">
                        <a:lnSpc>
                          <a:spcPts val="2910"/>
                        </a:lnSpc>
                      </a:pP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5.3.2机构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344" name="textbox 34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6" name="textbox 346"/>
          <p:cNvSpPr/>
          <p:nvPr/>
        </p:nvSpPr>
        <p:spPr>
          <a:xfrm>
            <a:off x="1038252" y="1361555"/>
            <a:ext cx="200025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5领导作用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8" name="path 34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 350"/>
          <p:cNvSpPr/>
          <p:nvPr/>
        </p:nvSpPr>
        <p:spPr>
          <a:xfrm>
            <a:off x="1048397" y="2293124"/>
            <a:ext cx="8740902" cy="5562"/>
          </a:xfrm>
          <a:prstGeom prst="rect">
            <a:avLst/>
          </a:pr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2" name="table 352"/>
          <p:cNvGraphicFramePr>
            <a:graphicFrameLocks noGrp="1"/>
          </p:cNvGraphicFramePr>
          <p:nvPr/>
        </p:nvGraphicFramePr>
        <p:xfrm>
          <a:off x="958246" y="2262142"/>
          <a:ext cx="8943975" cy="3993515"/>
        </p:xfrm>
        <a:graphic>
          <a:graphicData uri="http://schemas.openxmlformats.org/drawingml/2006/table">
            <a:tbl>
              <a:tblPr/>
              <a:tblGrid>
                <a:gridCol w="8943975"/>
              </a:tblGrid>
              <a:tr h="941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4780" indent="-273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最高管理者是企业知识产权管理</a:t>
                      </a: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的第一责任人，应通过</a:t>
                      </a: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以下活动实现知识产权合规管理体系的有效性</a:t>
                      </a:r>
                      <a:r>
                        <a:rPr sz="28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：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a)制定知识产权方针，并确保与企业战略方向保持一致；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b)制定知识产权目标，并确保在企业内实现；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c)明确知识产权管理职责和权限，确保有效沟通；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800" kern="0" spc="-7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d)确保知识产权合规管理体系要求融入企业的业务过程；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e)确保资源的配备；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8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f)实施管理评审。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354" name="textbox 35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6" name="textbox 356"/>
          <p:cNvSpPr/>
          <p:nvPr/>
        </p:nvSpPr>
        <p:spPr>
          <a:xfrm>
            <a:off x="1038252" y="1361555"/>
            <a:ext cx="375412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5.1领导作用和承诺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8" name="textbox 358"/>
          <p:cNvSpPr/>
          <p:nvPr/>
        </p:nvSpPr>
        <p:spPr>
          <a:xfrm>
            <a:off x="946951" y="1916431"/>
            <a:ext cx="2981960" cy="383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5.1.1最高管理者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职责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table 360"/>
          <p:cNvGraphicFramePr>
            <a:graphicFrameLocks noGrp="1"/>
          </p:cNvGraphicFramePr>
          <p:nvPr/>
        </p:nvGraphicFramePr>
        <p:xfrm>
          <a:off x="931576" y="2751582"/>
          <a:ext cx="8831580" cy="3277869"/>
        </p:xfrm>
        <a:graphic>
          <a:graphicData uri="http://schemas.openxmlformats.org/drawingml/2006/table">
            <a:tbl>
              <a:tblPr/>
              <a:tblGrid>
                <a:gridCol w="8831580"/>
              </a:tblGrid>
              <a:tr h="926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indent="-8255" algn="l" rtl="0" eaLnBrk="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a)确保企业知识产权管理以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高质量发展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为目标，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提升市场竞争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力；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indent="4445" algn="l" rtl="0" eaLnBrk="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b)确保在企业经营发展中运用知识产权实现短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期和长期、显性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和隐性、财务和非财务的价值；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c)确保维护知识产权合规承诺,并妥善处理不合规和不合规行为；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9264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8430" indent="-425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d)确保知识产权合规义务得以履行，有能力识别、应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对和预防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内外部事项导致的存在的及潜在的知识产权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风险。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362" name="textbox 362"/>
          <p:cNvSpPr/>
          <p:nvPr/>
        </p:nvSpPr>
        <p:spPr>
          <a:xfrm>
            <a:off x="1059727" y="1916431"/>
            <a:ext cx="8742680" cy="875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tabLst>
                <a:tab pos="8728710" algn="l"/>
              </a:tabLst>
            </a:pPr>
            <a:r>
              <a:rPr sz="2400" b="1" u="sng" kern="0" spc="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5.1.2最高管理者承诺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925" algn="l" rtl="0" eaLnBrk="0">
              <a:lnSpc>
                <a:spcPct val="98000"/>
              </a:lnSpc>
            </a:pPr>
            <a:r>
              <a:rPr sz="2400" kern="0" spc="-1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最高管理者应承诺：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64" name="textbox 36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66" name="textbox 366"/>
          <p:cNvSpPr/>
          <p:nvPr/>
        </p:nvSpPr>
        <p:spPr>
          <a:xfrm>
            <a:off x="1039679" y="1229345"/>
            <a:ext cx="4509770" cy="645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5.1领导作用和承诺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box 368"/>
          <p:cNvSpPr/>
          <p:nvPr/>
        </p:nvSpPr>
        <p:spPr>
          <a:xfrm>
            <a:off x="988701" y="2408695"/>
            <a:ext cx="8985884" cy="1396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010" algn="l" rtl="0" eaLnBrk="0">
              <a:lnSpc>
                <a:spcPct val="92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公司应在其内部各个层级建立、维护并推进文化建设，对履行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050" indent="-6985" algn="l" rtl="0" eaLnBrk="0">
              <a:lnSpc>
                <a:spcPct val="94000"/>
              </a:lnSpc>
              <a:spcBef>
                <a:spcPts val="20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知识产权合规义务的共同行为准则，应做出积极的、明示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的、</a:t>
            </a:r>
            <a:r>
              <a:rPr sz="2400" kern="0" spc="5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致且持续的承诺，最高管理者应鼓励和支持知识产权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合规的行为，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阻止且不容忍损害知识产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权合规的行为。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0" name="textbox 37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2" name="textbox 372"/>
          <p:cNvSpPr/>
          <p:nvPr/>
        </p:nvSpPr>
        <p:spPr>
          <a:xfrm>
            <a:off x="1039679" y="1229345"/>
            <a:ext cx="4509770" cy="1092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5.1领导作用和承诺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2385" algn="l" rtl="0" eaLnBrk="0">
              <a:lnSpc>
                <a:spcPts val="2995"/>
              </a:lnSpc>
              <a:spcBef>
                <a:spcPts val="535"/>
              </a:spcBef>
            </a:pPr>
            <a:r>
              <a:rPr sz="2400" b="1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5.1.3文化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4" name="path 37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 376"/>
          <p:cNvSpPr/>
          <p:nvPr/>
        </p:nvSpPr>
        <p:spPr>
          <a:xfrm>
            <a:off x="1048397" y="2293124"/>
            <a:ext cx="8740902" cy="5562"/>
          </a:xfrm>
          <a:prstGeom prst="rect">
            <a:avLst/>
          </a:prstGeom>
          <a:solidFill>
            <a:srgbClr val="7F7F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78" name="table 378"/>
          <p:cNvGraphicFramePr>
            <a:graphicFrameLocks noGrp="1"/>
          </p:cNvGraphicFramePr>
          <p:nvPr/>
        </p:nvGraphicFramePr>
        <p:xfrm>
          <a:off x="958246" y="2268239"/>
          <a:ext cx="8831580" cy="2737484"/>
        </p:xfrm>
        <a:graphic>
          <a:graphicData uri="http://schemas.openxmlformats.org/drawingml/2006/table">
            <a:tbl>
              <a:tblPr/>
              <a:tblGrid>
                <a:gridCol w="8831580"/>
              </a:tblGrid>
              <a:tr h="459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a)与企业的经营发展相适应，且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能够支持企业的战略方向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40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b)遵守知识产权合规义务</a:t>
                      </a:r>
                      <a:r>
                        <a:rPr sz="2400" kern="0" spc="-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c)在企业内部得到沟通</a:t>
                      </a: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、理解和应用；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d)在持续适宜性方面得到</a:t>
                      </a:r>
                      <a:r>
                        <a:rPr sz="2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评审；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5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155" algn="l" rtl="0" eaLnBrk="0">
                        <a:lnSpc>
                          <a:spcPct val="97000"/>
                        </a:lnSpc>
                      </a:pPr>
                      <a:r>
                        <a:rPr sz="2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e)可获取并保持成文信息；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f)包括持续改进知识产权合规管</a:t>
                      </a:r>
                      <a:r>
                        <a:rPr sz="24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理体系的承诺。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380" name="textbox 38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2" name="textbox 382"/>
          <p:cNvSpPr/>
          <p:nvPr/>
        </p:nvSpPr>
        <p:spPr>
          <a:xfrm>
            <a:off x="1082790" y="1916431"/>
            <a:ext cx="8394700" cy="381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最高管理者应制定、实施和保持知识产权方针，并确保方针：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84" name="textbox 384"/>
          <p:cNvSpPr/>
          <p:nvPr/>
        </p:nvSpPr>
        <p:spPr>
          <a:xfrm>
            <a:off x="1039679" y="1229345"/>
            <a:ext cx="3981450" cy="645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5.2知识产权方针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ath 38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88" name="table 388"/>
          <p:cNvGraphicFramePr>
            <a:graphicFrameLocks noGrp="1"/>
          </p:cNvGraphicFramePr>
          <p:nvPr/>
        </p:nvGraphicFramePr>
        <p:xfrm>
          <a:off x="322738" y="1728742"/>
          <a:ext cx="9742805" cy="4592955"/>
        </p:xfrm>
        <a:graphic>
          <a:graphicData uri="http://schemas.openxmlformats.org/drawingml/2006/table">
            <a:tbl>
              <a:tblPr/>
              <a:tblGrid>
                <a:gridCol w="1371600"/>
                <a:gridCol w="8371205"/>
              </a:tblGrid>
              <a:tr h="727075">
                <a:tc rowSpan="9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ts val="198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5.3.1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03505" indent="13335" algn="l" rtl="0" eaLnBrk="0">
                        <a:lnSpc>
                          <a:spcPct val="114000"/>
                        </a:lnSpc>
                        <a:spcBef>
                          <a:spcPts val="55"/>
                        </a:spcBef>
                      </a:pPr>
                      <a:r>
                        <a:rPr sz="28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管理者</a:t>
                      </a:r>
                      <a:r>
                        <a:rPr sz="28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代表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" indent="-2032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最高管理者应在</a:t>
                      </a:r>
                      <a:r>
                        <a:rPr sz="21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企业管理层</a:t>
                      </a:r>
                      <a:r>
                        <a:rPr sz="21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中指定</a:t>
                      </a:r>
                      <a:r>
                        <a:rPr sz="2100" b="1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</a:t>
                      </a:r>
                      <a:r>
                        <a:rPr sz="2100" b="1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</a:t>
                      </a:r>
                      <a:r>
                        <a:rPr sz="2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作为管理者代表，授权其承担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b="1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以下职责：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72199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indent="5715" algn="l" rtl="0" eaLnBrk="0">
                        <a:lnSpc>
                          <a:spcPct val="98000"/>
                        </a:lnSpc>
                      </a:pP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a)确保知识产权合规义务的履行，并得到全体员工的理解、支持与</a:t>
                      </a:r>
                      <a:r>
                        <a:rPr sz="21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配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13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b)确保知识产权合规管理体系的建立、实施和保持；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c)确保就已识别的知识产权合规义</a:t>
                      </a:r>
                      <a:r>
                        <a:rPr sz="2100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务的职责在企业内得到适当分配：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d)向最高管理者报告知识产权合规管理体系的绩效和改进需求；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e)确保全体员工对知识产权方针</a:t>
                      </a: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和目标的理解；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</a:t>
                      </a:r>
                      <a:r>
                        <a:rPr sz="2100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落实</a:t>
                      </a: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知识产权合规管理体系运行和改进需要的各</a:t>
                      </a: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项资源；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13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g)确保</a:t>
                      </a:r>
                      <a:r>
                        <a:rPr sz="21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沟通的有效性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73850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注：管理者代表由最高管理者授权，一般在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企业管理层负责知识产权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管理、合规管理或其他管理的人员中指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定。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390" name="textbox 39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92" name="textbox 392"/>
          <p:cNvSpPr/>
          <p:nvPr/>
        </p:nvSpPr>
        <p:spPr>
          <a:xfrm>
            <a:off x="1038252" y="1223633"/>
            <a:ext cx="4192904" cy="545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5.3岗位、职责和权限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041819" y="1269732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921510"/>
            <a:ext cx="3306445" cy="4119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75" y="2252345"/>
            <a:ext cx="2966085" cy="38849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74510" y="716280"/>
            <a:ext cx="2604770" cy="658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政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策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推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动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1616710"/>
            <a:ext cx="3559810" cy="452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ath 39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6" name="table 396"/>
          <p:cNvGraphicFramePr>
            <a:graphicFrameLocks noGrp="1"/>
          </p:cNvGraphicFramePr>
          <p:nvPr/>
        </p:nvGraphicFramePr>
        <p:xfrm>
          <a:off x="322738" y="1728742"/>
          <a:ext cx="9742805" cy="4325619"/>
        </p:xfrm>
        <a:graphic>
          <a:graphicData uri="http://schemas.openxmlformats.org/drawingml/2006/table">
            <a:tbl>
              <a:tblPr/>
              <a:tblGrid>
                <a:gridCol w="1371600"/>
                <a:gridCol w="8371205"/>
              </a:tblGrid>
              <a:tr h="834389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ts val="198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5.3.2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6520" algn="l" rtl="0" eaLnBrk="0">
                        <a:lnSpc>
                          <a:spcPts val="3905"/>
                        </a:lnSpc>
                      </a:pPr>
                      <a:r>
                        <a:rPr sz="2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机构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indent="95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建立知识产权管理机构并配备专业的专职或兼职工作人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员，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承担以下职责：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82803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indent="-120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a)推进识别知识产权合规义务，监督已识别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的知识产权合规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义务的职责在企业内得到适当分配；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b)负责就知识产权合规相关事项提出建议；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2931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6680" indent="-1587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c)负责企业知识产权工作计划制定和实施，监督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和考核完成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情况；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d)负责企业知识产权日常管理工作；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546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e)负责统筹与其他管理机构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的知识产权管理工作；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7116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f)</a:t>
                      </a:r>
                      <a:r>
                        <a:rPr sz="24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宜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建立专利导航工作机制，参与重大项目的知识产权布局。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398" name="textbox 39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00" name="textbox 400"/>
          <p:cNvSpPr/>
          <p:nvPr/>
        </p:nvSpPr>
        <p:spPr>
          <a:xfrm>
            <a:off x="1038252" y="1223633"/>
            <a:ext cx="4192904" cy="545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5.3岗位、职责和权限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ath 40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3815" y="2282190"/>
            <a:ext cx="7004304" cy="3667505"/>
          </a:xfrm>
          <a:prstGeom prst="rect">
            <a:avLst/>
          </a:prstGeom>
        </p:spPr>
      </p:pic>
      <p:graphicFrame>
        <p:nvGraphicFramePr>
          <p:cNvPr id="406" name="table 406"/>
          <p:cNvGraphicFramePr>
            <a:graphicFrameLocks noGrp="1"/>
          </p:cNvGraphicFramePr>
          <p:nvPr/>
        </p:nvGraphicFramePr>
        <p:xfrm>
          <a:off x="958246" y="2276621"/>
          <a:ext cx="7014845" cy="3678554"/>
        </p:xfrm>
        <a:graphic>
          <a:graphicData uri="http://schemas.openxmlformats.org/drawingml/2006/table">
            <a:tbl>
              <a:tblPr/>
              <a:tblGrid>
                <a:gridCol w="952500"/>
                <a:gridCol w="6062345"/>
              </a:tblGrid>
              <a:tr h="742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6.1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通则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1000"/>
                        </a:lnSpc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6.2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知识产权目标及其实现的策划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6.2.1知识产权目标策划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6.2.2知识产权目标实现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策划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6.3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36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针对变更的策划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8" name="textbox 40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1062146" y="1229345"/>
            <a:ext cx="1325244" cy="636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4200" kern="0" spc="-10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策划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ath 41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4" name="textbox 414"/>
          <p:cNvSpPr/>
          <p:nvPr/>
        </p:nvSpPr>
        <p:spPr>
          <a:xfrm>
            <a:off x="1046722" y="1223633"/>
            <a:ext cx="1546860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6.1通则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16" name="picture 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418" name="rect 418"/>
          <p:cNvSpPr/>
          <p:nvPr/>
        </p:nvSpPr>
        <p:spPr>
          <a:xfrm>
            <a:off x="1403" y="6385559"/>
            <a:ext cx="10691621" cy="400811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0" name="picture 4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5581" y="1658873"/>
            <a:ext cx="9295638" cy="4784598"/>
          </a:xfrm>
          <a:prstGeom prst="rect">
            <a:avLst/>
          </a:prstGeom>
        </p:spPr>
      </p:pic>
      <p:graphicFrame>
        <p:nvGraphicFramePr>
          <p:cNvPr id="422" name="table 422"/>
          <p:cNvGraphicFramePr>
            <a:graphicFrameLocks noGrp="1"/>
          </p:cNvGraphicFramePr>
          <p:nvPr/>
        </p:nvGraphicFramePr>
        <p:xfrm>
          <a:off x="610012" y="1652778"/>
          <a:ext cx="9307194" cy="4795519"/>
        </p:xfrm>
        <a:graphic>
          <a:graphicData uri="http://schemas.openxmlformats.org/drawingml/2006/table">
            <a:tbl>
              <a:tblPr/>
              <a:tblGrid>
                <a:gridCol w="9307194"/>
              </a:tblGrid>
              <a:tr h="727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indent="-368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企业应通过以下措施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对知识产权合规管理体系所需过程进行策划、实施和控制，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以履行知识产权合规义务，</a:t>
                      </a:r>
                      <a:r>
                        <a:rPr sz="21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应对知识产</a:t>
                      </a:r>
                      <a:r>
                        <a:rPr sz="21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权风险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sz="21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实现知识产权价值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indent="-571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a)识别和更新适用的知识产权合规义务（见4.5），并为履行知识产权合规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义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务确定所需的资源：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b)确定企业的知识产权类型</a:t>
                      </a:r>
                      <a:r>
                        <a:rPr sz="2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和管理重点；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indent="19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c)按知识产权类型制定知识产权获取、维护、运用、保护过程控制的要求，并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按照要求实施过程控制；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indent="1270" algn="l" rtl="0" eaLnBrk="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注：</a:t>
                      </a:r>
                      <a:r>
                        <a:rPr sz="17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企业知识产权类型根据产品和／或服务的类型和环节确定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．包括：专利、商标、著作权、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商业秘密、地理标志等。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d)在必要的范围和程度上，确定并保持、保留成文信息，以：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655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1)确信过程已经按策划进行；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131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2)证实知识产权合规义务的履行。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策划的实施结果应适宜企业的运</a:t>
                      </a:r>
                      <a:r>
                        <a:rPr sz="2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行。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24" name="textbox 424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6" name="path 426"/>
          <p:cNvSpPr/>
          <p:nvPr/>
        </p:nvSpPr>
        <p:spPr>
          <a:xfrm>
            <a:off x="610248" y="6437903"/>
            <a:ext cx="9307067" cy="11137"/>
          </a:xfrm>
          <a:custGeom>
            <a:avLst/>
            <a:gdLst/>
            <a:ahLst/>
            <a:cxnLst/>
            <a:rect l="0" t="0" r="0" b="0"/>
            <a:pathLst>
              <a:path w="14656" h="17">
                <a:moveTo>
                  <a:pt x="0" y="8"/>
                </a:moveTo>
                <a:lnTo>
                  <a:pt x="14656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4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430" name="textbox 430"/>
          <p:cNvSpPr/>
          <p:nvPr/>
        </p:nvSpPr>
        <p:spPr>
          <a:xfrm>
            <a:off x="1045148" y="927734"/>
            <a:ext cx="5742940" cy="488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1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6.2知识产权目标及其实现的策划</a:t>
            </a:r>
            <a:endParaRPr sz="3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432" name="table 432"/>
          <p:cNvGraphicFramePr>
            <a:graphicFrameLocks noGrp="1"/>
          </p:cNvGraphicFramePr>
          <p:nvPr/>
        </p:nvGraphicFramePr>
        <p:xfrm>
          <a:off x="580294" y="1346218"/>
          <a:ext cx="9316719" cy="5036185"/>
        </p:xfrm>
        <a:graphic>
          <a:graphicData uri="http://schemas.openxmlformats.org/drawingml/2006/table">
            <a:tbl>
              <a:tblPr/>
              <a:tblGrid>
                <a:gridCol w="9316719"/>
              </a:tblGrid>
              <a:tr h="459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6.2.1知识产权目标策划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721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indent="63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在策划知识产权合规管理体系时．企业应结合4.1所提及的事项和4.2、4.5所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提及的需求，设定知识产权目标，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以：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862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a)确保知识产权合规管理体系能够实现其预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期结果；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926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b)确保履行知识产权合</a:t>
                      </a: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规义务；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72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c)增强有利影响；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72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d)预防或减少不利影响</a:t>
                      </a:r>
                      <a:r>
                        <a:rPr sz="17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7990" algn="l" rtl="0" eaLnBrk="0">
                        <a:lnSpc>
                          <a:spcPts val="2065"/>
                        </a:lnSpc>
                        <a:spcBef>
                          <a:spcPts val="0"/>
                        </a:spcBef>
                      </a:pPr>
                      <a:r>
                        <a:rPr sz="17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e)实现改进。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7226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indent="-6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企业应针对相关职能、层次和知识产权合规管理体系所需的过程建立并保持知</a:t>
                      </a:r>
                      <a:r>
                        <a:rPr sz="21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识产权目标，并确保：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862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a)与知识产权方针保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持一致；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926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b)保持成文信息并可考核；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72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7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c)与企业发展相适应；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353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672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7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d)适时更新。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434" name="textbox 434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ath 43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rect 438"/>
          <p:cNvSpPr/>
          <p:nvPr/>
        </p:nvSpPr>
        <p:spPr>
          <a:xfrm>
            <a:off x="1403" y="6326885"/>
            <a:ext cx="10691621" cy="459485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39965" y="1778507"/>
            <a:ext cx="9144762" cy="473125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634396" y="1772939"/>
            <a:ext cx="9155899" cy="4753590"/>
            <a:chOff x="0" y="0"/>
            <a:chExt cx="9155899" cy="4753590"/>
          </a:xfrm>
        </p:grpSpPr>
        <p:sp>
          <p:nvSpPr>
            <p:cNvPr id="442" name="path 442"/>
            <p:cNvSpPr/>
            <p:nvPr/>
          </p:nvSpPr>
          <p:spPr>
            <a:xfrm>
              <a:off x="1719072" y="234"/>
              <a:ext cx="11138" cy="442721"/>
            </a:xfrm>
            <a:custGeom>
              <a:avLst/>
              <a:gdLst/>
              <a:ahLst/>
              <a:cxnLst/>
              <a:rect l="0" t="0" r="0" b="0"/>
              <a:pathLst>
                <a:path w="17" h="697">
                  <a:moveTo>
                    <a:pt x="8" y="0"/>
                  </a:moveTo>
                  <a:lnTo>
                    <a:pt x="8" y="697"/>
                  </a:lnTo>
                </a:path>
              </a:pathLst>
            </a:custGeom>
            <a:noFill/>
            <a:ln w="11137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 444"/>
            <p:cNvSpPr/>
            <p:nvPr/>
          </p:nvSpPr>
          <p:spPr>
            <a:xfrm>
              <a:off x="1707934" y="442956"/>
              <a:ext cx="7447731" cy="4310633"/>
            </a:xfrm>
            <a:custGeom>
              <a:avLst/>
              <a:gdLst/>
              <a:ahLst/>
              <a:cxnLst/>
              <a:rect l="0" t="0" r="0" b="0"/>
              <a:pathLst>
                <a:path w="11728" h="6788">
                  <a:moveTo>
                    <a:pt x="26" y="0"/>
                  </a:moveTo>
                  <a:lnTo>
                    <a:pt x="26" y="6788"/>
                  </a:lnTo>
                  <a:moveTo>
                    <a:pt x="1" y="26"/>
                  </a:moveTo>
                  <a:lnTo>
                    <a:pt x="11728" y="26"/>
                  </a:lnTo>
                </a:path>
              </a:pathLst>
            </a:custGeom>
            <a:noFill/>
            <a:ln w="33413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" name="path 446"/>
            <p:cNvSpPr/>
            <p:nvPr/>
          </p:nvSpPr>
          <p:spPr>
            <a:xfrm>
              <a:off x="0" y="0"/>
              <a:ext cx="9155899" cy="4753590"/>
            </a:xfrm>
            <a:custGeom>
              <a:avLst/>
              <a:gdLst/>
              <a:ahLst/>
              <a:cxnLst/>
              <a:rect l="0" t="0" r="0" b="0"/>
              <a:pathLst>
                <a:path w="14418" h="7485">
                  <a:moveTo>
                    <a:pt x="2690" y="1440"/>
                  </a:moveTo>
                  <a:lnTo>
                    <a:pt x="14418" y="1440"/>
                  </a:lnTo>
                  <a:moveTo>
                    <a:pt x="2690" y="2155"/>
                  </a:moveTo>
                  <a:lnTo>
                    <a:pt x="14418" y="2155"/>
                  </a:lnTo>
                  <a:moveTo>
                    <a:pt x="2690" y="2870"/>
                  </a:moveTo>
                  <a:lnTo>
                    <a:pt x="14418" y="2870"/>
                  </a:lnTo>
                  <a:moveTo>
                    <a:pt x="2690" y="3587"/>
                  </a:moveTo>
                  <a:lnTo>
                    <a:pt x="14418" y="3587"/>
                  </a:lnTo>
                  <a:moveTo>
                    <a:pt x="2690" y="4302"/>
                  </a:moveTo>
                  <a:lnTo>
                    <a:pt x="14418" y="4302"/>
                  </a:lnTo>
                  <a:moveTo>
                    <a:pt x="2690" y="5606"/>
                  </a:moveTo>
                  <a:lnTo>
                    <a:pt x="14418" y="5606"/>
                  </a:lnTo>
                  <a:moveTo>
                    <a:pt x="2690" y="6323"/>
                  </a:moveTo>
                  <a:lnTo>
                    <a:pt x="14418" y="6323"/>
                  </a:lnTo>
                  <a:moveTo>
                    <a:pt x="8" y="0"/>
                  </a:moveTo>
                  <a:lnTo>
                    <a:pt x="8" y="7485"/>
                  </a:lnTo>
                  <a:moveTo>
                    <a:pt x="14409" y="0"/>
                  </a:moveTo>
                  <a:lnTo>
                    <a:pt x="14409" y="7467"/>
                  </a:lnTo>
                  <a:moveTo>
                    <a:pt x="0" y="8"/>
                  </a:moveTo>
                  <a:lnTo>
                    <a:pt x="14418" y="8"/>
                  </a:lnTo>
                </a:path>
              </a:pathLst>
            </a:custGeom>
            <a:noFill/>
            <a:ln w="11137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" name="path 448"/>
            <p:cNvSpPr/>
            <p:nvPr/>
          </p:nvSpPr>
          <p:spPr>
            <a:xfrm>
              <a:off x="235" y="4720120"/>
              <a:ext cx="1741170" cy="33413"/>
            </a:xfrm>
            <a:custGeom>
              <a:avLst/>
              <a:gdLst/>
              <a:ahLst/>
              <a:cxnLst/>
              <a:rect l="0" t="0" r="0" b="0"/>
              <a:pathLst>
                <a:path w="2742" h="52">
                  <a:moveTo>
                    <a:pt x="0" y="26"/>
                  </a:moveTo>
                  <a:lnTo>
                    <a:pt x="2742" y="26"/>
                  </a:lnTo>
                </a:path>
              </a:pathLst>
            </a:custGeom>
            <a:noFill/>
            <a:ln w="33413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0" name="path 450"/>
            <p:cNvSpPr/>
            <p:nvPr/>
          </p:nvSpPr>
          <p:spPr>
            <a:xfrm>
              <a:off x="1741405" y="4731257"/>
              <a:ext cx="7414259" cy="11137"/>
            </a:xfrm>
            <a:custGeom>
              <a:avLst/>
              <a:gdLst/>
              <a:ahLst/>
              <a:cxnLst/>
              <a:rect l="0" t="0" r="0" b="0"/>
              <a:pathLst>
                <a:path w="11675" h="17">
                  <a:moveTo>
                    <a:pt x="0" y="8"/>
                  </a:moveTo>
                  <a:lnTo>
                    <a:pt x="11675" y="8"/>
                  </a:lnTo>
                </a:path>
              </a:pathLst>
            </a:custGeom>
            <a:noFill/>
            <a:ln w="11137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2" name="textbox 452"/>
          <p:cNvSpPr/>
          <p:nvPr/>
        </p:nvSpPr>
        <p:spPr>
          <a:xfrm>
            <a:off x="2435702" y="1859281"/>
            <a:ext cx="7817484" cy="4840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97000"/>
              </a:lnSpc>
            </a:pP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策划如何实现知识产权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目标时，应确定：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6510" algn="l" rtl="0" eaLnBrk="0">
              <a:lnSpc>
                <a:spcPts val="2910"/>
              </a:lnSpc>
              <a:spcBef>
                <a:spcPts val="780"/>
              </a:spcBef>
            </a:pPr>
            <a:r>
              <a:rPr sz="2400" kern="0" spc="-1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a)实现目标的方法；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780" algn="l" rtl="0" eaLnBrk="0">
              <a:lnSpc>
                <a:spcPct val="99000"/>
              </a:lnSpc>
              <a:spcBef>
                <a:spcPts val="665"/>
              </a:spcBef>
            </a:pPr>
            <a:r>
              <a:rPr sz="2400" kern="0" spc="-1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b)所需资源；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970" algn="l" rtl="0" eaLnBrk="0">
              <a:lnSpc>
                <a:spcPct val="89000"/>
              </a:lnSpc>
              <a:spcBef>
                <a:spcPts val="730"/>
              </a:spcBef>
            </a:pPr>
            <a:r>
              <a:rPr sz="2400" kern="0" spc="-1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c)岗位和职责；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970" algn="l" rtl="0" eaLnBrk="0">
              <a:lnSpc>
                <a:spcPts val="3575"/>
              </a:lnSpc>
            </a:pPr>
            <a:r>
              <a:rPr sz="2400" kern="0" spc="-1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d)完成时间；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5240" algn="l" rtl="0" eaLnBrk="0">
              <a:lnSpc>
                <a:spcPct val="100000"/>
              </a:lnSpc>
              <a:spcBef>
                <a:spcPts val="1025"/>
              </a:spcBef>
            </a:pPr>
            <a:r>
              <a:rPr sz="2400" kern="0" spc="-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e)应对风险和机遇的措施；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6510" algn="l" rtl="0" eaLnBrk="0">
              <a:lnSpc>
                <a:spcPct val="98000"/>
              </a:lnSpc>
              <a:spcBef>
                <a:spcPts val="700"/>
              </a:spcBef>
            </a:pP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f)如何在知识产权合规管理体系过</a:t>
            </a:r>
            <a:r>
              <a:rPr sz="2400" kern="0" spc="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程中整合并实施这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5240" indent="13335" algn="l" rtl="0" eaLnBrk="0">
              <a:lnSpc>
                <a:spcPct val="111000"/>
              </a:lnSpc>
              <a:spcBef>
                <a:spcPts val="140"/>
              </a:spcBef>
            </a:pP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些措施（见4.4.1);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</a:t>
            </a:r>
            <a:r>
              <a:rPr sz="2400" kern="0" spc="-10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g)评价措施的有效性</a:t>
            </a:r>
            <a:r>
              <a:rPr sz="2400" kern="0" spc="-1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14605" algn="l" rtl="0" eaLnBrk="0">
              <a:lnSpc>
                <a:spcPct val="92000"/>
              </a:lnSpc>
              <a:spcBef>
                <a:spcPts val="690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注：有效性评价</a:t>
            </a:r>
            <a:r>
              <a:rPr sz="21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从履行</a:t>
            </a:r>
            <a:r>
              <a:rPr sz="21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知识产权合规义务、知识产权风险控制、   </a:t>
            </a:r>
            <a:r>
              <a:rPr sz="21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知识产权价值实现等</a:t>
            </a:r>
            <a:r>
              <a:rPr sz="21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方面开展</a:t>
            </a:r>
            <a:r>
              <a:rPr sz="21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rtl="0" eaLnBrk="0">
              <a:lnSpc>
                <a:spcPct val="97000"/>
              </a:lnSpc>
              <a:spcBef>
                <a:spcPts val="1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54" name="textbox 454"/>
          <p:cNvSpPr/>
          <p:nvPr/>
        </p:nvSpPr>
        <p:spPr>
          <a:xfrm>
            <a:off x="1046722" y="1233539"/>
            <a:ext cx="6383654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6.2知识产权目标及其实现的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策划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56" name="textbox 456"/>
          <p:cNvSpPr/>
          <p:nvPr/>
        </p:nvSpPr>
        <p:spPr>
          <a:xfrm>
            <a:off x="714435" y="1887330"/>
            <a:ext cx="1430019" cy="1107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175" algn="l" rtl="0" eaLnBrk="0">
              <a:lnSpc>
                <a:spcPct val="99000"/>
              </a:lnSpc>
            </a:pPr>
            <a:r>
              <a:rPr sz="2400" b="1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6.2.2知识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产权目标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b="1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实现策划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931576" y="2068595"/>
          <a:ext cx="8831580" cy="2853689"/>
        </p:xfrm>
        <a:graphic>
          <a:graphicData uri="http://schemas.openxmlformats.org/drawingml/2006/table">
            <a:tbl>
              <a:tblPr/>
              <a:tblGrid>
                <a:gridCol w="8831580"/>
              </a:tblGrid>
              <a:tr h="8343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indent="4127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当企业确定需要对知识产权合规管埋体系进行变更时，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变更应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按所策划的方式实施。企业应结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a)变更目的及其潜在后果；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b)知识产权合规管理体系的完整</a:t>
                      </a: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性；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55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7000"/>
                        </a:lnSpc>
                      </a:pPr>
                      <a:r>
                        <a:rPr sz="24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c)资源的可获得性；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d)职责和权限的分配或再分配。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460" name="textbox 46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62" name="textbox 462"/>
          <p:cNvSpPr/>
          <p:nvPr/>
        </p:nvSpPr>
        <p:spPr>
          <a:xfrm>
            <a:off x="1046722" y="1361555"/>
            <a:ext cx="3745229" cy="543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6.3针对变更的策划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 rot="21600000">
            <a:off x="557568" y="2532024"/>
            <a:ext cx="9233357" cy="2209241"/>
            <a:chOff x="0" y="0"/>
            <a:chExt cx="9233357" cy="2209241"/>
          </a:xfrm>
        </p:grpSpPr>
        <p:pic>
          <p:nvPicPr>
            <p:cNvPr id="464" name="picture 4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863" y="2387"/>
              <a:ext cx="2202941" cy="2202941"/>
            </a:xfrm>
            <a:prstGeom prst="rect">
              <a:avLst/>
            </a:prstGeom>
          </p:spPr>
        </p:pic>
        <p:sp>
          <p:nvSpPr>
            <p:cNvPr id="466" name="path 466"/>
            <p:cNvSpPr/>
            <p:nvPr/>
          </p:nvSpPr>
          <p:spPr>
            <a:xfrm>
              <a:off x="0" y="0"/>
              <a:ext cx="2208479" cy="2209241"/>
            </a:xfrm>
            <a:custGeom>
              <a:avLst/>
              <a:gdLst/>
              <a:ahLst/>
              <a:cxnLst/>
              <a:rect l="0" t="0" r="0" b="0"/>
              <a:pathLst>
                <a:path w="3477" h="3479">
                  <a:moveTo>
                    <a:pt x="10" y="1740"/>
                  </a:moveTo>
                  <a:cubicBezTo>
                    <a:pt x="10" y="784"/>
                    <a:pt x="783" y="10"/>
                    <a:pt x="1738" y="10"/>
                  </a:cubicBezTo>
                  <a:cubicBezTo>
                    <a:pt x="2692" y="10"/>
                    <a:pt x="3466" y="784"/>
                    <a:pt x="3466" y="1740"/>
                  </a:cubicBezTo>
                  <a:cubicBezTo>
                    <a:pt x="3466" y="2694"/>
                    <a:pt x="2692" y="3468"/>
                    <a:pt x="1738" y="3468"/>
                  </a:cubicBezTo>
                  <a:cubicBezTo>
                    <a:pt x="783" y="3468"/>
                    <a:pt x="10" y="2694"/>
                    <a:pt x="10" y="1740"/>
                  </a:cubicBezTo>
                </a:path>
              </a:pathLst>
            </a:custGeom>
            <a:noFill/>
            <a:ln w="13919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68" name="picture 4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755648" y="0"/>
              <a:ext cx="2209241" cy="2209241"/>
            </a:xfrm>
            <a:prstGeom prst="rect">
              <a:avLst/>
            </a:prstGeom>
          </p:spPr>
        </p:pic>
        <p:pic>
          <p:nvPicPr>
            <p:cNvPr id="470" name="picture 4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3512057" y="0"/>
              <a:ext cx="2208479" cy="2209241"/>
            </a:xfrm>
            <a:prstGeom prst="rect">
              <a:avLst/>
            </a:prstGeom>
          </p:spPr>
        </p:pic>
        <p:pic>
          <p:nvPicPr>
            <p:cNvPr id="472" name="picture 4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5267706" y="0"/>
              <a:ext cx="2209241" cy="2209241"/>
            </a:xfrm>
            <a:prstGeom prst="rect">
              <a:avLst/>
            </a:prstGeom>
          </p:spPr>
        </p:pic>
        <p:pic>
          <p:nvPicPr>
            <p:cNvPr id="474" name="picture 4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7024116" y="0"/>
              <a:ext cx="2209241" cy="2209241"/>
            </a:xfrm>
            <a:prstGeom prst="rect">
              <a:avLst/>
            </a:prstGeom>
          </p:spPr>
        </p:pic>
        <p:sp>
          <p:nvSpPr>
            <p:cNvPr id="476" name="textbox 476"/>
            <p:cNvSpPr/>
            <p:nvPr/>
          </p:nvSpPr>
          <p:spPr>
            <a:xfrm>
              <a:off x="7565759" y="431208"/>
              <a:ext cx="1144269" cy="14281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0995" algn="l" rtl="0" eaLnBrk="0">
                <a:lnSpc>
                  <a:spcPct val="75000"/>
                </a:lnSpc>
              </a:pPr>
              <a:r>
                <a:rPr sz="2900" kern="0" spc="-2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7.5</a:t>
              </a:r>
              <a:endParaRPr sz="2900" dirty="0"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algn="l" rtl="0" eaLnBrk="0">
                <a:lnSpc>
                  <a:spcPct val="102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04495" indent="-391795" algn="l" rtl="0" eaLnBrk="0">
                <a:lnSpc>
                  <a:spcPct val="100000"/>
                </a:lnSpc>
              </a:pPr>
              <a:r>
                <a:rPr sz="2900" kern="0" spc="3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成文信</a:t>
              </a:r>
              <a:r>
                <a:rPr sz="2900" kern="0" spc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sz="2900" kern="0" spc="-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息</a:t>
              </a:r>
              <a:endParaRPr sz="29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78" name="textbox 47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6035" algn="l" rtl="0" eaLnBrk="0">
              <a:lnSpc>
                <a:spcPts val="1835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0" name="textbox 480"/>
          <p:cNvSpPr/>
          <p:nvPr/>
        </p:nvSpPr>
        <p:spPr>
          <a:xfrm>
            <a:off x="6552866" y="3183838"/>
            <a:ext cx="768350" cy="9194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940" algn="l" rtl="0" eaLnBrk="0">
              <a:lnSpc>
                <a:spcPts val="1930"/>
              </a:lnSpc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7.4</a:t>
            </a:r>
            <a:endParaRPr sz="29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algn="l" rtl="0" eaLnBrk="0">
              <a:lnSpc>
                <a:spcPts val="5110"/>
              </a:lnSpc>
            </a:pPr>
            <a:r>
              <a:rPr sz="29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沟通</a:t>
            </a:r>
            <a:endParaRPr sz="2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2" name="textbox 482"/>
          <p:cNvSpPr/>
          <p:nvPr/>
        </p:nvSpPr>
        <p:spPr>
          <a:xfrm>
            <a:off x="4807443" y="3181187"/>
            <a:ext cx="758190" cy="922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4780" algn="l" rtl="0" eaLnBrk="0">
              <a:lnSpc>
                <a:spcPts val="1965"/>
              </a:lnSpc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7.3</a:t>
            </a:r>
            <a:endParaRPr sz="29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algn="l" rtl="0" eaLnBrk="0">
              <a:lnSpc>
                <a:spcPts val="5095"/>
              </a:lnSpc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意识</a:t>
            </a:r>
            <a:endParaRPr sz="2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4" name="textbox 484"/>
          <p:cNvSpPr/>
          <p:nvPr/>
        </p:nvSpPr>
        <p:spPr>
          <a:xfrm>
            <a:off x="3055578" y="3181187"/>
            <a:ext cx="753744" cy="922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335" algn="l" rtl="0" eaLnBrk="0">
              <a:lnSpc>
                <a:spcPts val="1950"/>
              </a:lnSpc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7.2</a:t>
            </a:r>
            <a:endParaRPr sz="29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algn="l" rtl="0" eaLnBrk="0">
              <a:lnSpc>
                <a:spcPts val="5110"/>
              </a:lnSpc>
            </a:pP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能力</a:t>
            </a:r>
            <a:endParaRPr sz="2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6" name="textbox 486"/>
          <p:cNvSpPr/>
          <p:nvPr/>
        </p:nvSpPr>
        <p:spPr>
          <a:xfrm>
            <a:off x="1300683" y="3183459"/>
            <a:ext cx="751840" cy="920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065" algn="l" rtl="0" eaLnBrk="0">
              <a:lnSpc>
                <a:spcPts val="1930"/>
              </a:lnSpc>
            </a:pPr>
            <a:r>
              <a:rPr sz="29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7.1</a:t>
            </a:r>
            <a:endParaRPr sz="29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2700" algn="l" rtl="0" eaLnBrk="0">
              <a:lnSpc>
                <a:spcPts val="5110"/>
              </a:lnSpc>
            </a:pPr>
            <a:r>
              <a:rPr sz="29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资源</a:t>
            </a:r>
            <a:endParaRPr sz="29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8" name="textbox 488"/>
          <p:cNvSpPr/>
          <p:nvPr/>
        </p:nvSpPr>
        <p:spPr>
          <a:xfrm>
            <a:off x="997709" y="1510907"/>
            <a:ext cx="1109344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7支持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0" name="path 49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box 492"/>
          <p:cNvSpPr/>
          <p:nvPr/>
        </p:nvSpPr>
        <p:spPr>
          <a:xfrm>
            <a:off x="1012863" y="2375155"/>
            <a:ext cx="8508365" cy="2201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100000"/>
              </a:lnSpc>
            </a:pP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7.1.1通则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rtl="0" eaLnBrk="0">
              <a:lnSpc>
                <a:spcPct val="92000"/>
              </a:lnSpc>
              <a:spcBef>
                <a:spcPts val="1005"/>
              </a:spcBef>
            </a:pP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企业应确定并提供所需的资源，以建立、实施、保持和持续改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25"/>
              </a:spcBef>
            </a:pP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进知识产权合规管理体系，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应结合：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3345" algn="l" rtl="0" eaLnBrk="0">
              <a:lnSpc>
                <a:spcPts val="3875"/>
              </a:lnSpc>
            </a:pP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a)现有</a:t>
            </a:r>
            <a:r>
              <a:rPr sz="2400" kern="0" spc="-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内部资源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的能力和局限；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615" algn="l" rtl="0" eaLnBrk="0">
              <a:lnSpc>
                <a:spcPct val="99000"/>
              </a:lnSpc>
            </a:pP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b)需要从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外部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获得的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资源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4" name="textbox 49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6" name="textbox 496"/>
          <p:cNvSpPr/>
          <p:nvPr/>
        </p:nvSpPr>
        <p:spPr>
          <a:xfrm>
            <a:off x="1023617" y="1470521"/>
            <a:ext cx="1543685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35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7.1资源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8" name="path 49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ath 50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2" name="rect 502"/>
          <p:cNvSpPr/>
          <p:nvPr/>
        </p:nvSpPr>
        <p:spPr>
          <a:xfrm>
            <a:off x="1403" y="6385559"/>
            <a:ext cx="10691621" cy="400811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4" name="picture 5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897" y="1754123"/>
            <a:ext cx="9711689" cy="4651248"/>
          </a:xfrm>
          <a:prstGeom prst="rect">
            <a:avLst/>
          </a:prstGeom>
        </p:spPr>
      </p:pic>
      <p:graphicFrame>
        <p:nvGraphicFramePr>
          <p:cNvPr id="508" name="table 508"/>
          <p:cNvGraphicFramePr>
            <a:graphicFrameLocks noGrp="1"/>
          </p:cNvGraphicFramePr>
          <p:nvPr/>
        </p:nvGraphicFramePr>
        <p:xfrm>
          <a:off x="471328" y="1748554"/>
          <a:ext cx="9722485" cy="4672330"/>
        </p:xfrm>
        <a:graphic>
          <a:graphicData uri="http://schemas.openxmlformats.org/drawingml/2006/table">
            <a:tbl>
              <a:tblPr/>
              <a:tblGrid>
                <a:gridCol w="913130"/>
                <a:gridCol w="8809355"/>
              </a:tblGrid>
              <a:tr h="727075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ct val="80000"/>
                        </a:lnSpc>
                      </a:pP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7.1.2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89535" algn="l" rtl="0" eaLnBrk="0">
                        <a:lnSpc>
                          <a:spcPct val="98000"/>
                        </a:lnSpc>
                        <a:spcBef>
                          <a:spcPts val="21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人员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企业应确定相关岗位及职责，并配备所需的人员，以有效实施知识产权合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88265" algn="l" rtl="0" eaLnBrk="0">
                        <a:lnSpc>
                          <a:spcPct val="95000"/>
                        </a:lnSpc>
                        <a:spcBef>
                          <a:spcPts val="125"/>
                        </a:spcBef>
                      </a:pPr>
                      <a:r>
                        <a:rPr sz="2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规管理体系，并运行和控制其过</a:t>
                      </a:r>
                      <a:r>
                        <a:rPr sz="2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程。包括：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1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9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a)所有人员应遵守知识产权合规义务，并报告知识产权合规疑虑、问题和漏洞；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indent="-698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b)通过劳动合同、劳务合同等方式对员工进行管理，约定知识产权权属、</a:t>
                      </a:r>
                      <a:r>
                        <a:rPr sz="1900" kern="0" spc="-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19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保密范</a:t>
                      </a:r>
                      <a:r>
                        <a:rPr sz="19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围、保密义务、违约责任</a:t>
                      </a: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；明确员工与知识产权相关的权利和义务，重要岗位</a:t>
                      </a:r>
                      <a:r>
                        <a:rPr sz="1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</a:t>
                      </a:r>
                      <a:r>
                        <a:rPr sz="1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约定竞业限制条件和补偿条款；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425" indent="-10160" algn="l" rtl="0" eaLnBrk="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c)对新入职员工进行适当的知识产权背景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调查，以避免侵犯他人知识产权；对</a:t>
                      </a:r>
                      <a:r>
                        <a:rPr sz="19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研</a:t>
                      </a:r>
                      <a:r>
                        <a:rPr sz="19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发、设计、创作</a:t>
                      </a: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等与知识产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权关系密切的岗位，要求新入职员工签署知识产权声</a:t>
                      </a:r>
                      <a:r>
                        <a:rPr sz="1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明；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6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indent="-190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d)对离</a:t>
                      </a:r>
                      <a:r>
                        <a:rPr sz="19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退</a:t>
                      </a: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员工应进行知识产权事项提醒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；涉及核心知识产权的员工离职时，可签</a:t>
                      </a:r>
                      <a:r>
                        <a:rPr sz="1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署离职知识产权协议或执行竞业限制协议；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必要时</a:t>
                      </a:r>
                      <a:r>
                        <a:rPr sz="19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对知识产权协议或竞业限制协</a:t>
                      </a:r>
                      <a:r>
                        <a:rPr sz="19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议的执行情况进行监控，及时</a:t>
                      </a:r>
                      <a:r>
                        <a:rPr sz="19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发现商业秘密泄露或不正当使用的线索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52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" indent="508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e)明确员工知识产权创造、保护和运用的</a:t>
                      </a:r>
                      <a:r>
                        <a:rPr sz="19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奖励和／或报酬</a:t>
                      </a:r>
                      <a:r>
                        <a:rPr sz="1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，明</a:t>
                      </a:r>
                      <a:r>
                        <a:rPr sz="1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确员工造成知识产</a:t>
                      </a:r>
                      <a:r>
                        <a:rPr sz="1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权损失的责任。</a:t>
                      </a:r>
                      <a:endParaRPr sz="19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0" name="textbox 510"/>
          <p:cNvSpPr/>
          <p:nvPr/>
        </p:nvSpPr>
        <p:spPr>
          <a:xfrm>
            <a:off x="1050288" y="1209155"/>
            <a:ext cx="1543685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35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7.1资源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12" name="textbox 512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14" name="rect 514"/>
          <p:cNvSpPr/>
          <p:nvPr/>
        </p:nvSpPr>
        <p:spPr>
          <a:xfrm>
            <a:off x="471563" y="6388665"/>
            <a:ext cx="9722357" cy="33413"/>
          </a:xfrm>
          <a:prstGeom prst="rect">
            <a:avLst/>
          </a:prstGeom>
          <a:solidFill>
            <a:srgbClr val="FFFFFF">
              <a:alpha val="5254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516"/>
          <p:cNvSpPr/>
          <p:nvPr/>
        </p:nvSpPr>
        <p:spPr>
          <a:xfrm>
            <a:off x="1014109" y="2408695"/>
            <a:ext cx="8508365" cy="205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4930" algn="l" rtl="0" eaLnBrk="0">
              <a:lnSpc>
                <a:spcPct val="95000"/>
              </a:lnSpc>
            </a:pP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企业应确定、提供并维护所需的基础设施</a:t>
            </a: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，以确保知识产权合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规管理体系的运行。基础设施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76835" algn="l" rtl="0" eaLnBrk="0">
              <a:lnSpc>
                <a:spcPct val="96000"/>
              </a:lnSpc>
              <a:spcBef>
                <a:spcPts val="1035"/>
              </a:spcBef>
            </a:pP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a)软硬件设备，如知识产权管理软件、数据库、</a:t>
            </a:r>
            <a:r>
              <a:rPr sz="2400" kern="0" spc="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计算机和网络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设施等；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ts val="2910"/>
              </a:lnSpc>
              <a:spcBef>
                <a:spcPts val="0"/>
              </a:spcBef>
            </a:pP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b)办公场所。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18" name="textbox 5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20" name="textbox 520"/>
          <p:cNvSpPr/>
          <p:nvPr/>
        </p:nvSpPr>
        <p:spPr>
          <a:xfrm>
            <a:off x="1050288" y="1327265"/>
            <a:ext cx="2082164" cy="990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7.1资源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5880" algn="l" rtl="0" eaLnBrk="0">
              <a:lnSpc>
                <a:spcPts val="2955"/>
              </a:lnSpc>
              <a:spcBef>
                <a:spcPts val="520"/>
              </a:spcBef>
            </a:pPr>
            <a:r>
              <a:rPr sz="24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7.1.3基础设施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22" name="path 52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041819" y="1269732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5558" y="2128529"/>
            <a:ext cx="48340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仿宋" panose="02010609060101010101" pitchFamily="49" charset="-122"/>
                <a:ea typeface="仿宋" panose="02010609060101010101" pitchFamily="49" charset="-122"/>
              </a:rPr>
              <a:t>原标准已出台十年，需作适应性更新</a:t>
            </a: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调整</a:t>
            </a:r>
            <a:endParaRPr lang="en-US" altLang="zh-CN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坚持问题导向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突出务实有效</a:t>
            </a: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强化对标协调</a:t>
            </a:r>
            <a:endParaRPr lang="zh-CN" altLang="en-US" sz="20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2054379"/>
            <a:ext cx="4585128" cy="427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box 524"/>
          <p:cNvSpPr/>
          <p:nvPr/>
        </p:nvSpPr>
        <p:spPr>
          <a:xfrm>
            <a:off x="1019096" y="1327265"/>
            <a:ext cx="8783319" cy="3583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" algn="l" rtl="0" eaLnBrk="0">
              <a:lnSpc>
                <a:spcPct val="98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7.1资源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7630" algn="l" rtl="0" eaLnBrk="0">
              <a:lnSpc>
                <a:spcPct val="89000"/>
              </a:lnSpc>
              <a:spcBef>
                <a:spcPts val="520"/>
              </a:spcBef>
              <a:tabLst>
                <a:tab pos="8769350" algn="l"/>
              </a:tabLst>
            </a:pPr>
            <a:r>
              <a:rPr sz="2400" u="sng" kern="0" spc="2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7.1.4财务资源</a:t>
            </a:r>
            <a:r>
              <a:rPr sz="24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3975" indent="27940" algn="l" rtl="0" eaLnBrk="0">
              <a:lnSpc>
                <a:spcPct val="118000"/>
              </a:lnSpc>
              <a:spcBef>
                <a:spcPts val="10"/>
              </a:spcBef>
            </a:pP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企业应确定并提供财务资源，以有效实施知识产权合规管理体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系。财务资源可用于：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7630" algn="l" rtl="0" eaLnBrk="0">
              <a:lnSpc>
                <a:spcPct val="92000"/>
              </a:lnSpc>
              <a:spcBef>
                <a:spcPts val="1045"/>
              </a:spcBef>
            </a:pPr>
            <a:r>
              <a:rPr sz="24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a)知识产权申请、注册、登记、维持、检索、分</a:t>
            </a:r>
            <a:r>
              <a:rPr sz="2400" kern="0" spc="4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析、评估、诉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88000"/>
              </a:lnSpc>
              <a:spcBef>
                <a:spcPts val="25"/>
              </a:spcBef>
            </a:pP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讼、培训和</a:t>
            </a:r>
            <a:r>
              <a:rPr sz="2400" kern="0" spc="-6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转移转化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等事项：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ts val="3880"/>
              </a:lnSpc>
            </a:pPr>
            <a:r>
              <a:rPr sz="2400" kern="0" spc="-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b)知识产权管理机构运行</a:t>
            </a:r>
            <a:r>
              <a:rPr sz="2400" kern="0" spc="-9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5090" algn="l" rtl="0" eaLnBrk="0">
              <a:lnSpc>
                <a:spcPts val="3875"/>
              </a:lnSpc>
            </a:pPr>
            <a:r>
              <a:rPr sz="2400" kern="0" spc="-1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c)知识产权激励。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26" name="textbox 52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530" name="rect 530"/>
          <p:cNvSpPr/>
          <p:nvPr/>
        </p:nvSpPr>
        <p:spPr>
          <a:xfrm>
            <a:off x="1403" y="6385559"/>
            <a:ext cx="10691621" cy="400811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32" name="table 532"/>
          <p:cNvGraphicFramePr>
            <a:graphicFrameLocks noGrp="1"/>
          </p:cNvGraphicFramePr>
          <p:nvPr/>
        </p:nvGraphicFramePr>
        <p:xfrm>
          <a:off x="501046" y="1867426"/>
          <a:ext cx="9613900" cy="4554220"/>
        </p:xfrm>
        <a:graphic>
          <a:graphicData uri="http://schemas.openxmlformats.org/drawingml/2006/table">
            <a:tbl>
              <a:tblPr/>
              <a:tblGrid>
                <a:gridCol w="2069464"/>
                <a:gridCol w="7544434"/>
              </a:tblGrid>
              <a:tr h="8337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935" indent="-1651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7.1.5信息资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源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360" indent="6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企业应创建并保将成文信息，规定了以下方面所需</a:t>
                      </a:r>
                      <a:r>
                        <a:rPr sz="24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b="1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控制：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indent="-1587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a)建立信息资源收集渠道，及时获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取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外部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知识产权相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关信息；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b)对信息进行分类筛选和分析加工，并加以有效利用；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280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490" indent="-2032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c)企业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宜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建立知识产权信息数据库，并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有效维护和及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时更新；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6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d)企业</a:t>
                      </a:r>
                      <a:r>
                        <a:rPr sz="2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运用专利信息资源，构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</a:t>
                      </a:r>
                      <a:r>
                        <a:rPr sz="2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专利导航工作机制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115443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360" indent="12700" algn="l" rtl="0" eaLnBrk="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注：信息资源包括外部知识产权相关信息和内部知识。外部知识产权相关信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息包括</a:t>
                      </a:r>
                      <a:r>
                        <a:rPr sz="17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所属领域、竞争对手的知识产权信息以及标准</a:t>
                      </a:r>
                      <a:r>
                        <a:rPr sz="17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、学术交流、专业会议</a:t>
                      </a: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17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从外部相关方收集的信息和知</a:t>
                      </a:r>
                      <a:r>
                        <a:rPr sz="17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识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。内部知识包括</a:t>
                      </a:r>
                      <a:r>
                        <a:rPr sz="17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经验、教训、未成文的知识</a:t>
                      </a:r>
                      <a:r>
                        <a:rPr sz="17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7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和经验，以及改进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的结果。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534" name="textbox 534"/>
          <p:cNvSpPr/>
          <p:nvPr/>
        </p:nvSpPr>
        <p:spPr>
          <a:xfrm>
            <a:off x="1050288" y="1327265"/>
            <a:ext cx="1543685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35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7.1资源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6" name="textbox 536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8" name="path 538"/>
          <p:cNvSpPr/>
          <p:nvPr/>
        </p:nvSpPr>
        <p:spPr>
          <a:xfrm>
            <a:off x="501281" y="6411233"/>
            <a:ext cx="9614154" cy="11137"/>
          </a:xfrm>
          <a:custGeom>
            <a:avLst/>
            <a:gdLst/>
            <a:ahLst/>
            <a:cxnLst/>
            <a:rect l="0" t="0" r="0" b="0"/>
            <a:pathLst>
              <a:path w="15140" h="17">
                <a:moveTo>
                  <a:pt x="0" y="8"/>
                </a:moveTo>
                <a:lnTo>
                  <a:pt x="15140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box 540"/>
          <p:cNvSpPr/>
          <p:nvPr/>
        </p:nvSpPr>
        <p:spPr>
          <a:xfrm>
            <a:off x="993673" y="2408695"/>
            <a:ext cx="8812530" cy="3024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3660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a)确定与知识产权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合规管理体系运行相关人员的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任职条件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，确定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其所需具备的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能力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035" indent="60960" algn="l" rtl="0" eaLnBrk="0">
              <a:lnSpc>
                <a:spcPct val="96000"/>
              </a:lnSpc>
              <a:spcBef>
                <a:spcPts val="103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b)采取适当的教育、培训．提升与知识产权合规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管理体系运行有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关人员的能力；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3820" algn="l" rtl="0" eaLnBrk="0">
              <a:lnSpc>
                <a:spcPct val="98000"/>
              </a:lnSpc>
              <a:spcBef>
                <a:spcPts val="1015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c)采取措施使相关人员获得知识产权检索、分析、评估等能力；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4455" indent="-635" algn="l" rtl="0" eaLnBrk="0">
              <a:lnSpc>
                <a:spcPct val="124000"/>
              </a:lnSpc>
              <a:spcBef>
                <a:spcPts val="57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d)采取措施，提升人员履行知识产权合规义务的能力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保留适当的成文信息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，作为人员能力的证据。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42" name="textbox 54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44" name="textbox 544"/>
          <p:cNvSpPr/>
          <p:nvPr/>
        </p:nvSpPr>
        <p:spPr>
          <a:xfrm>
            <a:off x="1050288" y="1361555"/>
            <a:ext cx="1543685" cy="949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5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7.2能力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765" algn="l" rtl="0" eaLnBrk="0">
              <a:lnSpc>
                <a:spcPts val="2905"/>
              </a:lnSpc>
              <a:spcBef>
                <a:spcPts val="170"/>
              </a:spcBef>
            </a:pPr>
            <a:r>
              <a:rPr sz="2300" kern="0" spc="-1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企业应：</a:t>
            </a:r>
            <a:endParaRPr sz="23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46" name="path 54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box 548"/>
          <p:cNvSpPr/>
          <p:nvPr/>
        </p:nvSpPr>
        <p:spPr>
          <a:xfrm>
            <a:off x="836080" y="1361555"/>
            <a:ext cx="9623425" cy="4040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6695" algn="l" rtl="0" eaLnBrk="0">
              <a:lnSpc>
                <a:spcPts val="4295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7.3意识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85"/>
              </a:spcBef>
              <a:tabLst>
                <a:tab pos="8952865" algn="l"/>
              </a:tabLst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</a:t>
            </a:r>
            <a:r>
              <a:rPr sz="2400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业应确保与知识产</a:t>
            </a:r>
            <a:r>
              <a:rPr sz="2400" u="sng" kern="0" spc="-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权合规管理体系运行相关人员</a:t>
            </a:r>
            <a:r>
              <a:rPr sz="2400" u="sng" kern="0" spc="-20" dirty="0">
                <a:solidFill>
                  <a:srgbClr val="FF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知晓</a:t>
            </a:r>
            <a:r>
              <a:rPr sz="2400" u="sng" kern="0" spc="-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" algn="l" rtl="0" eaLnBrk="0">
              <a:lnSpc>
                <a:spcPct val="98000"/>
              </a:lnSpc>
              <a:spcBef>
                <a:spcPts val="1055"/>
              </a:spcBef>
            </a:pP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a)知识产权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方针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8415" algn="l" rtl="0" eaLnBrk="0">
              <a:lnSpc>
                <a:spcPct val="98000"/>
              </a:lnSpc>
              <a:spcBef>
                <a:spcPts val="1060"/>
              </a:spcBef>
            </a:pP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目标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algn="l" rtl="0" eaLnBrk="0">
              <a:lnSpc>
                <a:spcPct val="97000"/>
              </a:lnSpc>
              <a:spcBef>
                <a:spcPts val="104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c)他们对知识产权合规管理体系有效性的贡献，包括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改进绩效的益处；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algn="l" rtl="0" eaLnBrk="0">
              <a:lnSpc>
                <a:spcPct val="98000"/>
              </a:lnSpc>
              <a:spcBef>
                <a:spcPts val="109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d)不符合知识产权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合规管理体系要求的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后果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9535" algn="l" rtl="0" eaLnBrk="0">
              <a:lnSpc>
                <a:spcPts val="4280"/>
              </a:lnSpc>
              <a:spcBef>
                <a:spcPts val="1100"/>
              </a:spcBef>
            </a:pPr>
            <a:r>
              <a:rPr sz="35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7.4沟通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69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企业应确保与知识产权合规管理体系相关的内部和外部的有效沟通。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50" name="textbox 55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picture 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554" name="textbox 554"/>
          <p:cNvSpPr/>
          <p:nvPr/>
        </p:nvSpPr>
        <p:spPr>
          <a:xfrm>
            <a:off x="764865" y="1327265"/>
            <a:ext cx="9682480" cy="5101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7815" algn="l" rtl="0" eaLnBrk="0">
              <a:lnSpc>
                <a:spcPct val="100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7.5成文信息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ct val="89000"/>
              </a:lnSpc>
              <a:spcBef>
                <a:spcPts val="450"/>
              </a:spcBef>
              <a:tabLst>
                <a:tab pos="9023350" algn="l"/>
              </a:tabLst>
            </a:pP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400" u="sng" kern="0" spc="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5.1通则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3820" algn="l" rtl="0" eaLnBrk="0">
              <a:lnSpc>
                <a:spcPts val="3875"/>
              </a:lnSpc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企业的知识产权合规管理体系应包括：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ct val="99000"/>
              </a:lnSpc>
              <a:spcBef>
                <a:spcPts val="1335"/>
              </a:spcBef>
            </a:pP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a)本文件要求的成文信息；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6830" indent="52705" algn="l" rtl="0" eaLnBrk="0">
              <a:lnSpc>
                <a:spcPct val="98000"/>
              </a:lnSpc>
              <a:spcBef>
                <a:spcPts val="103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b)企业所确定的、为确保知识产权合规管理体系有效性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所需的成文信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息。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90805" algn="l" rtl="0" eaLnBrk="0">
              <a:lnSpc>
                <a:spcPct val="96000"/>
              </a:lnSpc>
              <a:spcBef>
                <a:spcPts val="885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注：不同企业的知识产权合规管理体系成文信息的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复杂程度可能不同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取决于：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74930" algn="l" rtl="0" eaLnBrk="0">
              <a:lnSpc>
                <a:spcPct val="125000"/>
              </a:lnSpc>
              <a:spcBef>
                <a:spcPts val="49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—企业的规模及其活动、过程、产品和／或服务的类型；             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—过程及其相互作用的复杂程度：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4930" algn="l" rtl="0" eaLnBrk="0">
              <a:lnSpc>
                <a:spcPct val="100000"/>
              </a:lnSpc>
              <a:spcBef>
                <a:spcPts val="5"/>
              </a:spcBef>
            </a:pPr>
            <a:r>
              <a:rPr sz="24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—人员的能力。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box 558"/>
          <p:cNvSpPr/>
          <p:nvPr/>
        </p:nvSpPr>
        <p:spPr>
          <a:xfrm>
            <a:off x="833898" y="1327265"/>
            <a:ext cx="8968105" cy="2452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0" algn="l" rtl="0" eaLnBrk="0">
              <a:lnSpc>
                <a:spcPct val="100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7.5成文信息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685" algn="l" rtl="0" eaLnBrk="0">
              <a:lnSpc>
                <a:spcPct val="89000"/>
              </a:lnSpc>
              <a:spcBef>
                <a:spcPts val="450"/>
              </a:spcBef>
              <a:tabLst>
                <a:tab pos="8954135" algn="l"/>
              </a:tabLst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400" u="sng" kern="0" spc="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5.2知识产权手册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3875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应创建知识产权手册并保持其有效性，具体内容包括：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685" algn="l" rtl="0" eaLnBrk="0">
              <a:lnSpc>
                <a:spcPct val="98000"/>
              </a:lnSpc>
              <a:spcBef>
                <a:spcPts val="1335"/>
              </a:spcBef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a)涉及知识产权的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机构设置、职责和权限；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98000"/>
              </a:lnSpc>
            </a:pP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b)知识产权合规管理体系过程之间相互关系的表述。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60" name="textbox 56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box 562"/>
          <p:cNvSpPr/>
          <p:nvPr/>
        </p:nvSpPr>
        <p:spPr>
          <a:xfrm>
            <a:off x="764865" y="1327265"/>
            <a:ext cx="9392919" cy="3279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7815" algn="l" rtl="0" eaLnBrk="0">
              <a:lnSpc>
                <a:spcPct val="100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7.5成文信息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ct val="99000"/>
              </a:lnSpc>
              <a:spcBef>
                <a:spcPts val="465"/>
              </a:spcBef>
              <a:tabLst>
                <a:tab pos="9023350" algn="l"/>
              </a:tabLst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400" u="sng" kern="0" spc="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5.3创建和更</a:t>
            </a:r>
            <a:r>
              <a:rPr sz="2400" u="sng" kern="0" spc="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1280" algn="l" rtl="0" eaLnBrk="0">
              <a:lnSpc>
                <a:spcPct val="89000"/>
              </a:lnSpc>
              <a:spcBef>
                <a:spcPts val="1010"/>
              </a:spcBef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在创建和更新成文信息时，企业应确保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ts val="3880"/>
              </a:lnSpc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4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评审和批准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，以保持适宜性和充分性；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9535" algn="l" rtl="0" eaLnBrk="0">
              <a:lnSpc>
                <a:spcPts val="3875"/>
              </a:lnSpc>
            </a:pP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b)相关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要求明确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3660" algn="l" rtl="0" eaLnBrk="0">
              <a:lnSpc>
                <a:spcPct val="95000"/>
              </a:lnSpc>
              <a:spcBef>
                <a:spcPts val="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标识和说明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（如标题、日期、作者或文件编号） 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清晰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，易于识别、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取用和阅读。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64" name="textbox 56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box 566"/>
          <p:cNvSpPr/>
          <p:nvPr/>
        </p:nvSpPr>
        <p:spPr>
          <a:xfrm>
            <a:off x="782731" y="1327265"/>
            <a:ext cx="9575165" cy="4923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035" algn="l" rtl="0" eaLnBrk="0">
              <a:lnSpc>
                <a:spcPct val="100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7.5成文信息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8415" indent="52070" algn="l" rtl="0" eaLnBrk="0">
              <a:lnSpc>
                <a:spcPct val="127000"/>
              </a:lnSpc>
              <a:spcBef>
                <a:spcPts val="45"/>
              </a:spcBef>
              <a:tabLst>
                <a:tab pos="9006205" algn="l"/>
              </a:tabLst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sz="2400" u="sng" kern="0" spc="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5.4成文信息的控制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企业应控制知识产权合规管理体系及本文件要求的成文信息，以确保其：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algn="l" rtl="0" eaLnBrk="0">
              <a:lnSpc>
                <a:spcPct val="99000"/>
              </a:lnSpc>
              <a:spcBef>
                <a:spcPts val="1120"/>
              </a:spcBef>
            </a:pP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a)在需要的场所和时间均</a:t>
            </a:r>
            <a:r>
              <a:rPr sz="17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可获得并适用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" algn="l" rtl="0" eaLnBrk="0">
              <a:lnSpc>
                <a:spcPct val="90000"/>
              </a:lnSpc>
              <a:spcBef>
                <a:spcPts val="1095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b)得到</a:t>
            </a:r>
            <a:r>
              <a:rPr sz="1700" kern="0" spc="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充分的保护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（例如：防止泄密、不当使用或完整性受损）。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9845" algn="l" rtl="0" eaLnBrk="0">
              <a:lnSpc>
                <a:spcPts val="3120"/>
              </a:lnSpc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为了控制成文信息，适用时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，企业应实施以下活动：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1275" algn="l" rtl="0" eaLnBrk="0">
              <a:lnSpc>
                <a:spcPct val="99000"/>
              </a:lnSpc>
              <a:spcBef>
                <a:spcPts val="1305"/>
              </a:spcBef>
            </a:pP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-分发、访问、检索和使用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860" indent="9525" algn="l" rtl="0" eaLnBrk="0">
              <a:lnSpc>
                <a:spcPct val="142000"/>
              </a:lnSpc>
              <a:spcBef>
                <a:spcPts val="420"/>
              </a:spcBef>
            </a:pP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注：对成文信息的＂访问“可能意味着仅允许查阅，或者意味着允许查阅并授权修改。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存储和保护，包括保持易读性；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8415" algn="l" rtl="0" eaLnBrk="0">
              <a:lnSpc>
                <a:spcPct val="90000"/>
              </a:lnSpc>
              <a:spcBef>
                <a:spcPts val="1115"/>
              </a:spcBef>
            </a:pPr>
            <a:r>
              <a:rPr sz="17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更改的控制（例如：版本控制</a:t>
            </a:r>
            <a:r>
              <a:rPr sz="17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）；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ts val="3120"/>
              </a:lnSpc>
            </a:pPr>
            <a:r>
              <a:rPr sz="17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——保留和处置。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5"/>
              </a:spcBef>
            </a:pP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</a:t>
            </a:r>
            <a:r>
              <a:rPr sz="17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应识别其确定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的知识产权合规管理体系策划和运行所需的</a:t>
            </a:r>
            <a:r>
              <a:rPr sz="17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来自外</a:t>
            </a:r>
            <a:r>
              <a:rPr sz="1700" kern="0" spc="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部的成文信息，并予以控制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17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68" name="textbox 56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box 57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72" name="textbox 572"/>
          <p:cNvSpPr/>
          <p:nvPr/>
        </p:nvSpPr>
        <p:spPr>
          <a:xfrm>
            <a:off x="6854215" y="3062630"/>
            <a:ext cx="1863089" cy="1981835"/>
          </a:xfrm>
          <a:prstGeom prst="roundRect">
            <a:avLst>
              <a:gd name="adj" fmla="val 17298"/>
            </a:avLst>
          </a:prstGeom>
          <a:solidFill>
            <a:srgbClr val="1CADE4">
              <a:alpha val="100000"/>
            </a:srgbClr>
          </a:solidFill>
          <a:ln w="12700" cap="flat">
            <a:solidFill>
              <a:srgbClr val="06476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1615" algn="l" rtl="0" eaLnBrk="0">
              <a:lnSpc>
                <a:spcPct val="84000"/>
              </a:lnSpc>
              <a:spcBef>
                <a:spcPts val="5"/>
              </a:spcBef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8.3知识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1445" algn="l" rtl="0" eaLnBrk="0">
              <a:lnSpc>
                <a:spcPct val="97000"/>
              </a:lnSpc>
              <a:spcBef>
                <a:spcPts val="275"/>
              </a:spcBef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产权合规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1810" algn="l" rtl="0" eaLnBrk="0">
              <a:lnSpc>
                <a:spcPct val="97000"/>
              </a:lnSpc>
              <a:spcBef>
                <a:spcPts val="105"/>
              </a:spcBef>
            </a:pPr>
            <a:r>
              <a:rPr sz="2800" kern="0" spc="-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74" name="textbox 574"/>
          <p:cNvSpPr/>
          <p:nvPr/>
        </p:nvSpPr>
        <p:spPr>
          <a:xfrm>
            <a:off x="3951008" y="3026054"/>
            <a:ext cx="1863089" cy="1981200"/>
          </a:xfrm>
          <a:prstGeom prst="roundRect">
            <a:avLst>
              <a:gd name="adj" fmla="val 17278"/>
            </a:avLst>
          </a:prstGeom>
          <a:solidFill>
            <a:srgbClr val="1CADE4">
              <a:alpha val="100000"/>
            </a:srgbClr>
          </a:solidFill>
          <a:ln w="12700" cap="flat">
            <a:solidFill>
              <a:srgbClr val="06476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1810" indent="-289560" algn="l" rtl="0" eaLnBrk="0">
              <a:lnSpc>
                <a:spcPct val="98000"/>
              </a:lnSpc>
            </a:pPr>
            <a:r>
              <a:rPr sz="28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8.2经营</a:t>
            </a:r>
            <a:r>
              <a:rPr sz="2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800" kern="0" spc="-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76" name="textbox 576"/>
          <p:cNvSpPr/>
          <p:nvPr/>
        </p:nvSpPr>
        <p:spPr>
          <a:xfrm>
            <a:off x="1203998" y="3026054"/>
            <a:ext cx="1862454" cy="1981200"/>
          </a:xfrm>
          <a:prstGeom prst="roundRect">
            <a:avLst>
              <a:gd name="adj" fmla="val 17285"/>
            </a:avLst>
          </a:prstGeom>
          <a:solidFill>
            <a:srgbClr val="25B0E5">
              <a:alpha val="100000"/>
            </a:srgbClr>
          </a:solidFill>
          <a:ln w="12700" cap="flat">
            <a:solidFill>
              <a:srgbClr val="06476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0" algn="l" rtl="0" eaLnBrk="0">
              <a:lnSpc>
                <a:spcPct val="84000"/>
              </a:lnSpc>
              <a:spcBef>
                <a:spcPts val="5"/>
              </a:spcBef>
            </a:pP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8.1知识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1445" algn="l" rtl="0" eaLnBrk="0">
              <a:lnSpc>
                <a:spcPct val="97000"/>
              </a:lnSpc>
              <a:spcBef>
                <a:spcPts val="275"/>
              </a:spcBef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产权基础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1810" algn="l" rtl="0" eaLnBrk="0">
              <a:lnSpc>
                <a:spcPct val="97000"/>
              </a:lnSpc>
              <a:spcBef>
                <a:spcPts val="105"/>
              </a:spcBef>
            </a:pPr>
            <a:r>
              <a:rPr sz="2800" kern="0" spc="-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78" name="textbox 578"/>
          <p:cNvSpPr/>
          <p:nvPr/>
        </p:nvSpPr>
        <p:spPr>
          <a:xfrm>
            <a:off x="1043156" y="1327265"/>
            <a:ext cx="1116330" cy="5594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8运行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80" name="path 58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ath 58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4" name="picture 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99401" y="1621535"/>
            <a:ext cx="8820911" cy="4673346"/>
          </a:xfrm>
          <a:prstGeom prst="rect">
            <a:avLst/>
          </a:prstGeom>
        </p:spPr>
      </p:pic>
      <p:graphicFrame>
        <p:nvGraphicFramePr>
          <p:cNvPr id="586" name="table 586"/>
          <p:cNvGraphicFramePr>
            <a:graphicFrameLocks noGrp="1"/>
          </p:cNvGraphicFramePr>
          <p:nvPr/>
        </p:nvGraphicFramePr>
        <p:xfrm>
          <a:off x="693832" y="1615966"/>
          <a:ext cx="8831579" cy="4695190"/>
        </p:xfrm>
        <a:graphic>
          <a:graphicData uri="http://schemas.openxmlformats.org/drawingml/2006/table">
            <a:tbl>
              <a:tblPr/>
              <a:tblGrid>
                <a:gridCol w="1584960"/>
                <a:gridCol w="4301489"/>
                <a:gridCol w="2945129"/>
              </a:tblGrid>
              <a:tr h="330834">
                <a:tc rowSpan="14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2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8.1知识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3345" algn="l" rtl="0" eaLnBrk="0">
                        <a:lnSpc>
                          <a:spcPct val="97000"/>
                        </a:lnSpc>
                        <a:spcBef>
                          <a:spcPts val="275"/>
                        </a:spcBef>
                      </a:pPr>
                      <a:r>
                        <a:rPr sz="28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产权基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0805" algn="l" rtl="0" eaLnBrk="0">
                        <a:lnSpc>
                          <a:spcPct val="97000"/>
                        </a:lnSpc>
                        <a:spcBef>
                          <a:spcPts val="105"/>
                        </a:spcBef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础管理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8.1.1知识产权获取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8.1.1.1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通则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8.1.1.2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专利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3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4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8.1.1.3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商标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3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5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8.1.1.4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商业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秘密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2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6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8.1.1.5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著作权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2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7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8.1.1.6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其他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类型知识产权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8.1.2知识产权维护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8.1.3知识产权运用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8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8.1.3.1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实施和使用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45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9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8.1.3.2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许可和转让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8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4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0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8.1.3.3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投融资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915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8.1.3.4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重组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45"/>
                        </a:lnSpc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8.1.3.5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标准化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8.1.4知识产权保护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2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8.1.4.1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风险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1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455" algn="l" rtl="0" eaLnBrk="0">
                        <a:lnSpc>
                          <a:spcPts val="1835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4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8.1.4.2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争议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处理</a:t>
                      </a:r>
                      <a:endParaRPr sz="15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8" name="textbox 58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90" name="textbox 590"/>
          <p:cNvSpPr/>
          <p:nvPr/>
        </p:nvSpPr>
        <p:spPr>
          <a:xfrm>
            <a:off x="1016485" y="1110857"/>
            <a:ext cx="1116330" cy="5594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8运行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041819" y="1269732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0649" y="2079625"/>
            <a:ext cx="2781300" cy="2639786"/>
            <a:chOff x="3956050" y="2660650"/>
            <a:chExt cx="2781300" cy="26397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050" y="2660650"/>
              <a:ext cx="278130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718" y="4719411"/>
              <a:ext cx="5715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884444" y="2796907"/>
            <a:ext cx="2364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/>
              <a:t>坚持问题</a:t>
            </a:r>
            <a:r>
              <a:rPr lang="zh-CN" altLang="en-US" dirty="0" smtClean="0"/>
              <a:t>导向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u"/>
            </a:pP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突出</a:t>
            </a:r>
            <a:r>
              <a:rPr lang="zh-CN" altLang="en-US" dirty="0"/>
              <a:t>务实</a:t>
            </a:r>
            <a:r>
              <a:rPr lang="zh-CN" altLang="en-US" dirty="0" smtClean="0"/>
              <a:t>有效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u"/>
            </a:pPr>
            <a:endParaRPr lang="en-US" altLang="zh-CN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/>
              <a:t>强化</a:t>
            </a:r>
            <a:r>
              <a:rPr lang="zh-CN" altLang="en-US" dirty="0"/>
              <a:t>对标</a:t>
            </a:r>
            <a:r>
              <a:rPr lang="zh-CN" altLang="en-US" dirty="0" smtClean="0"/>
              <a:t>协同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13593" y="1387519"/>
            <a:ext cx="3462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针对现行标准与当前企业经营发展内外部环境要求不适应、不匹配的问题，对标准内容进行重点调整和系统完善，以更好满足新时代提升企业知识产权竞争力、支撑创新发展的需要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5441949" y="3195149"/>
            <a:ext cx="3233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提供知识产权合规管理的标准化、全流程指引，显著提升了标准对于企业守底线、控风险和降低信用成本的有效性。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4834024" y="4427574"/>
            <a:ext cx="2957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对照国际组织发布的管理体系高层结构，强化与其他相关标准的协同融合，降低企业贯标难度与负担。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rect 592"/>
          <p:cNvSpPr/>
          <p:nvPr/>
        </p:nvSpPr>
        <p:spPr>
          <a:xfrm>
            <a:off x="1403" y="6326885"/>
            <a:ext cx="10691621" cy="459485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" name="path 59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96" name="picture 5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6521" y="1872995"/>
            <a:ext cx="9503664" cy="4625340"/>
          </a:xfrm>
          <a:prstGeom prst="rect">
            <a:avLst/>
          </a:prstGeom>
        </p:spPr>
      </p:pic>
      <p:graphicFrame>
        <p:nvGraphicFramePr>
          <p:cNvPr id="598" name="table 598"/>
          <p:cNvGraphicFramePr>
            <a:graphicFrameLocks noGrp="1"/>
          </p:cNvGraphicFramePr>
          <p:nvPr/>
        </p:nvGraphicFramePr>
        <p:xfrm>
          <a:off x="510952" y="1867427"/>
          <a:ext cx="9514839" cy="4647565"/>
        </p:xfrm>
        <a:graphic>
          <a:graphicData uri="http://schemas.openxmlformats.org/drawingml/2006/table">
            <a:tbl>
              <a:tblPr/>
              <a:tblGrid>
                <a:gridCol w="1456689"/>
                <a:gridCol w="8058150"/>
              </a:tblGrid>
              <a:tr h="505459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indent="-8255" algn="l" rtl="0" eaLnBrk="0">
                        <a:lnSpc>
                          <a:spcPct val="97000"/>
                        </a:lnSpc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8.1.1.1</a:t>
                      </a:r>
                      <a:r>
                        <a:rPr sz="2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通则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90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</a:t>
                      </a:r>
                      <a:r>
                        <a:rPr sz="24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创建并保持成文信息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，以规定以下方面所需的控制</a:t>
                      </a:r>
                      <a:r>
                        <a:rPr sz="2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86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indent="-5715" algn="l" rtl="0" eaLnBrk="0">
                        <a:lnSpc>
                          <a:spcPct val="100000"/>
                        </a:lnSpc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a）根据知识产权目标，制定不同类型知识产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权的获取计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划，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明确获取的方式</a:t>
                      </a:r>
                      <a:r>
                        <a:rPr sz="24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或途径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5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indent="-317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获取途径：原始取得（依法申请取得、依法自动取得）、继受取得（受让、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许可、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赠与、继承）。如果计划获取著作权，途径为：自动获得后登记确认。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86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indent="-95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b）确保所获取的知识产权的数量和类型与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企业的经营和</a:t>
                      </a:r>
                      <a:r>
                        <a:rPr sz="2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发展相适应;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可以从以下几个方面考虑是否与企业的经营和发展相适应：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33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1.企业目前的知识产权基础（包括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知产人员的能力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2.企业的研发费用以及理念知识产权支出占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研发费用的比例；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19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indent="-1270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3.企业目前的项目数量，以往项目平局产出的知识产权的数量，项目实际的技术</a:t>
                      </a: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创新水平。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0" name="textbox 600"/>
          <p:cNvSpPr/>
          <p:nvPr/>
        </p:nvSpPr>
        <p:spPr>
          <a:xfrm>
            <a:off x="1043156" y="136155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02" name="textbox 602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" name="table 604"/>
          <p:cNvGraphicFramePr>
            <a:graphicFrameLocks noGrp="1"/>
          </p:cNvGraphicFramePr>
          <p:nvPr/>
        </p:nvGraphicFramePr>
        <p:xfrm>
          <a:off x="742073" y="1875808"/>
          <a:ext cx="9210675" cy="3806825"/>
        </p:xfrm>
        <a:graphic>
          <a:graphicData uri="http://schemas.openxmlformats.org/drawingml/2006/table">
            <a:tbl>
              <a:tblPr/>
              <a:tblGrid>
                <a:gridCol w="1435735"/>
                <a:gridCol w="7774940"/>
              </a:tblGrid>
              <a:tr h="941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indent="-82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8.1.1.1</a:t>
                      </a:r>
                      <a:r>
                        <a:rPr sz="28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通则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indent="317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c)通过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受让等途径获取知识产权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，应在受让前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开展知识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产权尽职调查,评价知识产权的价值和权利的稳定性；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d)建立必要的</a:t>
                      </a:r>
                      <a:r>
                        <a:rPr sz="2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审核机</a:t>
                      </a:r>
                      <a:r>
                        <a:rPr sz="2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制或工作流程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，排除以下行为：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462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l)非正常申请专利行为；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1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630" algn="l" rtl="0" eaLnBrk="0">
                        <a:lnSpc>
                          <a:spcPct val="96000"/>
                        </a:lnSpc>
                      </a:pPr>
                      <a:r>
                        <a:rPr sz="210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2)不以使用为目的的商标恶意注册；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3)不正当获取他人商业秘密；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4)歪曲、篡改、剽窃他人作品；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00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2100" kern="0" spc="-1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5)其他非法获取的情形；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170" algn="l" rtl="0" eaLnBrk="0">
                        <a:lnSpc>
                          <a:spcPct val="95000"/>
                        </a:lnSpc>
                      </a:pP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e)企业应</a:t>
                      </a:r>
                      <a:r>
                        <a:rPr sz="2100" kern="0" spc="-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保留</a:t>
                      </a:r>
                      <a:r>
                        <a:rPr sz="2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有关知</a:t>
                      </a: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识产权获取的成文信息，并实施有效的管理。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606" name="textbox 60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08" name="textbox 608"/>
          <p:cNvSpPr/>
          <p:nvPr/>
        </p:nvSpPr>
        <p:spPr>
          <a:xfrm>
            <a:off x="1043156" y="132726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ath 61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12" name="table 612"/>
          <p:cNvGraphicFramePr>
            <a:graphicFrameLocks noGrp="1"/>
          </p:cNvGraphicFramePr>
          <p:nvPr/>
        </p:nvGraphicFramePr>
        <p:xfrm>
          <a:off x="931576" y="2048783"/>
          <a:ext cx="9004934" cy="2214245"/>
        </p:xfrm>
        <a:graphic>
          <a:graphicData uri="http://schemas.openxmlformats.org/drawingml/2006/table">
            <a:tbl>
              <a:tblPr/>
              <a:tblGrid>
                <a:gridCol w="1518919"/>
                <a:gridCol w="25400"/>
                <a:gridCol w="7460615"/>
              </a:tblGrid>
              <a:tr h="4603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69000"/>
                        </a:lnSpc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8.1.1.2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CADE4"/>
                    </a:solidFill>
                  </a:tcPr>
                </a:tc>
                <a:tc h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3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应满足以下要求：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454025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8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专利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a)确保专利质量得到管控，</a:t>
                      </a:r>
                      <a:r>
                        <a:rPr sz="2400" kern="0" spc="-7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适当时</a:t>
                      </a: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设定</a:t>
                      </a:r>
                      <a:r>
                        <a:rPr sz="2400" kern="0" spc="-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内部评价准则</a:t>
                      </a:r>
                      <a:r>
                        <a:rPr sz="2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82803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0810" indent="-1079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b)在申请专利前进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行必要的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检索和分析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，以评价获得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专利权的前景以及可实现的价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值；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47180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c)保障发明创造人员的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署名权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614" name="textbox 61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6" name="textbox 616"/>
          <p:cNvSpPr/>
          <p:nvPr/>
        </p:nvSpPr>
        <p:spPr>
          <a:xfrm>
            <a:off x="1043156" y="132726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8" name="path 618"/>
          <p:cNvSpPr/>
          <p:nvPr/>
        </p:nvSpPr>
        <p:spPr>
          <a:xfrm>
            <a:off x="2493149" y="4241056"/>
            <a:ext cx="7443976" cy="11138"/>
          </a:xfrm>
          <a:custGeom>
            <a:avLst/>
            <a:gdLst/>
            <a:ahLst/>
            <a:cxnLst/>
            <a:rect l="0" t="0" r="0" b="0"/>
            <a:pathLst>
              <a:path w="11722" h="17">
                <a:moveTo>
                  <a:pt x="0" y="8"/>
                </a:moveTo>
                <a:lnTo>
                  <a:pt x="11722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ath 62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22" name="table 622"/>
          <p:cNvGraphicFramePr>
            <a:graphicFrameLocks noGrp="1"/>
          </p:cNvGraphicFramePr>
          <p:nvPr/>
        </p:nvGraphicFramePr>
        <p:xfrm>
          <a:off x="871613" y="1969535"/>
          <a:ext cx="9004935" cy="2588259"/>
        </p:xfrm>
        <a:graphic>
          <a:graphicData uri="http://schemas.openxmlformats.org/drawingml/2006/table">
            <a:tbl>
              <a:tblPr/>
              <a:tblGrid>
                <a:gridCol w="1519555"/>
                <a:gridCol w="25400"/>
                <a:gridCol w="7459980"/>
              </a:tblGrid>
              <a:tr h="4603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69000"/>
                        </a:lnSpc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1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8.1.1.3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CADE4"/>
                    </a:solidFill>
                  </a:tcPr>
                </a:tc>
                <a:tc h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3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b="1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应满足以下要求：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82803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28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商标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665" indent="44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a)针对商标重要程度、使用范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围和保护需求开展</a:t>
                      </a:r>
                      <a:r>
                        <a:rPr sz="2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分析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进行</a:t>
                      </a:r>
                      <a:r>
                        <a:rPr sz="2400" kern="0" spc="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商标策划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4540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0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b)对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拟注册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的商标进行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查询和分析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84581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5255" indent="-19050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监测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已注册和提交注册申请的商标，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其指定的使用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范围是否巳覆盖企业现有及未来的业务范围。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  <a:tc hMerge="1"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624" name="textbox 62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26" name="textbox 626"/>
          <p:cNvSpPr/>
          <p:nvPr/>
        </p:nvSpPr>
        <p:spPr>
          <a:xfrm>
            <a:off x="1043156" y="132726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ath 62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0" name="picture 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7145" y="2004821"/>
            <a:ext cx="8820912" cy="2657856"/>
          </a:xfrm>
          <a:prstGeom prst="rect">
            <a:avLst/>
          </a:prstGeom>
        </p:spPr>
      </p:pic>
      <p:graphicFrame>
        <p:nvGraphicFramePr>
          <p:cNvPr id="632" name="table 632"/>
          <p:cNvGraphicFramePr>
            <a:graphicFrameLocks noGrp="1"/>
          </p:cNvGraphicFramePr>
          <p:nvPr/>
        </p:nvGraphicFramePr>
        <p:xfrm>
          <a:off x="931576" y="1999252"/>
          <a:ext cx="8857615" cy="2679700"/>
        </p:xfrm>
        <a:graphic>
          <a:graphicData uri="http://schemas.openxmlformats.org/drawingml/2006/table">
            <a:tbl>
              <a:tblPr/>
              <a:tblGrid>
                <a:gridCol w="8857615"/>
              </a:tblGrid>
              <a:tr h="2670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79000"/>
                        </a:lnSpc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8.1.1.4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14300" algn="l" rtl="0" eaLnBrk="0">
                        <a:lnSpc>
                          <a:spcPct val="97000"/>
                        </a:lnSpc>
                        <a:spcBef>
                          <a:spcPts val="295"/>
                        </a:spcBef>
                      </a:pPr>
                      <a:r>
                        <a:rPr sz="28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商业秘密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4" name="table 634"/>
          <p:cNvGraphicFramePr>
            <a:graphicFrameLocks noGrp="1"/>
          </p:cNvGraphicFramePr>
          <p:nvPr/>
        </p:nvGraphicFramePr>
        <p:xfrm>
          <a:off x="2588399" y="1999488"/>
          <a:ext cx="7174865" cy="2679700"/>
        </p:xfrm>
        <a:graphic>
          <a:graphicData uri="http://schemas.openxmlformats.org/drawingml/2006/table">
            <a:tbl>
              <a:tblPr/>
              <a:tblGrid>
                <a:gridCol w="7174865"/>
              </a:tblGrid>
              <a:tr h="7321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870" algn="l" rtl="0" eaLnBrk="0">
                        <a:lnSpc>
                          <a:spcPts val="2900"/>
                        </a:lnSpc>
                        <a:spcBef>
                          <a:spcPts val="5"/>
                        </a:spcBef>
                      </a:pPr>
                      <a:r>
                        <a:rPr sz="2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应满足以下要求：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3505" indent="5715" algn="l" rtl="0" eaLnBrk="0">
                        <a:lnSpc>
                          <a:spcPct val="101000"/>
                        </a:lnSpc>
                      </a:pP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a)通过遴选、密级划分等方式确定商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业秘密的</a:t>
                      </a:r>
                      <a:r>
                        <a:rPr sz="2400" kern="0" spc="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范围、</a:t>
                      </a:r>
                      <a:r>
                        <a:rPr sz="2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保密事项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等；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0175" indent="-19050" algn="l" rtl="0" eaLnBrk="0">
                        <a:lnSpc>
                          <a:spcPct val="102000"/>
                        </a:lnSpc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b)应明确商业秘密的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接触范围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、流转要求和存证方</a:t>
                      </a:r>
                      <a:r>
                        <a:rPr sz="2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-1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式</a:t>
                      </a:r>
                      <a:r>
                        <a:rPr sz="24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6" name="textbox 63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38" name="textbox 638"/>
          <p:cNvSpPr/>
          <p:nvPr/>
        </p:nvSpPr>
        <p:spPr>
          <a:xfrm>
            <a:off x="1043156" y="132726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picture 6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37145" y="1872995"/>
            <a:ext cx="8820911" cy="3132582"/>
          </a:xfrm>
          <a:prstGeom prst="rect">
            <a:avLst/>
          </a:prstGeom>
        </p:spPr>
      </p:pic>
      <p:graphicFrame>
        <p:nvGraphicFramePr>
          <p:cNvPr id="642" name="table 642"/>
          <p:cNvGraphicFramePr>
            <a:graphicFrameLocks noGrp="1"/>
          </p:cNvGraphicFramePr>
          <p:nvPr/>
        </p:nvGraphicFramePr>
        <p:xfrm>
          <a:off x="931576" y="1867426"/>
          <a:ext cx="8857615" cy="3154679"/>
        </p:xfrm>
        <a:graphic>
          <a:graphicData uri="http://schemas.openxmlformats.org/drawingml/2006/table">
            <a:tbl>
              <a:tblPr/>
              <a:tblGrid>
                <a:gridCol w="1297940"/>
                <a:gridCol w="7559675"/>
              </a:tblGrid>
              <a:tr h="428625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indent="-1079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8.1.1.5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2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著作权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24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应满足以下要求：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8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075" algn="l" rtl="0" eaLnBrk="0">
                        <a:lnSpc>
                          <a:spcPct val="98000"/>
                        </a:lnSpc>
                      </a:pPr>
                      <a:r>
                        <a:rPr sz="2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</a:t>
                      </a:r>
                      <a:r>
                        <a:rPr sz="2400" kern="0" spc="-10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适时</a:t>
                      </a:r>
                      <a:r>
                        <a:rPr sz="24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办理作品登记；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3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7790" indent="-444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明确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职务作品、委托作品、合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作作品等著作权及与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著作权有关的权利的</a:t>
                      </a:r>
                      <a:r>
                        <a:rPr sz="24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权属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84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c)保留作品创作过程的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记录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99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d)保障作品作者的</a:t>
                      </a:r>
                      <a:r>
                        <a:rPr sz="240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署</a:t>
                      </a:r>
                      <a:r>
                        <a:rPr sz="24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名权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44" name="table 644"/>
          <p:cNvGraphicFramePr>
            <a:graphicFrameLocks noGrp="1"/>
          </p:cNvGraphicFramePr>
          <p:nvPr/>
        </p:nvGraphicFramePr>
        <p:xfrm>
          <a:off x="958246" y="5265947"/>
          <a:ext cx="8831579" cy="850264"/>
        </p:xfrm>
        <a:graphic>
          <a:graphicData uri="http://schemas.openxmlformats.org/drawingml/2006/table">
            <a:tbl>
              <a:tblPr>
                <a:solidFill>
                  <a:srgbClr val="1CADE4"/>
                </a:solidFill>
              </a:tblPr>
              <a:tblGrid>
                <a:gridCol w="2138679"/>
                <a:gridCol w="6692900"/>
              </a:tblGrid>
              <a:tr h="8502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475" indent="-241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8.1.1.6</a:t>
                      </a:r>
                      <a:r>
                        <a:rPr sz="24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其他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类型知识产权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其他类型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知识产权获取应按照相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关法律法规及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其他要求执行。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</a:tbl>
          </a:graphicData>
        </a:graphic>
      </p:graphicFrame>
      <p:sp>
        <p:nvSpPr>
          <p:cNvPr id="646" name="textbox 64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48" name="textbox 648"/>
          <p:cNvSpPr/>
          <p:nvPr/>
        </p:nvSpPr>
        <p:spPr>
          <a:xfrm>
            <a:off x="1043156" y="136155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8.1.1知识产权获取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50" name="path 650"/>
          <p:cNvSpPr/>
          <p:nvPr/>
        </p:nvSpPr>
        <p:spPr>
          <a:xfrm>
            <a:off x="2212733" y="2394261"/>
            <a:ext cx="7550657" cy="33413"/>
          </a:xfrm>
          <a:custGeom>
            <a:avLst/>
            <a:gdLst/>
            <a:ahLst/>
            <a:cxnLst/>
            <a:rect l="0" t="0" r="0" b="0"/>
            <a:pathLst>
              <a:path w="11890" h="52">
                <a:moveTo>
                  <a:pt x="0" y="26"/>
                </a:moveTo>
                <a:lnTo>
                  <a:pt x="11890" y="26"/>
                </a:lnTo>
              </a:path>
            </a:pathLst>
          </a:custGeom>
          <a:noFill/>
          <a:ln w="33413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" name="path 652"/>
          <p:cNvSpPr/>
          <p:nvPr/>
        </p:nvSpPr>
        <p:spPr>
          <a:xfrm>
            <a:off x="2246261" y="5000009"/>
            <a:ext cx="7517130" cy="11138"/>
          </a:xfrm>
          <a:custGeom>
            <a:avLst/>
            <a:gdLst/>
            <a:ahLst/>
            <a:cxnLst/>
            <a:rect l="0" t="0" r="0" b="0"/>
            <a:pathLst>
              <a:path w="11838" h="17">
                <a:moveTo>
                  <a:pt x="0" y="8"/>
                </a:moveTo>
                <a:lnTo>
                  <a:pt x="11838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sp>
        <p:nvSpPr>
          <p:cNvPr id="656" name="textbox 656"/>
          <p:cNvSpPr/>
          <p:nvPr/>
        </p:nvSpPr>
        <p:spPr>
          <a:xfrm>
            <a:off x="799892" y="1229345"/>
            <a:ext cx="9565005" cy="5189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7970" algn="l" rtl="0" eaLnBrk="0">
              <a:lnSpc>
                <a:spcPct val="95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8.1.2</a:t>
            </a: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知识产权维护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41300" algn="l" rtl="0" eaLnBrk="0">
              <a:lnSpc>
                <a:spcPct val="97000"/>
              </a:lnSpc>
              <a:spcBef>
                <a:spcPts val="620"/>
              </a:spcBef>
              <a:tabLst>
                <a:tab pos="8988425" algn="l"/>
              </a:tabLst>
            </a:pPr>
            <a:r>
              <a:rPr sz="2400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</a:t>
            </a:r>
            <a:r>
              <a:rPr sz="2400" u="sng" kern="0" spc="-10" dirty="0">
                <a:solidFill>
                  <a:srgbClr val="C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创建并保持成文信息</a:t>
            </a:r>
            <a:r>
              <a:rPr sz="2400" u="sng" kern="0" spc="-1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，以规定</a:t>
            </a:r>
            <a:r>
              <a:rPr sz="2400" u="sng" kern="0" spc="-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以下方面所需的控制：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6380" algn="l" rtl="0" eaLnBrk="0">
              <a:lnSpc>
                <a:spcPct val="97000"/>
              </a:lnSpc>
              <a:spcBef>
                <a:spcPts val="1085"/>
              </a:spcBef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a)建立知识产权分类管理档案，进行日常维护；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7650" algn="l" rtl="0" eaLnBrk="0">
              <a:lnSpc>
                <a:spcPct val="98000"/>
              </a:lnSpc>
              <a:spcBef>
                <a:spcPts val="1095"/>
              </a:spcBef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b)知识产权权属变更与放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弃；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3840" algn="l" rtl="0" eaLnBrk="0">
              <a:lnSpc>
                <a:spcPct val="98000"/>
              </a:lnSpc>
              <a:spcBef>
                <a:spcPts val="1055"/>
              </a:spcBef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2400" kern="0" spc="-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进行知识产权相关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会计信息披露；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231140" algn="l" rtl="0" eaLnBrk="0">
              <a:lnSpc>
                <a:spcPct val="95000"/>
              </a:lnSpc>
              <a:spcBef>
                <a:spcPts val="105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建立知识产权会计核算档案，有条件的企业定期对知识产权的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成本和知识产权的产出效益进行核算；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229870" algn="l" rtl="0" eaLnBrk="0">
              <a:lnSpc>
                <a:spcPct val="96000"/>
              </a:lnSpc>
              <a:spcBef>
                <a:spcPts val="103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对涉及知识产权的产品和／或服务的资料加以保管，包括宣传、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广告、促销、包装、说明书等；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46380" algn="l" rtl="0" eaLnBrk="0">
              <a:lnSpc>
                <a:spcPct val="98000"/>
              </a:lnSpc>
              <a:spcBef>
                <a:spcPts val="1020"/>
              </a:spcBef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f)</a:t>
            </a:r>
            <a:r>
              <a:rPr sz="2400" kern="0" spc="-7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</a:t>
            </a: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进行知识产权分级管理；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5110" algn="l" rtl="0" eaLnBrk="0">
              <a:lnSpc>
                <a:spcPct val="97000"/>
              </a:lnSpc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g)应保留有关知识产权维护的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成文信息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，并实施有效的管理。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58" name="textbox 658"/>
          <p:cNvSpPr/>
          <p:nvPr/>
        </p:nvSpPr>
        <p:spPr>
          <a:xfrm>
            <a:off x="1403" y="6385559"/>
            <a:ext cx="10692130" cy="40132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  <a:spcBef>
                <a:spcPts val="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ath 66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2" name="picture 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" y="6326885"/>
            <a:ext cx="10691621" cy="57911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897" y="1872995"/>
            <a:ext cx="9642348" cy="4517136"/>
          </a:xfrm>
          <a:prstGeom prst="rect">
            <a:avLst/>
          </a:prstGeom>
        </p:spPr>
      </p:pic>
      <p:sp>
        <p:nvSpPr>
          <p:cNvPr id="666" name="rect 666"/>
          <p:cNvSpPr/>
          <p:nvPr/>
        </p:nvSpPr>
        <p:spPr>
          <a:xfrm>
            <a:off x="1403" y="6385559"/>
            <a:ext cx="10691621" cy="400811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68" name="table 668"/>
          <p:cNvGraphicFramePr>
            <a:graphicFrameLocks noGrp="1"/>
          </p:cNvGraphicFramePr>
          <p:nvPr/>
        </p:nvGraphicFramePr>
        <p:xfrm>
          <a:off x="471328" y="1867426"/>
          <a:ext cx="9653269" cy="4538979"/>
        </p:xfrm>
        <a:graphic>
          <a:graphicData uri="http://schemas.openxmlformats.org/drawingml/2006/table">
            <a:tbl>
              <a:tblPr/>
              <a:tblGrid>
                <a:gridCol w="1431925"/>
                <a:gridCol w="8221344"/>
              </a:tblGrid>
              <a:tr h="459740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ts val="1970"/>
                        </a:lnSpc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3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8.1.3.1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90805" indent="21590" algn="l" rtl="0" eaLnBrk="0">
                        <a:lnSpc>
                          <a:spcPct val="114000"/>
                        </a:lnSpc>
                        <a:spcBef>
                          <a:spcPts val="20"/>
                        </a:spcBef>
                      </a:pPr>
                      <a:r>
                        <a:rPr sz="2800" b="1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实施和</a:t>
                      </a: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8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使用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</a:t>
                      </a:r>
                      <a:r>
                        <a:rPr sz="2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创建并保持成文信息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，以规定以下方面所需的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控制：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332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indent="8255" algn="l" rtl="0" eaLnBrk="0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</a:t>
                      </a:r>
                      <a:r>
                        <a:rPr sz="24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促进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知识产权的实施和使用，开展实施场景、成熟度、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所需配套条件等方面的调查，对于已实施和使用的知识产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权，企业</a:t>
                      </a:r>
                      <a:r>
                        <a:rPr sz="2400" kern="0" spc="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可评估</a:t>
                      </a:r>
                      <a:r>
                        <a:rPr sz="2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</a:t>
                      </a:r>
                      <a:r>
                        <a:rPr sz="2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权对企业的贡献；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3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indent="825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b)被许可实施和使用知识产权时，应清楚许可实施的类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型，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4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在相应的范围内进行实施；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indent="635" algn="l" rtl="0" eaLnBrk="0">
                        <a:lnSpc>
                          <a:spcPct val="101000"/>
                        </a:lnSpc>
                        <a:spcBef>
                          <a:spcPts val="0"/>
                        </a:spcBef>
                      </a:pP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明确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知识产权实施和使用的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管理要求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建立</a:t>
                      </a:r>
                      <a:r>
                        <a:rPr sz="2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知识产权实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施和使用（包括但不限于专利、商标、地理标志、著作权</a:t>
                      </a: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及与著作权有关的权利）的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管理过程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监控</a:t>
                      </a:r>
                      <a:r>
                        <a:rPr sz="2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知识产权的</a:t>
                      </a:r>
                      <a:r>
                        <a:rPr sz="240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合</a:t>
                      </a:r>
                      <a:r>
                        <a:rPr sz="24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4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规</a:t>
                      </a:r>
                      <a:r>
                        <a:rPr sz="2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实施和使用；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0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</a:t>
                      </a:r>
                      <a:r>
                        <a:rPr sz="24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宜</a:t>
                      </a:r>
                      <a:r>
                        <a:rPr sz="2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对知识产权（专</a:t>
                      </a:r>
                      <a:r>
                        <a:rPr sz="2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利）密集型产品进行备案管理。</a:t>
                      </a:r>
                      <a:endParaRPr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0" name="textbox 670"/>
          <p:cNvSpPr/>
          <p:nvPr/>
        </p:nvSpPr>
        <p:spPr>
          <a:xfrm>
            <a:off x="1043156" y="136155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8.1.3知识产权运用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72" name="textbox 672"/>
          <p:cNvSpPr/>
          <p:nvPr/>
        </p:nvSpPr>
        <p:spPr>
          <a:xfrm>
            <a:off x="7634243" y="6440741"/>
            <a:ext cx="2619375" cy="259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471563" y="6373425"/>
            <a:ext cx="9653016" cy="33413"/>
            <a:chOff x="0" y="0"/>
            <a:chExt cx="9653016" cy="33413"/>
          </a:xfrm>
        </p:grpSpPr>
        <p:sp>
          <p:nvSpPr>
            <p:cNvPr id="674" name="path 674"/>
            <p:cNvSpPr/>
            <p:nvPr/>
          </p:nvSpPr>
          <p:spPr>
            <a:xfrm>
              <a:off x="0" y="0"/>
              <a:ext cx="1448561" cy="33413"/>
            </a:xfrm>
            <a:custGeom>
              <a:avLst/>
              <a:gdLst/>
              <a:ahLst/>
              <a:cxnLst/>
              <a:rect l="0" t="0" r="0" b="0"/>
              <a:pathLst>
                <a:path w="2281" h="52">
                  <a:moveTo>
                    <a:pt x="0" y="26"/>
                  </a:moveTo>
                  <a:lnTo>
                    <a:pt x="2281" y="26"/>
                  </a:lnTo>
                </a:path>
              </a:pathLst>
            </a:custGeom>
            <a:noFill/>
            <a:ln w="33413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6" name="path 676"/>
            <p:cNvSpPr/>
            <p:nvPr/>
          </p:nvSpPr>
          <p:spPr>
            <a:xfrm>
              <a:off x="1448562" y="11137"/>
              <a:ext cx="8204454" cy="11137"/>
            </a:xfrm>
            <a:custGeom>
              <a:avLst/>
              <a:gdLst/>
              <a:ahLst/>
              <a:cxnLst/>
              <a:rect l="0" t="0" r="0" b="0"/>
              <a:pathLst>
                <a:path w="12920" h="17">
                  <a:moveTo>
                    <a:pt x="0" y="8"/>
                  </a:moveTo>
                  <a:lnTo>
                    <a:pt x="12920" y="8"/>
                  </a:lnTo>
                </a:path>
              </a:pathLst>
            </a:custGeom>
            <a:noFill/>
            <a:ln w="11137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box 678"/>
          <p:cNvSpPr/>
          <p:nvPr/>
        </p:nvSpPr>
        <p:spPr>
          <a:xfrm>
            <a:off x="981518" y="2408695"/>
            <a:ext cx="8824594" cy="3210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7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创建并保持成文信息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，以规定以下方面所需的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控制：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3495" indent="74930" algn="l" rtl="0" eaLnBrk="0">
              <a:lnSpc>
                <a:spcPct val="94000"/>
              </a:lnSpc>
              <a:spcBef>
                <a:spcPts val="106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a)知识产权许可或转让前，应制定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许可或转让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方案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，根据相关方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要求开展或自行开展知识产权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评估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，并履行相关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审查、备案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或登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记程序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；适当时，可自愿进行知识产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权开放许可；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6035" indent="73660" algn="l" rtl="0" eaLnBrk="0">
              <a:lnSpc>
                <a:spcPct val="96000"/>
              </a:lnSpc>
              <a:spcBef>
                <a:spcPts val="1070"/>
              </a:spcBef>
            </a:pP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b)知识产权进行许可时，可对许可使用中的增值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部分进行预先评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估或约定归属；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3185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c)国有企业的知识产权，在转让时应遵循国有资产的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管理规定，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避免国有资产流失。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0" name="textbox 68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2" name="textbox 682"/>
          <p:cNvSpPr/>
          <p:nvPr/>
        </p:nvSpPr>
        <p:spPr>
          <a:xfrm>
            <a:off x="1043156" y="1327265"/>
            <a:ext cx="3743325" cy="98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8.1.3知识产权运用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1750" algn="l" rtl="0" eaLnBrk="0">
              <a:lnSpc>
                <a:spcPct val="100000"/>
              </a:lnSpc>
              <a:spcBef>
                <a:spcPts val="580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>
                  <a:extLst>
                    <a:ext uri="{DAF060AB-1E55-43B9-8AAB-6FB025537F2F}">
                      <wpsdc:hlinkClr xmlns:wpsdc="http://www.wps.cn/officeDocument/2017/drawingmlCustomData" val="404040"/>
                      <wpsdc:folHlinkClr xmlns:wpsdc="http://www.wps.cn/officeDocument/2017/drawingmlCustomData" val="404040"/>
                      <wpsdc:hlinkUnderline xmlns:wpsdc="http://www.wps.cn/officeDocument/2017/drawingmlCustomData" val="0"/>
                    </a:ext>
                  </a:extLst>
                </a:hlinkClick>
              </a:rPr>
              <a:t>8.1.3.2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许可和转让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4" name="path 68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box 686"/>
          <p:cNvSpPr/>
          <p:nvPr/>
        </p:nvSpPr>
        <p:spPr>
          <a:xfrm>
            <a:off x="986194" y="1327265"/>
            <a:ext cx="8832850" cy="3467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9215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8.1.3知识产权运用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8900" algn="l" rtl="0" eaLnBrk="0">
              <a:lnSpc>
                <a:spcPct val="125000"/>
              </a:lnSpc>
              <a:spcBef>
                <a:spcPts val="90"/>
              </a:spcBef>
              <a:tabLst>
                <a:tab pos="8803005" algn="l"/>
              </a:tabLst>
            </a:pPr>
            <a:r>
              <a:rPr sz="2400" u="sng" kern="0" spc="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>
                  <a:extLst>
                    <a:ext uri="{DAF060AB-1E55-43B9-8AAB-6FB025537F2F}">
                      <wpsdc:hlinkClr xmlns:wpsdc="http://www.wps.cn/officeDocument/2017/drawingmlCustomData" val="404040"/>
                      <wpsdc:folHlinkClr xmlns:wpsdc="http://www.wps.cn/officeDocument/2017/drawingmlCustomData" val="404040"/>
                      <wpsdc:hlinkUnderline xmlns:wpsdc="http://www.wps.cn/officeDocument/2017/drawingmlCustomData" val="0"/>
                    </a:ext>
                  </a:extLst>
                </a:hlinkClick>
              </a:rPr>
              <a:t>8.1.3.3</a:t>
            </a:r>
            <a:r>
              <a:rPr sz="2400" u="sng" kern="0" spc="2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投融资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企业投融资工作应满足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以下要求：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8415" indent="74930" algn="l" rtl="0" eaLnBrk="0">
              <a:lnSpc>
                <a:spcPct val="94000"/>
              </a:lnSpc>
              <a:spcBef>
                <a:spcPts val="106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a)企业开展投融资活动［例如：风险投资、首次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公开发行股票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IPO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）］前，对投融资活动对象涉及的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知识产权开展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尽职调查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评估其风险和价值；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1915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b)在境外投资前，针对相关知识产权法律、政策及其执行情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况，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进行风险分析。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88" name="textbox 68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1041819" y="1269732"/>
            <a:ext cx="2136139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42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修订背景</a:t>
            </a:r>
            <a:endParaRPr sz="4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" y="2054379"/>
            <a:ext cx="4585128" cy="427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55" y="2054378"/>
            <a:ext cx="4783117" cy="372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box 690"/>
          <p:cNvSpPr/>
          <p:nvPr/>
        </p:nvSpPr>
        <p:spPr>
          <a:xfrm>
            <a:off x="1009435" y="2408695"/>
            <a:ext cx="8823325" cy="2381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075" algn="l" rtl="0" eaLnBrk="0">
              <a:lnSpc>
                <a:spcPct val="98000"/>
              </a:lnSpc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企业重组工作应满足以下要求：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2225" indent="74930" algn="l" rtl="0" eaLnBrk="0">
              <a:lnSpc>
                <a:spcPct val="94000"/>
              </a:lnSpc>
              <a:spcBef>
                <a:spcPts val="106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a)企业合并或并购前，开展知识产权尽职调查，根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据合并或并购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的目的设定对相关方知识产权状况的调查内容，并进行知识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评估；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5725" algn="l" rtl="0" eaLnBrk="0">
              <a:lnSpc>
                <a:spcPct val="95000"/>
              </a:lnSpc>
              <a:spcBef>
                <a:spcPts val="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b)企业出售或剥离资产前，对相关知识产权开展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调查和评估，分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析出售或剥离的知识产权对企业未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来竞争力的影响。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2" name="textbox 69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4" name="textbox 694"/>
          <p:cNvSpPr/>
          <p:nvPr/>
        </p:nvSpPr>
        <p:spPr>
          <a:xfrm>
            <a:off x="1043156" y="1327265"/>
            <a:ext cx="3743325" cy="997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8.1.3知识产权运用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8420" algn="l" rtl="0" eaLnBrk="0">
              <a:lnSpc>
                <a:spcPts val="3015"/>
              </a:lnSpc>
              <a:spcBef>
                <a:spcPts val="575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>
                  <a:extLst>
                    <a:ext uri="{DAF060AB-1E55-43B9-8AAB-6FB025537F2F}">
                      <wpsdc:hlinkClr xmlns:wpsdc="http://www.wps.cn/officeDocument/2017/drawingmlCustomData" val="404040"/>
                      <wpsdc:folHlinkClr xmlns:wpsdc="http://www.wps.cn/officeDocument/2017/drawingmlCustomData" val="404040"/>
                      <wpsdc:hlinkUnderline xmlns:wpsdc="http://www.wps.cn/officeDocument/2017/drawingmlCustomData" val="0"/>
                    </a:ext>
                  </a:extLst>
                </a:hlinkClick>
              </a:rPr>
              <a:t>8.1.3.4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企业重组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6" name="path 69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extbox 698"/>
          <p:cNvSpPr/>
          <p:nvPr/>
        </p:nvSpPr>
        <p:spPr>
          <a:xfrm>
            <a:off x="868258" y="2408695"/>
            <a:ext cx="9061450" cy="2386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885" algn="l" rtl="0" eaLnBrk="0">
              <a:lnSpc>
                <a:spcPct val="98000"/>
              </a:lnSpc>
            </a:pP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参与标准化工作应满足以下要求：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84455" algn="l" rtl="0" eaLnBrk="0">
              <a:lnSpc>
                <a:spcPct val="94000"/>
              </a:lnSpc>
              <a:spcBef>
                <a:spcPts val="105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a)企业参与标准化组织前，了解标准化组织的知识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产权政策；将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包含专利和专利申请的技术方案向标准化组织提案时，按照知识产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权政策要求披露并作出许可承诺；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265" algn="l" rtl="0" eaLnBrk="0">
              <a:lnSpc>
                <a:spcPct val="96000"/>
              </a:lnSpc>
              <a:spcBef>
                <a:spcPts val="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b)牵头制定标准时．组织制定标准工作组的知识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产权政策和工作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程序。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00" name="textbox 70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02" name="textbox 702"/>
          <p:cNvSpPr/>
          <p:nvPr/>
        </p:nvSpPr>
        <p:spPr>
          <a:xfrm>
            <a:off x="950380" y="1327265"/>
            <a:ext cx="3836034" cy="98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8.1.3知识产权运用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100000"/>
              </a:lnSpc>
              <a:spcBef>
                <a:spcPts val="580"/>
              </a:spcBef>
            </a:pP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>
                  <a:extLst>
                    <a:ext uri="{DAF060AB-1E55-43B9-8AAB-6FB025537F2F}">
                      <wpsdc:hlinkClr xmlns:wpsdc="http://www.wps.cn/officeDocument/2017/drawingmlCustomData" val="404040"/>
                      <wpsdc:folHlinkClr xmlns:wpsdc="http://www.wps.cn/officeDocument/2017/drawingmlCustomData" val="404040"/>
                      <wpsdc:hlinkUnderline xmlns:wpsdc="http://www.wps.cn/officeDocument/2017/drawingmlCustomData" val="0"/>
                    </a:ext>
                  </a:extLst>
                </a:hlinkClick>
              </a:rPr>
              <a:t>8.1.3.5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标准化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04" name="path 70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ath 70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8" name="rect 708"/>
          <p:cNvSpPr/>
          <p:nvPr/>
        </p:nvSpPr>
        <p:spPr>
          <a:xfrm>
            <a:off x="1403" y="6326885"/>
            <a:ext cx="10691621" cy="459485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6709" y="1547621"/>
            <a:ext cx="9761220" cy="5238750"/>
          </a:xfrm>
          <a:prstGeom prst="rect">
            <a:avLst/>
          </a:prstGeom>
        </p:spPr>
      </p:pic>
      <p:graphicFrame>
        <p:nvGraphicFramePr>
          <p:cNvPr id="712" name="table 712"/>
          <p:cNvGraphicFramePr>
            <a:graphicFrameLocks noGrp="1"/>
          </p:cNvGraphicFramePr>
          <p:nvPr/>
        </p:nvGraphicFramePr>
        <p:xfrm>
          <a:off x="491140" y="1541526"/>
          <a:ext cx="9772015" cy="5244465"/>
        </p:xfrm>
        <a:graphic>
          <a:graphicData uri="http://schemas.openxmlformats.org/drawingml/2006/table">
            <a:tbl>
              <a:tblPr/>
              <a:tblGrid>
                <a:gridCol w="1237614"/>
                <a:gridCol w="8534400"/>
              </a:tblGrid>
              <a:tr h="407034">
                <a:tc rowSpan="8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440" indent="6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hlinkClick r:id="rId2">
                            <a:extLst>
                              <a:ext uri="{DAF060AB-1E55-43B9-8AAB-6FB025537F2F}">
                                <wpsdc:hlinkClr xmlns:wpsdc="http://www.wps.cn/officeDocument/2017/drawingmlCustomData" val="000000"/>
                                <wpsdc:folHlinkClr xmlns:wpsdc="http://www.wps.cn/officeDocument/2017/drawingmlCustomData" val="000000"/>
                                <wpsdc:hlinkUnderline xmlns:wpsdc="http://www.wps.cn/officeDocument/2017/drawingmlCustomData" val="0"/>
                              </a:ext>
                            </a:extLst>
                          </a:hlinkClick>
                        </a:rPr>
                        <a:t>8.1.4.1</a:t>
                      </a:r>
                      <a:r>
                        <a:rPr sz="2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风险管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21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理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995" algn="l" rtl="0" eaLnBrk="0">
                        <a:lnSpc>
                          <a:spcPct val="95000"/>
                        </a:lnSpc>
                      </a:pP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企业应</a:t>
                      </a:r>
                      <a:r>
                        <a:rPr sz="2100" kern="0" spc="-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创建并保持成文信息</a:t>
                      </a:r>
                      <a:r>
                        <a:rPr sz="21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，以规定以下方面所需的</a:t>
                      </a:r>
                      <a:r>
                        <a:rPr sz="2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控制：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0020" indent="-685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a)采取措施，避免或降低生产经营活动中所涉及的设备、软件、作品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和  </a:t>
                      </a:r>
                      <a:r>
                        <a:rPr sz="21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/或作品元素侵犯他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人知识产权的风险；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indent="-1333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b)应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定期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监控产品及工艺可能涉及他人知识产权的状况，分析可能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发生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的纠纷及其对企业的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损害程度，提出防范与</a:t>
                      </a:r>
                      <a:r>
                        <a:rPr sz="21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应对预案</a:t>
                      </a:r>
                      <a:r>
                        <a:rPr sz="2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" indent="508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c)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应将</a:t>
                      </a: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知识产权纳入企业风险管理范围，对知识产权风险进行识别、分  </a:t>
                      </a:r>
                      <a:r>
                        <a:rPr sz="2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析和监测，采取相应风险控制措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施；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5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indent="-1206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d)建立涉密人员、涉密载体、涉密设备、涉密区域、涉密信息的管理要  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求，并按要求开展商业秘密管理工作；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994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indent="1905" algn="l" rtl="0" eaLnBrk="0">
                        <a:lnSpc>
                          <a:spcPct val="98000"/>
                        </a:lnSpc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e)对外信息披露前，开展必要的知识产权合规、保密审查，并</a:t>
                      </a:r>
                      <a:r>
                        <a:rPr sz="210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保留成文</a:t>
                      </a:r>
                      <a:r>
                        <a:rPr sz="2100" kern="0" spc="-1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sz="2100" kern="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信息</a:t>
                      </a:r>
                      <a:r>
                        <a:rPr sz="2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sz="21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65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" indent="14605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注1:企业结合风险发生的时间、频次、影响因素及后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果等方面开展知识产权风险分析，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并根据可能造成的影</a:t>
                      </a: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响及其后果的严重程度，将风险进行相应的分级，对不同级别的</a:t>
                      </a:r>
                      <a:r>
                        <a:rPr sz="1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风险采取适当的方式加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以预防和应对。</a:t>
                      </a:r>
                      <a:endParaRPr sz="17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ts val="2325"/>
                        </a:lnSpc>
                      </a:pPr>
                      <a:r>
                        <a:rPr sz="2600" kern="0" spc="10" baseline="-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注2：商业秘密管理的推荐性实践见附录</a:t>
                      </a:r>
                      <a:r>
                        <a:rPr sz="2600" kern="0" spc="0" baseline="-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A。</a:t>
                      </a:r>
                      <a:r>
                        <a:rPr sz="1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               </a:t>
                      </a:r>
                      <a:r>
                        <a:rPr sz="2400" kern="0" spc="0" baseline="22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青海省专利服务中心有限公司</a:t>
                      </a:r>
                      <a:endParaRPr sz="2400" baseline="220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4" name="textbox 714"/>
          <p:cNvSpPr/>
          <p:nvPr/>
        </p:nvSpPr>
        <p:spPr>
          <a:xfrm>
            <a:off x="1014200" y="911975"/>
            <a:ext cx="374332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8.1.4知识产权保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护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extbox 716"/>
          <p:cNvSpPr/>
          <p:nvPr/>
        </p:nvSpPr>
        <p:spPr>
          <a:xfrm>
            <a:off x="992426" y="2408695"/>
            <a:ext cx="8746490" cy="2039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2550" algn="l" rtl="0" eaLnBrk="0">
              <a:lnSpc>
                <a:spcPct val="97000"/>
              </a:lnSpc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创建并保持成文信息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，以规定以下方面所需的</a:t>
            </a:r>
            <a:r>
              <a:rPr sz="2400" kern="0" spc="-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控制：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74930" algn="l" rtl="0" eaLnBrk="0">
              <a:lnSpc>
                <a:spcPct val="95000"/>
              </a:lnSpc>
              <a:spcBef>
                <a:spcPts val="1095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a)及时发现和监控知识产权被侵犯的情况，适时提出应对方案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运用自力救济、行政和司法救济等途径保护知识产权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6200" algn="l" rtl="0" eaLnBrk="0">
              <a:lnSpc>
                <a:spcPct val="95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b)在处理知识产权纠纷时，评估通过协商、诉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讼、仲裁、调解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等不同处理方式对企业的影响，选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取适宜的争议解决方式。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18" name="textbox 71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20" name="textbox 720"/>
          <p:cNvSpPr/>
          <p:nvPr/>
        </p:nvSpPr>
        <p:spPr>
          <a:xfrm>
            <a:off x="1043156" y="1327265"/>
            <a:ext cx="3743325" cy="978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8.1.4知识产权保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护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1750" algn="l" rtl="0" eaLnBrk="0">
              <a:lnSpc>
                <a:spcPct val="99000"/>
              </a:lnSpc>
              <a:spcBef>
                <a:spcPts val="590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hlinkClick r:id="rId1">
                  <a:extLst>
                    <a:ext uri="{DAF060AB-1E55-43B9-8AAB-6FB025537F2F}">
                      <wpsdc:hlinkClr xmlns:wpsdc="http://www.wps.cn/officeDocument/2017/drawingmlCustomData" val="404040"/>
                      <wpsdc:folHlinkClr xmlns:wpsdc="http://www.wps.cn/officeDocument/2017/drawingmlCustomData" val="404040"/>
                      <wpsdc:hlinkUnderline xmlns:wpsdc="http://www.wps.cn/officeDocument/2017/drawingmlCustomData" val="0"/>
                    </a:ext>
                  </a:extLst>
                </a:hlinkClick>
              </a:rPr>
              <a:t>8.1.4.2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争议处理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22" name="path 72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" name="table 724"/>
          <p:cNvGraphicFramePr>
            <a:graphicFrameLocks noGrp="1"/>
          </p:cNvGraphicFramePr>
          <p:nvPr/>
        </p:nvGraphicFramePr>
        <p:xfrm>
          <a:off x="1040542" y="2137936"/>
          <a:ext cx="8749665" cy="3068955"/>
        </p:xfrm>
        <a:graphic>
          <a:graphicData uri="http://schemas.openxmlformats.org/drawingml/2006/table">
            <a:tbl>
              <a:tblPr/>
              <a:tblGrid>
                <a:gridCol w="3717925"/>
                <a:gridCol w="5031739"/>
              </a:tblGrid>
              <a:tr h="15811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95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95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355600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51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8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8.2经营管理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4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81000"/>
                        </a:lnSpc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8.2.1立项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50736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8.2.2研发、设</a:t>
                      </a: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计、创作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00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8.2.3采购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07365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8.2.4生产和服务提供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08000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8.2.5销售和售后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  <a:tr h="524509">
                <a:tc vMerge="1"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8.2.6合同管理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726" name="textbox 72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28" name="textbox 728"/>
          <p:cNvSpPr/>
          <p:nvPr/>
        </p:nvSpPr>
        <p:spPr>
          <a:xfrm>
            <a:off x="1043156" y="1361555"/>
            <a:ext cx="2430145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8.2经营管理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0" name="path 730"/>
          <p:cNvSpPr/>
          <p:nvPr/>
        </p:nvSpPr>
        <p:spPr>
          <a:xfrm>
            <a:off x="4775339" y="5185174"/>
            <a:ext cx="5014721" cy="11138"/>
          </a:xfrm>
          <a:custGeom>
            <a:avLst/>
            <a:gdLst/>
            <a:ahLst/>
            <a:cxnLst/>
            <a:rect l="0" t="0" r="0" b="0"/>
            <a:pathLst>
              <a:path w="7897" h="17">
                <a:moveTo>
                  <a:pt x="0" y="8"/>
                </a:moveTo>
                <a:lnTo>
                  <a:pt x="7897" y="8"/>
                </a:lnTo>
              </a:path>
            </a:pathLst>
          </a:custGeom>
          <a:noFill/>
          <a:ln w="11137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box 732"/>
          <p:cNvSpPr/>
          <p:nvPr/>
        </p:nvSpPr>
        <p:spPr>
          <a:xfrm>
            <a:off x="793337" y="2408695"/>
            <a:ext cx="9394190" cy="3550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6835" algn="l" rtl="0" eaLnBrk="0">
              <a:lnSpc>
                <a:spcPct val="94000"/>
              </a:lnSpc>
            </a:pP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a)分析项目所涉及的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知识产权信息，</a:t>
            </a:r>
            <a:r>
              <a:rPr sz="2400" kern="0" spc="-4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例如：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各关键技术的专利数量、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地域分布和专利权人信息、</a:t>
            </a:r>
            <a:r>
              <a:rPr sz="2400" kern="0" spc="-4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商标权利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人信息、作品和／或作品元素的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著作权及与著作权有关权利的信息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76200" algn="l" rtl="0" eaLnBrk="0">
              <a:lnSpc>
                <a:spcPct val="95000"/>
              </a:lnSpc>
              <a:spcBef>
                <a:spcPts val="105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b)通过知识产权分析及市场调研相结合，明确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项目对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应产品和／或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潜在的合作伙伴和竞争对手；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" indent="59055" algn="l" rtl="0" eaLnBrk="0">
              <a:lnSpc>
                <a:spcPct val="96000"/>
              </a:lnSpc>
              <a:spcBef>
                <a:spcPts val="105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c)进行知识产权风险评估，并将评估结果、防范预案作为项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目立项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与整体预算的依据；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indent="59690" algn="l" rtl="0" eaLnBrk="0">
              <a:lnSpc>
                <a:spcPct val="96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针对重大项目，宜要求与项目组人员签署保密协议，明确</a:t>
            </a:r>
            <a:r>
              <a:rPr sz="2400" kern="0" spc="4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具体保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密内容、范围等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4" name="textbox 73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6" name="textbox 736"/>
          <p:cNvSpPr/>
          <p:nvPr/>
        </p:nvSpPr>
        <p:spPr>
          <a:xfrm>
            <a:off x="875771" y="1361555"/>
            <a:ext cx="4312920" cy="940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9705" algn="l" rtl="0" eaLnBrk="0">
              <a:lnSpc>
                <a:spcPts val="4295"/>
              </a:lnSpc>
            </a:pPr>
            <a:r>
              <a:rPr sz="35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8.2.1立项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85"/>
              </a:spcBef>
            </a:pP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立项阶段的知识产权管理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8" name="path 73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extbox 740"/>
          <p:cNvSpPr/>
          <p:nvPr/>
        </p:nvSpPr>
        <p:spPr>
          <a:xfrm>
            <a:off x="541464" y="1361555"/>
            <a:ext cx="10022205" cy="4589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435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8.2.2研发、设计、创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3820" algn="l" rtl="0" eaLnBrk="0">
              <a:lnSpc>
                <a:spcPct val="98000"/>
              </a:lnSpc>
              <a:spcBef>
                <a:spcPts val="320"/>
              </a:spcBef>
              <a:tabLst>
                <a:tab pos="9247505" algn="l"/>
              </a:tabLst>
            </a:pP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研发、</a:t>
            </a:r>
            <a:r>
              <a:rPr sz="2400" u="sng" kern="0" spc="-30" dirty="0">
                <a:solidFill>
                  <a:srgbClr val="C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设计、创作</a:t>
            </a:r>
            <a:r>
              <a:rPr sz="2400" u="sng" kern="0" spc="-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阶段的知识产权管理</a:t>
            </a:r>
            <a:r>
              <a:rPr sz="2400" u="sng" kern="0" spc="-4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包括：</a:t>
            </a:r>
            <a:r>
              <a:rPr sz="2400" u="sng" kern="0" spc="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1915" algn="l" rtl="0" eaLnBrk="0">
              <a:lnSpc>
                <a:spcPct val="94000"/>
              </a:lnSpc>
              <a:spcBef>
                <a:spcPts val="1020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a)应对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涉及的知识产权信息、相关文献及其他公开信息进行检索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对技术发展状况、知识产权状况、竞争对手状况等进行分析，</a:t>
            </a:r>
            <a:r>
              <a:rPr sz="2400" kern="0" spc="7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评估知识</a:t>
            </a: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产权风险，将分析结果、防范预案作为研发、设计、创作的依据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3335" indent="81915" algn="l" rtl="0" eaLnBrk="0">
              <a:lnSpc>
                <a:spcPct val="94000"/>
              </a:lnSpc>
              <a:spcBef>
                <a:spcPts val="1060"/>
              </a:spcBef>
            </a:pP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b)制定研发策略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或设计创作方案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时．开展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知识产权布局规划；督促研发、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设计、创作人员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妥善记录、及时报告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研发、</a:t>
            </a:r>
            <a:r>
              <a:rPr sz="2400" kern="0" spc="-4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2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设计、创作成果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，并对成果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进行评估和确认，明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确保护方式和权属，适时形成知识产权：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4605" indent="76835" algn="l" rtl="0" eaLnBrk="0">
              <a:lnSpc>
                <a:spcPct val="95000"/>
              </a:lnSpc>
              <a:spcBef>
                <a:spcPts val="105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c)定期监控研发、</a:t>
            </a:r>
            <a:r>
              <a:rPr sz="2400" kern="0" spc="5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设计、创作活动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相关的知识产权，适时调整研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发策略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和内容，避免或降低知识产权侵权风险；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075" algn="l" rtl="0" eaLnBrk="0">
              <a:lnSpc>
                <a:spcPct val="97000"/>
              </a:lnSpc>
            </a:pPr>
            <a:r>
              <a:rPr sz="2400" kern="0" spc="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d)在项目的重要节点，应及时开展</a:t>
            </a:r>
            <a:r>
              <a:rPr sz="2400" kern="0" spc="-1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商业秘密遴选、分级等工作。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42" name="textbox 74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box 744"/>
          <p:cNvSpPr/>
          <p:nvPr/>
        </p:nvSpPr>
        <p:spPr>
          <a:xfrm>
            <a:off x="595254" y="2362201"/>
            <a:ext cx="9451975" cy="3054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685" indent="76835" algn="l" rtl="0" eaLnBrk="0">
              <a:lnSpc>
                <a:spcPct val="95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对外部提供的过程、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产品和／或服务进行控制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。采购阶段的知识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产权管理包括：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9535" algn="l" rtl="0" eaLnBrk="0">
              <a:lnSpc>
                <a:spcPct val="94000"/>
              </a:lnSpc>
              <a:spcBef>
                <a:spcPts val="105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应识别拟采购产品和／或服务的知识产权情况，必要时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收集相关知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识产权信息并要求供方提供知识产权权属证明；对于</a:t>
            </a:r>
            <a:r>
              <a:rPr sz="2400" kern="0" spc="7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拟采购产品和/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6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服务存在知识产权风险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的，应在相应风险消除或采取有效的风险应对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措施后进行采购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85725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做好供方信息、进货渠道、进价策略等信息资料的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管理和保密工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46" name="textbox 74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48" name="textbox 748"/>
          <p:cNvSpPr/>
          <p:nvPr/>
        </p:nvSpPr>
        <p:spPr>
          <a:xfrm>
            <a:off x="1043156" y="1327265"/>
            <a:ext cx="1985010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8.2.3采购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50" name="path 75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extbox 752"/>
          <p:cNvSpPr/>
          <p:nvPr/>
        </p:nvSpPr>
        <p:spPr>
          <a:xfrm>
            <a:off x="1025018" y="2345437"/>
            <a:ext cx="8808084" cy="1551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6040" algn="l" rtl="0" eaLnBrk="0">
              <a:lnSpc>
                <a:spcPct val="95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宜遴选有资质的、具有专业能力的机构和人员提供知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识产权服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务；对服务内容、质量等进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行评价并建立反馈调整机制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56515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同等条件下宜优先采购依照本文件建立知识产权合规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管理体系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的供方的产品和／或服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务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54" name="textbox 75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56" name="textbox 756"/>
          <p:cNvSpPr/>
          <p:nvPr/>
        </p:nvSpPr>
        <p:spPr>
          <a:xfrm>
            <a:off x="1043156" y="1327265"/>
            <a:ext cx="1985010" cy="552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8.2.3采购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58" name="path 75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box 760"/>
          <p:cNvSpPr/>
          <p:nvPr/>
        </p:nvSpPr>
        <p:spPr>
          <a:xfrm>
            <a:off x="845952" y="2335531"/>
            <a:ext cx="8996680" cy="272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030" algn="l" rtl="0" eaLnBrk="0">
              <a:lnSpc>
                <a:spcPct val="98000"/>
              </a:lnSpc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生产</a:t>
            </a:r>
            <a:r>
              <a:rPr sz="2400" kern="0" spc="-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和服务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提供阶段的知识产权管理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9535" algn="l" rtl="0" eaLnBrk="0">
              <a:lnSpc>
                <a:spcPct val="95000"/>
              </a:lnSpc>
              <a:spcBef>
                <a:spcPts val="1020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鼓励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生产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和服务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提供过程中涉及产品、</a:t>
            </a:r>
            <a:r>
              <a:rPr sz="2400" kern="0" spc="-4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生产设备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或工艺方法、  </a:t>
            </a:r>
            <a:r>
              <a:rPr sz="2400" kern="0" spc="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服务规范或流程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的技术改进与创新，并及时评估确认， </a:t>
            </a:r>
            <a:r>
              <a:rPr sz="2400" kern="0" spc="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必要时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确保护方式；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indent="84455" algn="l" rtl="0" eaLnBrk="0">
              <a:lnSpc>
                <a:spcPct val="95000"/>
              </a:lnSpc>
              <a:spcBef>
                <a:spcPts val="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规范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生产和服务提供过程中的工艺文件、图纸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、原料配方、技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术路线、内部指令、服务规范、源程序代码、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创意等的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使用管理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采取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适当保密措施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62" name="textbox 76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64" name="textbox 764"/>
          <p:cNvSpPr/>
          <p:nvPr/>
        </p:nvSpPr>
        <p:spPr>
          <a:xfrm>
            <a:off x="1043156" y="1361555"/>
            <a:ext cx="4183379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8.2.4生产和服务提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供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66" name="path 766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1051982" y="1229345"/>
            <a:ext cx="5013325" cy="634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特点</a:t>
            </a: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4200" kern="0" spc="-6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：强化合规要</a:t>
            </a:r>
            <a:r>
              <a:rPr sz="4200" kern="0" spc="-70" dirty="0"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素</a:t>
            </a:r>
            <a:endParaRPr sz="4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2195" y="2016760"/>
            <a:ext cx="8544560" cy="352679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marL="93345" algn="l" rtl="0" eaLnBrk="0">
              <a:lnSpc>
                <a:spcPct val="100000"/>
              </a:lnSpc>
              <a:spcBef>
                <a:spcPts val="0"/>
              </a:spcBef>
            </a:pPr>
            <a:r>
              <a:rPr sz="2800" b="1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名称修改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3345" indent="17780" algn="l" rtl="0" eaLnBrk="0">
              <a:lnSpc>
                <a:spcPct val="99000"/>
              </a:lnSpc>
              <a:spcBef>
                <a:spcPts val="45"/>
              </a:spcBef>
            </a:pPr>
            <a:r>
              <a:rPr sz="28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本次修订将标准名称调整</a:t>
            </a: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为“</a:t>
            </a:r>
            <a:r>
              <a:rPr sz="2800" b="1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企业知识产权合规管理体系</a:t>
            </a: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b="1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要求</a:t>
            </a:r>
            <a:r>
              <a:rPr sz="28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”，更加准确地反映出新标准以知识产权合规管理体</a:t>
            </a:r>
            <a:r>
              <a:rPr sz="28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kern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系为运行内核，以“要求”作为核心技术要素的特点，强</a:t>
            </a:r>
            <a:r>
              <a:rPr sz="2800" kern="0" spc="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28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化了与后续贯标认证相关工作的衔接。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330" algn="l" rtl="0" eaLnBrk="0">
              <a:lnSpc>
                <a:spcPct val="98000"/>
              </a:lnSpc>
              <a:spcBef>
                <a:spcPts val="0"/>
              </a:spcBef>
            </a:pPr>
            <a:r>
              <a:rPr sz="2800" b="1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正文+附录中出现“合规”121次</a:t>
            </a:r>
            <a:endParaRPr lang="zh-CN" altLang="en-US" sz="2800" b="1" kern="0" spc="-1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textbox 768"/>
          <p:cNvSpPr/>
          <p:nvPr/>
        </p:nvSpPr>
        <p:spPr>
          <a:xfrm>
            <a:off x="613511" y="2325625"/>
            <a:ext cx="9613265" cy="3727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9695" algn="l" rtl="0" eaLnBrk="0">
              <a:lnSpc>
                <a:spcPct val="98000"/>
              </a:lnSpc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销售和售后阶段的知识产权管理包括：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9685" indent="81915" algn="l" rtl="0" eaLnBrk="0">
              <a:lnSpc>
                <a:spcPct val="93000"/>
              </a:lnSpc>
              <a:spcBef>
                <a:spcPts val="1055"/>
              </a:spcBef>
            </a:pP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a)产品</a:t>
            </a:r>
            <a:r>
              <a:rPr sz="2400" kern="0" spc="10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和／或服务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对外宣传、参展、销售或</a:t>
            </a:r>
            <a:r>
              <a:rPr sz="2400" kern="0" spc="10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以其他方式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提供前，对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产品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和／或服务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所涉及的知识产权状况、</a:t>
            </a:r>
            <a:r>
              <a:rPr sz="2400" kern="0" spc="10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目标市场的知识产权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保护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9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环境以及竞争对手的知识产权</a:t>
            </a:r>
            <a:r>
              <a:rPr sz="2400" kern="0" spc="8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情况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进行全面审查和分析， </a:t>
            </a:r>
            <a:r>
              <a:rPr sz="2400" kern="0" spc="8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评估知识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产权风险及其对企业的损害程度，向最高管理者或管理者</a:t>
            </a:r>
            <a:r>
              <a:rPr sz="2400" kern="0" spc="1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代表发出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警示性信息，提出防范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与应对预案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90805" algn="l" rtl="0" eaLnBrk="0">
              <a:lnSpc>
                <a:spcPct val="94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b)向境外提供产品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和／或服务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前，还应调查目的地的知识产权法律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政策及其执行情况，了解行业相关诉讼，分析可能涉及的知识产权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风险；适时在目的地进行知识产权申请、注册和登记；对向境外提</a:t>
            </a:r>
            <a:r>
              <a:rPr sz="2400" kern="0" spc="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供的涉及知识产权的产品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和／或服务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宜运用相应的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边境保护措施；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70" name="textbox 77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72" name="textbox 772"/>
          <p:cNvSpPr/>
          <p:nvPr/>
        </p:nvSpPr>
        <p:spPr>
          <a:xfrm>
            <a:off x="1043156" y="1361555"/>
            <a:ext cx="3303904" cy="546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8.2.5销售和售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74" name="path 774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textbox 776"/>
          <p:cNvSpPr/>
          <p:nvPr/>
        </p:nvSpPr>
        <p:spPr>
          <a:xfrm>
            <a:off x="1009404" y="2325625"/>
            <a:ext cx="8785859" cy="1898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indent="67310" algn="l" rtl="0" eaLnBrk="0">
              <a:lnSpc>
                <a:spcPct val="95000"/>
              </a:lnSpc>
            </a:pP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c)建立产品销售市场监控程序，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采取保护措施，及时跟踪和调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查相关知识产权被侵权情况，建立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和保持相关记录；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0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1915" algn="l" rtl="0" eaLnBrk="0">
              <a:lnSpc>
                <a:spcPct val="95000"/>
              </a:lnSpc>
              <a:spcBef>
                <a:spcPts val="5"/>
              </a:spcBef>
            </a:pP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d)产品</a:t>
            </a:r>
            <a:r>
              <a:rPr sz="2400" kern="0" spc="1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和／或服务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升级或市场环境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发生变化时，及时进行跟踪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调查，调整知识产权策略和风险规避方案，适时形成新的知识产</a:t>
            </a:r>
            <a:r>
              <a:rPr sz="2400" kern="0" spc="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8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78" name="textbox 77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80" name="textbox 780"/>
          <p:cNvSpPr/>
          <p:nvPr/>
        </p:nvSpPr>
        <p:spPr>
          <a:xfrm>
            <a:off x="1043156" y="1327265"/>
            <a:ext cx="3303904" cy="546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8.2.5销售和售</a:t>
            </a: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82" name="path 78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extbox 784"/>
          <p:cNvSpPr/>
          <p:nvPr/>
        </p:nvSpPr>
        <p:spPr>
          <a:xfrm>
            <a:off x="922495" y="2365249"/>
            <a:ext cx="9018269" cy="3212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6360" algn="l" rtl="0" eaLnBrk="0">
              <a:lnSpc>
                <a:spcPct val="97000"/>
              </a:lnSpc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加强合同中的知识产权管理，包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括：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7305" indent="67310" algn="l" rtl="0" eaLnBrk="0">
              <a:lnSpc>
                <a:spcPct val="97000"/>
              </a:lnSpc>
              <a:spcBef>
                <a:spcPts val="1055"/>
              </a:spcBef>
            </a:pP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a)应对合同</a:t>
            </a:r>
            <a:r>
              <a:rPr sz="2400" kern="0" spc="10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或要约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中有关知识产权条款进行</a:t>
            </a:r>
            <a:r>
              <a:rPr sz="2400" kern="0" spc="10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</a:t>
            </a: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审查，并保留</a:t>
            </a:r>
            <a:r>
              <a:rPr sz="2400" kern="0" spc="10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</a:t>
            </a:r>
            <a:r>
              <a:rPr sz="2400" kern="0" spc="3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文信息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3185" algn="l" rtl="0" eaLnBrk="0">
              <a:lnSpc>
                <a:spcPct val="95000"/>
              </a:lnSpc>
              <a:spcBef>
                <a:spcPts val="975"/>
              </a:spcBef>
            </a:pP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b)检索与分析、预警、申请、诉讼、侵权调查与鉴定、管理咨询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等知识产权对外委托业务合同，应约定知识产权权属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、保密等内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1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容；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indent="76200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10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c)委托开发或合作开发合同，应约定知识产权权属、保密、许可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及利益分配、后续改进的权属和使用、侵权责任承担等；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86" name="textbox 78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88" name="textbox 788"/>
          <p:cNvSpPr/>
          <p:nvPr/>
        </p:nvSpPr>
        <p:spPr>
          <a:xfrm>
            <a:off x="1043156" y="1361555"/>
            <a:ext cx="286385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8.2.6合同管理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90" name="path 79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textbox 792"/>
          <p:cNvSpPr/>
          <p:nvPr/>
        </p:nvSpPr>
        <p:spPr>
          <a:xfrm>
            <a:off x="1009434" y="2365249"/>
            <a:ext cx="8823325" cy="3542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1915" algn="l" rtl="0" eaLnBrk="0">
              <a:lnSpc>
                <a:spcPct val="94000"/>
              </a:lnSpc>
              <a:spcBef>
                <a:spcPts val="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d)由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外部供方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提供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过程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、产品和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</a:t>
            </a: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时，应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视合同性质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对知识产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权权属、许可使用范围、</a:t>
            </a:r>
            <a:r>
              <a:rPr sz="2400" kern="0" spc="-4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商业秘密保护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、知识产权侵权责任、</a:t>
            </a:r>
            <a:r>
              <a:rPr sz="2400" kern="0" spc="-5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救 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济方式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2400" kern="0" spc="2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免责条款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等内容进行约定；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" indent="60960" algn="l" rtl="0" eaLnBrk="0">
              <a:lnSpc>
                <a:spcPct val="95000"/>
              </a:lnSpc>
              <a:spcBef>
                <a:spcPts val="1045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e)在委托加工、来料加工、贴牌生产等</a:t>
            </a: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对外协作合同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中应明确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密、知识产权权属、许可使用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范围、侵权责任承担等；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84455" algn="l" rtl="0" eaLnBrk="0">
              <a:lnSpc>
                <a:spcPct val="96000"/>
              </a:lnSpc>
              <a:spcBef>
                <a:spcPts val="1020"/>
              </a:spcBef>
            </a:pPr>
            <a:r>
              <a:rPr sz="2400" kern="0" spc="5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f)开展销售活动时，宜在合同中明确保密、知识产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权权属、许可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4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使用范围、侵权责任承担等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indent="76835" algn="l" rtl="0" eaLnBrk="0">
              <a:lnSpc>
                <a:spcPct val="95000"/>
              </a:lnSpc>
              <a:spcBef>
                <a:spcPts val="0"/>
              </a:spcBef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g)承担涉及国家重大专项等政府支持项目时，应了解</a:t>
            </a:r>
            <a:r>
              <a:rPr sz="2400" kern="0" spc="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项目相关的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知识产权管理规定，并按照要求进行管理。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94" name="textbox 794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96" name="textbox 796"/>
          <p:cNvSpPr/>
          <p:nvPr/>
        </p:nvSpPr>
        <p:spPr>
          <a:xfrm>
            <a:off x="1043156" y="1327265"/>
            <a:ext cx="286385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8.2.6合同管理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98" name="path 798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table 800"/>
          <p:cNvGraphicFramePr>
            <a:graphicFrameLocks noGrp="1"/>
          </p:cNvGraphicFramePr>
          <p:nvPr/>
        </p:nvGraphicFramePr>
        <p:xfrm>
          <a:off x="958246" y="2249950"/>
          <a:ext cx="8831580" cy="1534795"/>
        </p:xfrm>
        <a:graphic>
          <a:graphicData uri="http://schemas.openxmlformats.org/drawingml/2006/table">
            <a:tbl>
              <a:tblPr/>
              <a:tblGrid>
                <a:gridCol w="8831580"/>
              </a:tblGrid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8.3.1合规审查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DE4"/>
                    </a:solidFill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8.3.2提出疑虑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3F5"/>
                    </a:solidFill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2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8.3.3调查过程</a:t>
                      </a:r>
                      <a:endParaRPr sz="28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A"/>
                    </a:solidFill>
                  </a:tcPr>
                </a:tc>
              </a:tr>
            </a:tbl>
          </a:graphicData>
        </a:graphic>
      </p:graphicFrame>
      <p:sp>
        <p:nvSpPr>
          <p:cNvPr id="802" name="textbox 80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04" name="textbox 804"/>
          <p:cNvSpPr/>
          <p:nvPr/>
        </p:nvSpPr>
        <p:spPr>
          <a:xfrm>
            <a:off x="1041942" y="883538"/>
            <a:ext cx="3783965" cy="488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100" b="1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8.3知识产权合规管理</a:t>
            </a:r>
            <a:endParaRPr sz="3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textbox 806"/>
          <p:cNvSpPr/>
          <p:nvPr/>
        </p:nvSpPr>
        <p:spPr>
          <a:xfrm>
            <a:off x="1064098" y="2471929"/>
            <a:ext cx="8721090" cy="2225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135" algn="l" rtl="0" eaLnBrk="0">
              <a:lnSpc>
                <a:spcPct val="97000"/>
              </a:lnSpc>
            </a:pPr>
            <a:r>
              <a:rPr sz="2400" kern="0" spc="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企业应基于知识产权合规义务的履行，在知识产权基础管理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5400" indent="142240" algn="l" rtl="0" eaLnBrk="0">
              <a:lnSpc>
                <a:spcPct val="145000"/>
              </a:lnSpc>
              <a:spcBef>
                <a:spcPts val="610"/>
              </a:spcBef>
            </a:pP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（见8.1)过程和经营管理（见8.2)过程中实施必要的审查，并保</a:t>
            </a:r>
            <a:r>
              <a:rPr sz="2400" kern="0" spc="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留成文信息。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6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3820" algn="l" rtl="0" eaLnBrk="0">
              <a:lnSpc>
                <a:spcPct val="98000"/>
              </a:lnSpc>
              <a:spcBef>
                <a:spcPts val="5"/>
              </a:spcBef>
            </a:pP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注：专利、商标、著作权、商业秘密典型禁止性行为见附录B。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08" name="textbox 80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0" name="textbox 810"/>
          <p:cNvSpPr/>
          <p:nvPr/>
        </p:nvSpPr>
        <p:spPr>
          <a:xfrm>
            <a:off x="1016485" y="1288403"/>
            <a:ext cx="2863850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35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8.3.1合规审查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2" name="path 81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extbox 814"/>
          <p:cNvSpPr/>
          <p:nvPr/>
        </p:nvSpPr>
        <p:spPr>
          <a:xfrm>
            <a:off x="590059" y="1193915"/>
            <a:ext cx="9756775" cy="5083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9725" algn="l" rtl="0" eaLnBrk="0">
              <a:lnSpc>
                <a:spcPct val="99000"/>
              </a:lnSpc>
            </a:pPr>
            <a:r>
              <a:rPr sz="35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8.3.2提出疑虑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8105" algn="l" rtl="0" eaLnBrk="0">
              <a:lnSpc>
                <a:spcPct val="101000"/>
              </a:lnSpc>
              <a:spcBef>
                <a:spcPts val="725"/>
              </a:spcBef>
            </a:pP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</a:t>
            </a:r>
            <a:r>
              <a:rPr sz="2400" u="sng" kern="0" spc="130" dirty="0">
                <a:solidFill>
                  <a:srgbClr val="40404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业应确立、实施和维护一个报告过程，以鼓励和促进（在有合</a:t>
            </a: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理理</a:t>
            </a:r>
            <a:r>
              <a:rPr sz="2400" kern="0" spc="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由确信信息真实的情况下）报告试图、涉嫌或实际存在的违反知识产权</a:t>
            </a:r>
            <a:r>
              <a:rPr sz="2400" kern="0" spc="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合规义务的行为。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94615" algn="l" rtl="0" eaLnBrk="0">
              <a:lnSpc>
                <a:spcPts val="2905"/>
              </a:lnSpc>
              <a:spcBef>
                <a:spcPts val="1305"/>
              </a:spcBef>
            </a:pPr>
            <a:r>
              <a:rPr sz="2300" kern="0" spc="-1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该过程应：</a:t>
            </a:r>
            <a:endParaRPr sz="23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2550" algn="l" rtl="0" eaLnBrk="0">
              <a:lnSpc>
                <a:spcPct val="89000"/>
              </a:lnSpc>
              <a:spcBef>
                <a:spcPts val="1270"/>
              </a:spcBef>
            </a:pP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—在整个企业内可见并可访</a:t>
            </a: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2550" algn="l" rtl="0" eaLnBrk="0">
              <a:lnSpc>
                <a:spcPts val="4170"/>
              </a:lnSpc>
            </a:pPr>
            <a:r>
              <a:rPr sz="2400" kern="0" spc="-1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—对报告保密；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2550" algn="l" rtl="0" eaLnBrk="0">
              <a:lnSpc>
                <a:spcPts val="2910"/>
              </a:lnSpc>
              <a:spcBef>
                <a:spcPts val="1615"/>
              </a:spcBef>
            </a:pPr>
            <a:r>
              <a:rPr sz="2400" kern="0" spc="-1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—接受匿名报告；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2550" algn="l" rtl="0" eaLnBrk="0">
              <a:lnSpc>
                <a:spcPct val="89000"/>
              </a:lnSpc>
              <a:spcBef>
                <a:spcPts val="1255"/>
              </a:spcBef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—保护报告者免于遭受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打击报复；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82550" algn="l" rtl="0" eaLnBrk="0">
              <a:lnSpc>
                <a:spcPts val="4175"/>
              </a:lnSpc>
            </a:pPr>
            <a:r>
              <a:rPr sz="2400" kern="0" spc="-9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—便于人员获得建议。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6" name="textbox 816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textbox 818"/>
          <p:cNvSpPr/>
          <p:nvPr/>
        </p:nvSpPr>
        <p:spPr>
          <a:xfrm>
            <a:off x="526881" y="834251"/>
            <a:ext cx="9936480" cy="5314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8955" algn="l" rtl="0" eaLnBrk="0">
              <a:lnSpc>
                <a:spcPct val="100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8.3.3调查过程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7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7540" algn="l" rtl="0" eaLnBrk="0">
              <a:lnSpc>
                <a:spcPct val="148000"/>
              </a:lnSpc>
              <a:spcBef>
                <a:spcPts val="725"/>
              </a:spcBef>
            </a:pPr>
            <a:r>
              <a:rPr sz="2400" u="sng" kern="0" spc="13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7F7F7F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企业应开发、确立、实施并维护过程，以评估、评价、调查有</a:t>
            </a: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</a:t>
            </a:r>
            <a:r>
              <a:rPr sz="2400" kern="0" spc="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涉嫌或实际的知识产权不合规情形的报告，并作出</a:t>
            </a:r>
            <a:r>
              <a:rPr sz="2400" kern="0" spc="1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结论</a:t>
            </a: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400" kern="0" spc="130" dirty="0">
                <a:solidFill>
                  <a:srgbClr val="C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定期</a:t>
            </a: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向最高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8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管理者或管理者代表报告调查的次数和结果。这些过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程应确保能公平、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公正地作出决定。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7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5955" algn="l" rtl="0" eaLnBrk="0">
              <a:lnSpc>
                <a:spcPct val="97000"/>
              </a:lnSpc>
              <a:spcBef>
                <a:spcPts val="72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调查过程应由具备相应能力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的人员独立进行，且避免利益冲突。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495" indent="626110" algn="l" rtl="0" eaLnBrk="0">
              <a:lnSpc>
                <a:spcPct val="101000"/>
              </a:lnSpc>
              <a:spcBef>
                <a:spcPts val="730"/>
              </a:spcBef>
            </a:pPr>
            <a:r>
              <a:rPr sz="2400" kern="0" spc="13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企业应视情况利用调查结果改进知识产权合规管理体</a:t>
            </a:r>
            <a:r>
              <a:rPr sz="2400" kern="0" spc="1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系（见第10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2400" kern="0" spc="-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章)。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50240" algn="l" rtl="0" eaLnBrk="0">
              <a:lnSpc>
                <a:spcPct val="99000"/>
              </a:lnSpc>
            </a:pP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企业应保留有关调查的成文信息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20" name="textbox 820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extbox 822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6035" algn="l" rtl="0" eaLnBrk="0">
              <a:lnSpc>
                <a:spcPts val="1835"/>
              </a:lnSpc>
              <a:spcBef>
                <a:spcPts val="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24" name="textbox 824"/>
          <p:cNvSpPr/>
          <p:nvPr/>
        </p:nvSpPr>
        <p:spPr>
          <a:xfrm>
            <a:off x="1885790" y="3206740"/>
            <a:ext cx="2337435" cy="1684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9.1通则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9.2分析与评价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26" name="textbox 826"/>
          <p:cNvSpPr/>
          <p:nvPr/>
        </p:nvSpPr>
        <p:spPr>
          <a:xfrm>
            <a:off x="6582744" y="3206740"/>
            <a:ext cx="1981835" cy="1684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9.3内部审核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9.4管理评审</a:t>
            </a:r>
            <a:endParaRPr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28" name="textbox 828"/>
          <p:cNvSpPr/>
          <p:nvPr/>
        </p:nvSpPr>
        <p:spPr>
          <a:xfrm>
            <a:off x="1037230" y="1362317"/>
            <a:ext cx="2002154" cy="541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5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9绩效评价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30" name="picture 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68887" y="3652265"/>
            <a:ext cx="810005" cy="810767"/>
          </a:xfrm>
          <a:prstGeom prst="rect">
            <a:avLst/>
          </a:prstGeom>
        </p:spPr>
      </p:pic>
      <p:sp>
        <p:nvSpPr>
          <p:cNvPr id="832" name="path 832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textbox 834"/>
          <p:cNvSpPr/>
          <p:nvPr/>
        </p:nvSpPr>
        <p:spPr>
          <a:xfrm>
            <a:off x="930700" y="2381263"/>
            <a:ext cx="8729344" cy="3329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6675" algn="l" rtl="0" eaLnBrk="0">
              <a:lnSpc>
                <a:spcPct val="98000"/>
              </a:lnSpc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a)评价知识产权合</a:t>
            </a: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规管理体系的绩效；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7945" algn="l" rtl="0" eaLnBrk="0">
              <a:lnSpc>
                <a:spcPct val="98000"/>
              </a:lnSpc>
              <a:spcBef>
                <a:spcPts val="1060"/>
              </a:spcBef>
            </a:pPr>
            <a:r>
              <a:rPr sz="2400" kern="0" spc="-5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b)确保知识产权合规义务被履行</a:t>
            </a: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6365" algn="l" rtl="0" eaLnBrk="0">
              <a:lnSpc>
                <a:spcPct val="97000"/>
              </a:lnSpc>
              <a:spcBef>
                <a:spcPts val="1085"/>
              </a:spcBef>
            </a:pPr>
            <a:r>
              <a:rPr sz="3500" b="1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9.2分析与评价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2700" indent="48895" algn="l" rtl="0" eaLnBrk="0">
              <a:lnSpc>
                <a:spcPct val="95000"/>
              </a:lnSpc>
              <a:spcBef>
                <a:spcPts val="915"/>
              </a:spcBef>
            </a:pPr>
            <a:r>
              <a:rPr sz="2400" kern="0" spc="13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企业应根据获得的适</a:t>
            </a:r>
            <a:r>
              <a:rPr sz="2400" kern="0" spc="12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当的数据和信息进行分析并形成结果，利</a:t>
            </a:r>
            <a:r>
              <a:rPr sz="24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用分析结果评价：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66675" algn="l" rtl="0" eaLnBrk="0">
              <a:lnSpc>
                <a:spcPct val="98000"/>
              </a:lnSpc>
              <a:spcBef>
                <a:spcPts val="1055"/>
              </a:spcBef>
            </a:pPr>
            <a:r>
              <a:rPr sz="2400" kern="0" spc="-6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a)知识产权价值实现</a:t>
            </a:r>
            <a:r>
              <a:rPr sz="2400" kern="0" spc="-7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的符合性；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945" algn="l" rtl="0" eaLnBrk="0">
              <a:lnSpc>
                <a:spcPct val="98000"/>
              </a:lnSpc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b)知识产权合规管理体系的绩效和有效性；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36" name="textbox 836"/>
          <p:cNvSpPr/>
          <p:nvPr/>
        </p:nvSpPr>
        <p:spPr>
          <a:xfrm>
            <a:off x="980098" y="1175627"/>
            <a:ext cx="5881370" cy="1097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910" algn="l" rtl="0" eaLnBrk="0">
              <a:lnSpc>
                <a:spcPct val="98000"/>
              </a:lnSpc>
            </a:pPr>
            <a:r>
              <a:rPr sz="3500" kern="0" spc="-1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9.1通则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5"/>
              </a:spcBef>
            </a:pPr>
            <a:r>
              <a:rPr sz="2400" kern="0" spc="-40" dirty="0">
                <a:solidFill>
                  <a:srgbClr val="40404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企业应策划并实施下列所需的监控和审查：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38" name="textbox 838"/>
          <p:cNvSpPr/>
          <p:nvPr/>
        </p:nvSpPr>
        <p:spPr>
          <a:xfrm>
            <a:off x="1403" y="6326885"/>
            <a:ext cx="10692130" cy="459740"/>
          </a:xfrm>
          <a:prstGeom prst="rect">
            <a:avLst/>
          </a:prstGeom>
          <a:solidFill>
            <a:srgbClr val="2683C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0" algn="l" rtl="0" eaLnBrk="0">
              <a:lnSpc>
                <a:spcPts val="1835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青海省专利服务中心有限公司</a:t>
            </a:r>
            <a:endParaRPr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40" name="path 840"/>
          <p:cNvSpPr/>
          <p:nvPr/>
        </p:nvSpPr>
        <p:spPr>
          <a:xfrm>
            <a:off x="1048397" y="2293124"/>
            <a:ext cx="8740902" cy="5562"/>
          </a:xfrm>
          <a:custGeom>
            <a:avLst/>
            <a:gdLst/>
            <a:ahLst/>
            <a:cxnLst/>
            <a:rect l="0" t="0" r="0" b="0"/>
            <a:pathLst>
              <a:path w="13765" h="8">
                <a:moveTo>
                  <a:pt x="0" y="4"/>
                </a:moveTo>
                <a:lnTo>
                  <a:pt x="13765" y="4"/>
                </a:lnTo>
              </a:path>
            </a:pathLst>
          </a:custGeom>
          <a:noFill/>
          <a:ln w="5562" cap="flat">
            <a:solidFill>
              <a:srgbClr val="7F7F7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ZhMDY1NTA0YzExZWYyZDQxZjQwYjliNWQ5Njk4NG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24897</Words>
  <Application>WPS 演示</Application>
  <PresentationFormat>自定义</PresentationFormat>
  <Paragraphs>2343</Paragraphs>
  <Slides>128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128</vt:i4>
      </vt:variant>
    </vt:vector>
  </HeadingPairs>
  <TitlesOfParts>
    <vt:vector size="141" baseType="lpstr">
      <vt:lpstr>Arial</vt:lpstr>
      <vt:lpstr>宋体</vt:lpstr>
      <vt:lpstr>Wingdings</vt:lpstr>
      <vt:lpstr>Arial</vt:lpstr>
      <vt:lpstr>楷体</vt:lpstr>
      <vt:lpstr>仿宋</vt:lpstr>
      <vt:lpstr>Wingdings</vt:lpstr>
      <vt:lpstr>Calibri</vt:lpstr>
      <vt:lpstr>微软雅黑</vt:lpstr>
      <vt:lpstr>Arial Unicode MS</vt:lpstr>
      <vt:lpstr>华文楷体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&lt;4D6963726F736F667420506F776572506F696E74202D20A1B6C6F3D2B5D6AACAB6B2FAC8A8BACFB9E6B9DCC0EDCCE5CFB520D2AAC7F3A1B747422E70707478&gt;</dc:title>
  <dc:creator>Administrator</dc:creator>
  <cp:lastModifiedBy>华为</cp:lastModifiedBy>
  <cp:revision>16</cp:revision>
  <dcterms:created xsi:type="dcterms:W3CDTF">2024-09-23T06:46:00Z</dcterms:created>
  <dcterms:modified xsi:type="dcterms:W3CDTF">2024-10-28T10:12:51Z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2024-09-24T22:45:02Z</vt:filetime>
  </property>
  <property fmtid="{D5CDD505-2E9C-101B-9397-08002B2CF9AE}" pid="4" name="ICV">
    <vt:lpwstr>FFC61A19DB8F483DA8BCFCFB46ADDCA5_13</vt:lpwstr>
  </property>
  <property fmtid="{D5CDD505-2E9C-101B-9397-08002B2CF9AE}" pid="5" name="KSOProductBuildVer">
    <vt:lpwstr>2052-12.1.0.16417</vt:lpwstr>
  </property>
</Properties>
</file>