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6" r:id="rId3"/>
    <p:sldMasterId id="2147483690" r:id="rId4"/>
    <p:sldMasterId id="2147483693" r:id="rId5"/>
  </p:sldMasterIdLst>
  <p:notesMasterIdLst>
    <p:notesMasterId r:id="rId7"/>
  </p:notesMasterIdLst>
  <p:sldIdLst>
    <p:sldId id="289" r:id="rId6"/>
    <p:sldId id="257" r:id="rId8"/>
    <p:sldId id="262" r:id="rId9"/>
    <p:sldId id="325" r:id="rId10"/>
    <p:sldId id="327" r:id="rId11"/>
    <p:sldId id="351" r:id="rId12"/>
    <p:sldId id="270" r:id="rId13"/>
    <p:sldId id="373" r:id="rId14"/>
    <p:sldId id="261" r:id="rId15"/>
    <p:sldId id="278" r:id="rId16"/>
    <p:sldId id="271" r:id="rId17"/>
    <p:sldId id="276" r:id="rId18"/>
    <p:sldId id="329" r:id="rId19"/>
    <p:sldId id="333" r:id="rId20"/>
    <p:sldId id="330" r:id="rId21"/>
    <p:sldId id="334" r:id="rId22"/>
    <p:sldId id="263" r:id="rId23"/>
    <p:sldId id="335" r:id="rId24"/>
    <p:sldId id="337" r:id="rId25"/>
    <p:sldId id="371" r:id="rId26"/>
    <p:sldId id="372" r:id="rId27"/>
    <p:sldId id="259" r:id="rId28"/>
    <p:sldId id="272" r:id="rId29"/>
    <p:sldId id="291" r:id="rId30"/>
    <p:sldId id="264" r:id="rId31"/>
    <p:sldId id="275" r:id="rId32"/>
    <p:sldId id="284" r:id="rId33"/>
    <p:sldId id="290" r:id="rId34"/>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C6C"/>
    <a:srgbClr val="FFF6F8"/>
    <a:srgbClr val="FFF2F2"/>
    <a:srgbClr val="FFB4B4"/>
    <a:srgbClr val="FEA6B6"/>
    <a:srgbClr val="FECFCF"/>
    <a:srgbClr val="FEC8C6"/>
    <a:srgbClr val="FFE3E6"/>
    <a:srgbClr val="FFBE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p:scale>
          <a:sx n="66" d="100"/>
          <a:sy n="66" d="100"/>
        </p:scale>
        <p:origin x="1620" y="1020"/>
      </p:cViewPr>
      <p:guideLst>
        <p:guide orient="horz" pos="2002"/>
        <p:guide pos="3840"/>
      </p:guideLst>
    </p:cSldViewPr>
  </p:slideViewPr>
  <p:notesTextViewPr>
    <p:cViewPr>
      <p:scale>
        <a:sx n="1" d="1"/>
        <a:sy n="1" d="1"/>
      </p:scale>
      <p:origin x="0" y="0"/>
    </p:cViewPr>
  </p:notesTextViewPr>
  <p:sorterViewPr>
    <p:cViewPr>
      <p:scale>
        <a:sx n="100" d="100"/>
        <a:sy n="100" d="100"/>
      </p:scale>
      <p:origin x="0" y="-13473"/>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8" Type="http://schemas.openxmlformats.org/officeDocument/2006/relationships/tags" Target="tags/tag198.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contrast="20000"/>
                    </a14:imgEffect>
                    <a14:imgEffect>
                      <a14:saturation sat="400000"/>
                    </a14:imgEffect>
                  </a14:imgLayer>
                </a14:imgProps>
              </a:ext>
            </a:extLst>
          </a:blip>
          <a:srcRect/>
          <a:stretch>
            <a:fillRect/>
          </a:stretch>
        </p:blipFill>
        <p:spPr>
          <a:xfrm flipH="1" flipV="1">
            <a:off x="0" y="-2"/>
            <a:ext cx="12192000" cy="6858002"/>
          </a:xfrm>
          <a:prstGeom prst="rect">
            <a:avLst/>
          </a:prstGeom>
        </p:spPr>
      </p:pic>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
        <p:nvSpPr>
          <p:cNvPr id="6" name="TextBox 5"/>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dirty="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94405"/>
            <a:ext cx="10800000" cy="792000"/>
          </a:xfrm>
        </p:spPr>
        <p:txBody>
          <a:bodyPr/>
          <a:lstStyle>
            <a:lvl1pPr algn="ctr">
              <a:defRPr sz="3200">
                <a:solidFill>
                  <a:schemeClr val="tx1">
                    <a:lumMod val="85000"/>
                    <a:lumOff val="15000"/>
                  </a:schemeClr>
                </a:solidFill>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a:defRPr>
                <a:latin typeface="+mj-ea"/>
                <a:ea typeface="+mj-ea"/>
              </a:defRPr>
            </a:lvl1pPr>
          </a:lstStyle>
          <a:p>
            <a:pPr lvl="0"/>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08330" y="1429385"/>
            <a:ext cx="10968355" cy="381635"/>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单击此处编辑副标题</a:t>
            </a:r>
            <a:endParaRPr lang="en-US" altLang="zh-CN" dirty="0"/>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6A1BE4-F9ED-4284-9CC3-2111CF95A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5C309-C1A9-4AC3-9561-AD0441E46F6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8" Type="http://schemas.openxmlformats.org/officeDocument/2006/relationships/theme" Target="../theme/theme1.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9" Type="http://schemas.openxmlformats.org/officeDocument/2006/relationships/theme" Target="../theme/theme3.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0" Type="http://schemas.openxmlformats.org/officeDocument/2006/relationships/theme" Target="../theme/theme4.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A1BE4-F9ED-4284-9CC3-2111CF95A35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5C309-C1A9-4AC3-9561-AD0441E46F6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8" name="KSO_TEMPLATE" hidden="1"/>
          <p:cNvSpPr/>
          <p:nvPr userDrawn="1">
            <p:custDataLst>
              <p:tags r:id="rId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ea"/>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ea"/>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ea"/>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ea"/>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ea"/>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36.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ags" Target="../tags/tag118.xml"/><Relationship Id="rId3" Type="http://schemas.openxmlformats.org/officeDocument/2006/relationships/image" Target="../media/image13.png"/><Relationship Id="rId2" Type="http://schemas.microsoft.com/office/2007/relationships/hdphoto" Target="../media/image11.wdp"/><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microsoft.com/office/2007/relationships/hdphoto" Target="../media/image15.wdp"/><Relationship Id="rId4" Type="http://schemas.openxmlformats.org/officeDocument/2006/relationships/image" Target="../media/image14.png"/><Relationship Id="rId3" Type="http://schemas.openxmlformats.org/officeDocument/2006/relationships/tags" Target="../tags/tag119.xml"/><Relationship Id="rId2" Type="http://schemas.microsoft.com/office/2007/relationships/hdphoto" Target="../media/image11.wdp"/><Relationship Id="rId13" Type="http://schemas.openxmlformats.org/officeDocument/2006/relationships/notesSlide" Target="../notesSlides/notesSlide8.xml"/><Relationship Id="rId12" Type="http://schemas.openxmlformats.org/officeDocument/2006/relationships/slideLayout" Target="../slideLayouts/slideLayout2.xml"/><Relationship Id="rId11" Type="http://schemas.openxmlformats.org/officeDocument/2006/relationships/image" Target="../media/image3.png"/><Relationship Id="rId10" Type="http://schemas.openxmlformats.org/officeDocument/2006/relationships/tags" Target="../tags/tag124.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1" Type="http://schemas.openxmlformats.org/officeDocument/2006/relationships/notesSlide" Target="../notesSlides/notesSlide9.xml"/><Relationship Id="rId30" Type="http://schemas.openxmlformats.org/officeDocument/2006/relationships/slideLayout" Target="../slideLayouts/slideLayout2.xml"/><Relationship Id="rId3" Type="http://schemas.openxmlformats.org/officeDocument/2006/relationships/tags" Target="../tags/tag127.xml"/><Relationship Id="rId29" Type="http://schemas.openxmlformats.org/officeDocument/2006/relationships/image" Target="../media/image3.png"/><Relationship Id="rId28" Type="http://schemas.openxmlformats.org/officeDocument/2006/relationships/tags" Target="../tags/tag150.xml"/><Relationship Id="rId27" Type="http://schemas.openxmlformats.org/officeDocument/2006/relationships/tags" Target="../tags/tag149.xml"/><Relationship Id="rId26" Type="http://schemas.openxmlformats.org/officeDocument/2006/relationships/tags" Target="../tags/tag148.xml"/><Relationship Id="rId25" Type="http://schemas.microsoft.com/office/2007/relationships/hdphoto" Target="../media/image11.wdp"/><Relationship Id="rId24" Type="http://schemas.openxmlformats.org/officeDocument/2006/relationships/image" Target="../media/image10.png"/><Relationship Id="rId23" Type="http://schemas.openxmlformats.org/officeDocument/2006/relationships/tags" Target="../tags/tag147.xml"/><Relationship Id="rId22" Type="http://schemas.openxmlformats.org/officeDocument/2006/relationships/tags" Target="../tags/tag146.xml"/><Relationship Id="rId21" Type="http://schemas.openxmlformats.org/officeDocument/2006/relationships/tags" Target="../tags/tag145.xml"/><Relationship Id="rId20" Type="http://schemas.openxmlformats.org/officeDocument/2006/relationships/tags" Target="../tags/tag144.xml"/><Relationship Id="rId2" Type="http://schemas.openxmlformats.org/officeDocument/2006/relationships/tags" Target="../tags/tag126.xml"/><Relationship Id="rId19" Type="http://schemas.openxmlformats.org/officeDocument/2006/relationships/tags" Target="../tags/tag143.xml"/><Relationship Id="rId18" Type="http://schemas.openxmlformats.org/officeDocument/2006/relationships/tags" Target="../tags/tag142.xml"/><Relationship Id="rId17" Type="http://schemas.openxmlformats.org/officeDocument/2006/relationships/tags" Target="../tags/tag141.xml"/><Relationship Id="rId16" Type="http://schemas.openxmlformats.org/officeDocument/2006/relationships/tags" Target="../tags/tag140.xml"/><Relationship Id="rId15" Type="http://schemas.openxmlformats.org/officeDocument/2006/relationships/tags" Target="../tags/tag139.xml"/><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tags" Target="../tags/tag125.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microsoft.com/office/2007/relationships/hdphoto" Target="../media/image11.wdp"/><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6.png"/><Relationship Id="rId2" Type="http://schemas.microsoft.com/office/2007/relationships/hdphoto" Target="../media/image11.wdp"/><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6.png"/><Relationship Id="rId2" Type="http://schemas.microsoft.com/office/2007/relationships/hdphoto" Target="../media/image11.wdp"/><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17.png"/><Relationship Id="rId2" Type="http://schemas.microsoft.com/office/2007/relationships/hdphoto" Target="../media/image11.wdp"/><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ags" Target="../tags/tag151.xml"/><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image" Target="../media/image18.png"/><Relationship Id="rId23" Type="http://schemas.openxmlformats.org/officeDocument/2006/relationships/slideLayout" Target="../slideLayouts/slideLayout43.xml"/><Relationship Id="rId22" Type="http://schemas.openxmlformats.org/officeDocument/2006/relationships/tags" Target="../tags/tag171.xml"/><Relationship Id="rId21" Type="http://schemas.openxmlformats.org/officeDocument/2006/relationships/image" Target="../media/image3.png"/><Relationship Id="rId20" Type="http://schemas.openxmlformats.org/officeDocument/2006/relationships/tags" Target="../tags/tag170.xml"/><Relationship Id="rId2" Type="http://schemas.openxmlformats.org/officeDocument/2006/relationships/tags" Target="../tags/tag153.xml"/><Relationship Id="rId19" Type="http://schemas.openxmlformats.org/officeDocument/2006/relationships/tags" Target="../tags/tag169.xml"/><Relationship Id="rId18" Type="http://schemas.openxmlformats.org/officeDocument/2006/relationships/tags" Target="../tags/tag168.xml"/><Relationship Id="rId17" Type="http://schemas.openxmlformats.org/officeDocument/2006/relationships/tags" Target="../tags/tag167.xml"/><Relationship Id="rId16" Type="http://schemas.openxmlformats.org/officeDocument/2006/relationships/tags" Target="../tags/tag166.xml"/><Relationship Id="rId15" Type="http://schemas.openxmlformats.org/officeDocument/2006/relationships/tags" Target="../tags/tag165.xml"/><Relationship Id="rId14" Type="http://schemas.openxmlformats.org/officeDocument/2006/relationships/tags" Target="../tags/tag164.xml"/><Relationship Id="rId13" Type="http://schemas.openxmlformats.org/officeDocument/2006/relationships/tags" Target="../tags/tag163.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tags" Target="../tags/tag152.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19.png"/><Relationship Id="rId2" Type="http://schemas.microsoft.com/office/2007/relationships/hdphoto" Target="../media/image11.wdp"/><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tags" Target="../tags/tag37.xml"/><Relationship Id="rId13" Type="http://schemas.openxmlformats.org/officeDocument/2006/relationships/notesSlide" Target="../notesSlides/notesSlide2.xml"/><Relationship Id="rId12" Type="http://schemas.openxmlformats.org/officeDocument/2006/relationships/slideLayout" Target="../slideLayouts/slideLayout2.xml"/><Relationship Id="rId11" Type="http://schemas.openxmlformats.org/officeDocument/2006/relationships/image" Target="../media/image3.png"/><Relationship Id="rId10" Type="http://schemas.openxmlformats.org/officeDocument/2006/relationships/tags" Target="../tags/tag43.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tags" Target="../tags/tag172.xml"/><Relationship Id="rId2" Type="http://schemas.microsoft.com/office/2007/relationships/hdphoto" Target="../media/image11.wdp"/><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tags" Target="../tags/tag174.xml"/><Relationship Id="rId4" Type="http://schemas.openxmlformats.org/officeDocument/2006/relationships/image" Target="../media/image22.png"/><Relationship Id="rId3" Type="http://schemas.openxmlformats.org/officeDocument/2006/relationships/tags" Target="../tags/tag173.xml"/><Relationship Id="rId2" Type="http://schemas.microsoft.com/office/2007/relationships/hdphoto" Target="../media/image11.wdp"/><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microsoft.com/office/2007/relationships/hdphoto" Target="../media/image11.wdp"/><Relationship Id="rId10" Type="http://schemas.openxmlformats.org/officeDocument/2006/relationships/notesSlide" Target="../notesSlides/notesSlide18.x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image" Target="../media/image24.png"/><Relationship Id="rId21" Type="http://schemas.openxmlformats.org/officeDocument/2006/relationships/notesSlide" Target="../notesSlides/notesSlide19.xml"/><Relationship Id="rId20" Type="http://schemas.openxmlformats.org/officeDocument/2006/relationships/slideLayout" Target="../slideLayouts/slideLayout2.xml"/><Relationship Id="rId2" Type="http://schemas.microsoft.com/office/2007/relationships/hdphoto" Target="../media/image11.wdp"/><Relationship Id="rId19" Type="http://schemas.openxmlformats.org/officeDocument/2006/relationships/tags" Target="../tags/tag196.xml"/><Relationship Id="rId18" Type="http://schemas.openxmlformats.org/officeDocument/2006/relationships/tags" Target="../tags/tag195.xml"/><Relationship Id="rId17" Type="http://schemas.openxmlformats.org/officeDocument/2006/relationships/tags" Target="../tags/tag194.xml"/><Relationship Id="rId16" Type="http://schemas.openxmlformats.org/officeDocument/2006/relationships/tags" Target="../tags/tag193.xml"/><Relationship Id="rId15" Type="http://schemas.openxmlformats.org/officeDocument/2006/relationships/tags" Target="../tags/tag192.xml"/><Relationship Id="rId14" Type="http://schemas.openxmlformats.org/officeDocument/2006/relationships/tags" Target="../tags/tag191.xml"/><Relationship Id="rId13" Type="http://schemas.openxmlformats.org/officeDocument/2006/relationships/tags" Target="../tags/tag190.xml"/><Relationship Id="rId12" Type="http://schemas.openxmlformats.org/officeDocument/2006/relationships/tags" Target="../tags/tag189.xml"/><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tags" Target="../tags/tag19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7" Type="http://schemas.openxmlformats.org/officeDocument/2006/relationships/slideLayout" Target="../slideLayouts/slideLayout41.xml"/><Relationship Id="rId16" Type="http://schemas.openxmlformats.org/officeDocument/2006/relationships/tags" Target="../tags/tag56.xml"/><Relationship Id="rId15" Type="http://schemas.openxmlformats.org/officeDocument/2006/relationships/image" Target="../media/image3.png"/><Relationship Id="rId14" Type="http://schemas.openxmlformats.org/officeDocument/2006/relationships/tags" Target="../tags/tag55.xml"/><Relationship Id="rId13" Type="http://schemas.microsoft.com/office/2007/relationships/hdphoto" Target="../media/image11.wdp"/><Relationship Id="rId12" Type="http://schemas.openxmlformats.org/officeDocument/2006/relationships/image" Target="../media/image10.png"/><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microsoft.com/office/2007/relationships/hdphoto" Target="../media/image11.wdp"/><Relationship Id="rId4" Type="http://schemas.openxmlformats.org/officeDocument/2006/relationships/image" Target="../media/image10.png"/><Relationship Id="rId3" Type="http://schemas.openxmlformats.org/officeDocument/2006/relationships/tags" Target="../tags/tag59.xml"/><Relationship Id="rId2" Type="http://schemas.openxmlformats.org/officeDocument/2006/relationships/tags" Target="../tags/tag58.xml"/><Relationship Id="rId18" Type="http://schemas.openxmlformats.org/officeDocument/2006/relationships/slideLayout" Target="../slideLayouts/slideLayout41.xml"/><Relationship Id="rId17" Type="http://schemas.openxmlformats.org/officeDocument/2006/relationships/tags" Target="../tags/tag70.xml"/><Relationship Id="rId16" Type="http://schemas.openxmlformats.org/officeDocument/2006/relationships/image" Target="../media/image3.png"/><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tags" Target="../tags/tag57.xml"/></Relationships>
</file>

<file path=ppt/slides/_rels/slide6.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microsoft.com/office/2007/relationships/hdphoto" Target="../media/image11.wdp"/><Relationship Id="rId2" Type="http://schemas.openxmlformats.org/officeDocument/2006/relationships/image" Target="../media/image10.png"/><Relationship Id="rId14" Type="http://schemas.openxmlformats.org/officeDocument/2006/relationships/slideLayout" Target="../slideLayouts/slideLayout41.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tags" Target="../tags/tag71.xml"/></Relationships>
</file>

<file path=ppt/slides/_rels/slide7.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9" Type="http://schemas.openxmlformats.org/officeDocument/2006/relationships/notesSlide" Target="../notesSlides/notesSlide4.xml"/><Relationship Id="rId28" Type="http://schemas.openxmlformats.org/officeDocument/2006/relationships/slideLayout" Target="../slideLayouts/slideLayout2.xml"/><Relationship Id="rId27" Type="http://schemas.microsoft.com/office/2007/relationships/hdphoto" Target="../media/image11.wdp"/><Relationship Id="rId26" Type="http://schemas.openxmlformats.org/officeDocument/2006/relationships/image" Target="../media/image10.png"/><Relationship Id="rId25" Type="http://schemas.openxmlformats.org/officeDocument/2006/relationships/tags" Target="../tags/tag104.xml"/><Relationship Id="rId24" Type="http://schemas.openxmlformats.org/officeDocument/2006/relationships/tags" Target="../tags/tag103.xml"/><Relationship Id="rId23" Type="http://schemas.openxmlformats.org/officeDocument/2006/relationships/image" Target="../media/image3.png"/><Relationship Id="rId22" Type="http://schemas.openxmlformats.org/officeDocument/2006/relationships/tags" Target="../tags/tag102.xml"/><Relationship Id="rId21" Type="http://schemas.openxmlformats.org/officeDocument/2006/relationships/tags" Target="../tags/tag101.xml"/><Relationship Id="rId20" Type="http://schemas.openxmlformats.org/officeDocument/2006/relationships/tags" Target="../tags/tag100.xml"/><Relationship Id="rId2" Type="http://schemas.openxmlformats.org/officeDocument/2006/relationships/tags" Target="../tags/tag82.xml"/><Relationship Id="rId19" Type="http://schemas.openxmlformats.org/officeDocument/2006/relationships/tags" Target="../tags/tag99.xml"/><Relationship Id="rId18" Type="http://schemas.openxmlformats.org/officeDocument/2006/relationships/tags" Target="../tags/tag98.xml"/><Relationship Id="rId17" Type="http://schemas.openxmlformats.org/officeDocument/2006/relationships/tags" Target="../tags/tag97.xml"/><Relationship Id="rId16" Type="http://schemas.openxmlformats.org/officeDocument/2006/relationships/tags" Target="../tags/tag96.xml"/><Relationship Id="rId15" Type="http://schemas.openxmlformats.org/officeDocument/2006/relationships/tags" Target="../tags/tag95.xml"/><Relationship Id="rId14" Type="http://schemas.openxmlformats.org/officeDocument/2006/relationships/tags" Target="../tags/tag94.xm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9" Type="http://schemas.openxmlformats.org/officeDocument/2006/relationships/notesSlide" Target="../notesSlides/notesSlide5.xml"/><Relationship Id="rId18" Type="http://schemas.openxmlformats.org/officeDocument/2006/relationships/slideLayout" Target="../slideLayouts/slideLayout2.xml"/><Relationship Id="rId17" Type="http://schemas.microsoft.com/office/2007/relationships/hdphoto" Target="../media/image11.wdp"/><Relationship Id="rId16" Type="http://schemas.openxmlformats.org/officeDocument/2006/relationships/image" Target="../media/image10.png"/><Relationship Id="rId15" Type="http://schemas.openxmlformats.org/officeDocument/2006/relationships/tags" Target="../tags/tag117.xml"/><Relationship Id="rId14" Type="http://schemas.openxmlformats.org/officeDocument/2006/relationships/tags" Target="../tags/tag116.xml"/><Relationship Id="rId13" Type="http://schemas.openxmlformats.org/officeDocument/2006/relationships/image" Target="../media/image3.png"/><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477728" y="2246905"/>
            <a:ext cx="9350845" cy="1014730"/>
          </a:xfrm>
          <a:prstGeom prst="rect">
            <a:avLst/>
          </a:prstGeom>
          <a:noFill/>
        </p:spPr>
        <p:txBody>
          <a:bodyPr wrap="square" rtlCol="0">
            <a:spAutoFit/>
          </a:bodyPr>
          <a:lstStyle/>
          <a:p>
            <a:pPr algn="ctr"/>
            <a:r>
              <a:rPr lang="zh-CN" altLang="en-US" sz="6000" b="1" dirty="0">
                <a:latin typeface="优设标题黑" panose="00000500000000000000" pitchFamily="2" charset="-122"/>
                <a:ea typeface="优设标题黑" panose="00000500000000000000" pitchFamily="2" charset="-122"/>
                <a:cs typeface="+mn-ea"/>
                <a:sym typeface="微软雅黑" panose="020B0503020204020204" pitchFamily="34" charset="-122"/>
              </a:rPr>
              <a:t>专利密集型产品认定备案</a:t>
            </a:r>
            <a:endParaRPr lang="zh-CN" altLang="en-US" sz="6000" b="1" dirty="0">
              <a:latin typeface="优设标题黑" panose="00000500000000000000" pitchFamily="2" charset="-122"/>
              <a:ea typeface="优设标题黑" panose="00000500000000000000" pitchFamily="2" charset="-122"/>
              <a:cs typeface="+mn-ea"/>
              <a:sym typeface="微软雅黑" panose="020B0503020204020204" pitchFamily="34" charset="-122"/>
            </a:endParaRPr>
          </a:p>
        </p:txBody>
      </p:sp>
      <p:pic>
        <p:nvPicPr>
          <p:cNvPr id="103" name="图片 102"/>
          <p:cNvPicPr/>
          <p:nvPr>
            <p:custDataLst>
              <p:tags r:id="rId1"/>
            </p:custDataLst>
          </p:nvPr>
        </p:nvPicPr>
        <p:blipFill>
          <a:blip r:embed="rId2"/>
          <a:srcRect r="84080"/>
          <a:stretch>
            <a:fillRect/>
          </a:stretch>
        </p:blipFill>
        <p:spPr>
          <a:xfrm>
            <a:off x="212725" y="168910"/>
            <a:ext cx="1264920" cy="906780"/>
          </a:xfrm>
          <a:prstGeom prst="rect">
            <a:avLst/>
          </a:prstGeom>
          <a:noFill/>
          <a:ln w="9525">
            <a:noFill/>
          </a:ln>
        </p:spPr>
      </p:pic>
    </p:spTree>
  </p:cSld>
  <p:clrMapOvr>
    <a:masterClrMapping/>
  </p:clrMapOvr>
  <p:timing>
    <p:tnLst>
      <p:par>
        <p:cTn id="1" dur="indefinite" restart="never" nodeType="tmRoot"/>
      </p:par>
    </p:tnLst>
    <p:bldLst>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9"/>
          <p:cNvSpPr/>
          <p:nvPr/>
        </p:nvSpPr>
        <p:spPr>
          <a:xfrm>
            <a:off x="207880" y="155388"/>
            <a:ext cx="860615" cy="860612"/>
          </a:xfrm>
          <a:prstGeom prst="ellipse">
            <a:avLst/>
          </a:prstGeom>
          <a:blipFill dpi="0" rotWithShape="1">
            <a:blip r:embed="rId1" cstate="screen">
              <a:extLst>
                <a:ext uri="{BEBA8EAE-BF5A-486C-A8C5-ECC9F3942E4B}">
                  <a14:imgProps xmlns:a14="http://schemas.microsoft.com/office/drawing/2010/main">
                    <a14:imgLayer r:embed="rId2">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2.1</a:t>
            </a:r>
            <a:endParaRPr lang="en-US" sz="1400" b="1"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Rectangle 70"/>
          <p:cNvSpPr>
            <a:spLocks noChangeArrowheads="1"/>
          </p:cNvSpPr>
          <p:nvPr/>
        </p:nvSpPr>
        <p:spPr bwMode="auto">
          <a:xfrm>
            <a:off x="1127760" y="354965"/>
            <a:ext cx="4225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什么是专利产品备案？</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nvGrpSpPr>
          <p:cNvPr id="6" name="组合 5"/>
          <p:cNvGrpSpPr/>
          <p:nvPr/>
        </p:nvGrpSpPr>
        <p:grpSpPr>
          <a:xfrm>
            <a:off x="1017610" y="1255148"/>
            <a:ext cx="612299" cy="612299"/>
            <a:chOff x="5411277" y="2106315"/>
            <a:chExt cx="612299" cy="612299"/>
          </a:xfrm>
          <a:effectLst>
            <a:outerShdw blurRad="508000" dist="381000" dir="2700000" algn="tl" rotWithShape="0">
              <a:schemeClr val="bg1">
                <a:lumMod val="65000"/>
                <a:alpha val="40000"/>
              </a:schemeClr>
            </a:outerShdw>
          </a:effectLst>
        </p:grpSpPr>
        <p:sp>
          <p:nvSpPr>
            <p:cNvPr id="7" name="Oval 666"/>
            <p:cNvSpPr/>
            <p:nvPr/>
          </p:nvSpPr>
          <p:spPr>
            <a:xfrm>
              <a:off x="5411277" y="2106315"/>
              <a:ext cx="612299" cy="612299"/>
            </a:xfrm>
            <a:prstGeom prst="ellipse">
              <a:avLst/>
            </a:prstGeom>
            <a:gradFill flip="none" rotWithShape="1">
              <a:gsLst>
                <a:gs pos="0">
                  <a:srgbClr val="DA0000">
                    <a:shade val="30000"/>
                    <a:satMod val="115000"/>
                  </a:srgbClr>
                </a:gs>
                <a:gs pos="50000">
                  <a:srgbClr val="DA0000">
                    <a:shade val="67500"/>
                    <a:satMod val="115000"/>
                  </a:srgbClr>
                </a:gs>
                <a:gs pos="100000">
                  <a:srgbClr val="DA0000">
                    <a:shade val="100000"/>
                    <a:satMod val="115000"/>
                  </a:srgbClr>
                </a:gs>
              </a:gsLst>
              <a:lin ang="2700000" scaled="1"/>
              <a:tileRect/>
            </a:gradFill>
            <a:ln>
              <a:solidFill>
                <a:srgbClr val="D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52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667"/>
            <p:cNvGrpSpPr/>
            <p:nvPr/>
          </p:nvGrpSpPr>
          <p:grpSpPr>
            <a:xfrm>
              <a:off x="5546413" y="2245494"/>
              <a:ext cx="342026" cy="342026"/>
              <a:chOff x="8216107" y="2577307"/>
              <a:chExt cx="464344" cy="464344"/>
            </a:xfrm>
            <a:solidFill>
              <a:schemeClr val="bg1"/>
            </a:solidFill>
          </p:grpSpPr>
          <p:sp>
            <p:nvSpPr>
              <p:cNvPr id="9"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6978" tIns="16978" rIns="16978" bIns="16978" anchor="ctr"/>
              <a:lstStyle/>
              <a:p>
                <a:pPr algn="ctr" defTabSz="203835" fontAlgn="base" hangingPunct="0">
                  <a:lnSpc>
                    <a:spcPct val="120000"/>
                  </a:lnSpc>
                  <a:spcBef>
                    <a:spcPct val="0"/>
                  </a:spcBef>
                  <a:spcAft>
                    <a:spcPct val="0"/>
                  </a:spcAft>
                </a:pPr>
                <a:endParaRPr lang="en-US" sz="133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6978" tIns="16978" rIns="16978" bIns="16978" anchor="ctr"/>
              <a:lstStyle/>
              <a:p>
                <a:pPr algn="ctr" defTabSz="203835" fontAlgn="base" hangingPunct="0">
                  <a:lnSpc>
                    <a:spcPct val="120000"/>
                  </a:lnSpc>
                  <a:spcBef>
                    <a:spcPct val="0"/>
                  </a:spcBef>
                  <a:spcAft>
                    <a:spcPct val="0"/>
                  </a:spcAft>
                </a:pPr>
                <a:endParaRPr lang="en-US" sz="133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6978" tIns="16978" rIns="16978" bIns="16978" anchor="ctr"/>
              <a:lstStyle/>
              <a:p>
                <a:pPr algn="ctr" defTabSz="203835" fontAlgn="base" hangingPunct="0">
                  <a:lnSpc>
                    <a:spcPct val="120000"/>
                  </a:lnSpc>
                  <a:spcBef>
                    <a:spcPct val="0"/>
                  </a:spcBef>
                  <a:spcAft>
                    <a:spcPct val="0"/>
                  </a:spcAft>
                </a:pPr>
                <a:endParaRPr lang="en-US" sz="133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6978" tIns="16978" rIns="16978" bIns="16978" anchor="ctr"/>
              <a:lstStyle/>
              <a:p>
                <a:pPr algn="ctr" defTabSz="203835" fontAlgn="base" hangingPunct="0">
                  <a:lnSpc>
                    <a:spcPct val="120000"/>
                  </a:lnSpc>
                  <a:spcBef>
                    <a:spcPct val="0"/>
                  </a:spcBef>
                  <a:spcAft>
                    <a:spcPct val="0"/>
                  </a:spcAft>
                </a:pPr>
                <a:endParaRPr lang="en-US" sz="133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13" name="TextBox 672"/>
          <p:cNvSpPr txBox="1"/>
          <p:nvPr/>
        </p:nvSpPr>
        <p:spPr>
          <a:xfrm>
            <a:off x="1941195" y="1394460"/>
            <a:ext cx="1784985" cy="368935"/>
          </a:xfrm>
          <a:prstGeom prst="rect">
            <a:avLst/>
          </a:prstGeom>
          <a:noFill/>
        </p:spPr>
        <p:txBody>
          <a:bodyPr wrap="square" lIns="0" tIns="0" rIns="0" bIns="0" rtlCol="0">
            <a:spAutoFit/>
          </a:bodyPr>
          <a:lstStyle/>
          <a:p>
            <a:pPr defTabSz="866775" fontAlgn="base">
              <a:lnSpc>
                <a:spcPct val="120000"/>
              </a:lnSpc>
              <a:spcBef>
                <a:spcPct val="0"/>
              </a:spcBef>
              <a:spcAft>
                <a:spcPct val="0"/>
              </a:spcAft>
            </a:pP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专利产品备案</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Rectangle 673"/>
          <p:cNvSpPr/>
          <p:nvPr/>
        </p:nvSpPr>
        <p:spPr>
          <a:xfrm>
            <a:off x="411480" y="1985645"/>
            <a:ext cx="8053070" cy="1438275"/>
          </a:xfrm>
          <a:prstGeom prst="rect">
            <a:avLst/>
          </a:prstGeom>
        </p:spPr>
        <p:txBody>
          <a:bodyPr wrap="square" lIns="0" tIns="0" rIns="0" bIns="0">
            <a:spAutoFit/>
          </a:bodyPr>
          <a:lstStyle/>
          <a:p>
            <a:pPr algn="l" defTabSz="914400">
              <a:lnSpc>
                <a:spcPct val="130000"/>
              </a:lnSpc>
              <a:buClrTx/>
              <a:buSzTx/>
              <a:buFontTx/>
            </a:pPr>
            <a:r>
              <a:rPr lang="en-US" altLang="zh-CN" sz="1800" dirty="0">
                <a:latin typeface="+mn-ea"/>
                <a:cs typeface="+mn-ea"/>
                <a:sym typeface="微软雅黑" panose="020B0503020204020204" pitchFamily="34" charset="-122"/>
              </a:rPr>
              <a:t>    </a:t>
            </a:r>
            <a:r>
              <a:rPr lang="zh-CN" altLang="en-US" sz="1800" dirty="0">
                <a:latin typeface="+mn-ea"/>
                <a:cs typeface="+mn-ea"/>
                <a:sym typeface="微软雅黑" panose="020B0503020204020204" pitchFamily="34" charset="-122"/>
              </a:rPr>
              <a:t>国家知识产权局按“统一平台、统一标准、统一认定”原则，分阶段推进的一项“新项目工作”，将采取专利产品备案和专利密集型产品认定“两步走”方式，先启动专利产品备案工作以建立全面规范的备案体系，随后在充分积累备案数据基础上适时开展专利密集型产品认定工作。</a:t>
            </a:r>
            <a:endParaRPr lang="zh-CN" altLang="en-US" sz="1800" dirty="0">
              <a:latin typeface="+mn-ea"/>
              <a:cs typeface="+mn-ea"/>
              <a:sym typeface="微软雅黑" panose="020B0503020204020204" pitchFamily="34" charset="-122"/>
            </a:endParaRPr>
          </a:p>
        </p:txBody>
      </p:sp>
      <p:pic>
        <p:nvPicPr>
          <p:cNvPr id="3" name="图片 2"/>
          <p:cNvPicPr>
            <a:picLocks noChangeAspect="1"/>
          </p:cNvPicPr>
          <p:nvPr/>
        </p:nvPicPr>
        <p:blipFill rotWithShape="1">
          <a:blip r:embed="rId3" cstate="screen"/>
          <a:srcRect/>
          <a:stretch>
            <a:fillRect/>
          </a:stretch>
        </p:blipFill>
        <p:spPr>
          <a:xfrm rot="5400000">
            <a:off x="8009890" y="2675890"/>
            <a:ext cx="4523740" cy="3840480"/>
          </a:xfrm>
          <a:prstGeom prst="rect">
            <a:avLst/>
          </a:prstGeom>
        </p:spPr>
      </p:pic>
      <p:sp>
        <p:nvSpPr>
          <p:cNvPr id="2" name="TextBox 672"/>
          <p:cNvSpPr txBox="1"/>
          <p:nvPr/>
        </p:nvSpPr>
        <p:spPr>
          <a:xfrm>
            <a:off x="412115" y="4439920"/>
            <a:ext cx="7938770" cy="1365250"/>
          </a:xfrm>
          <a:prstGeom prst="rect">
            <a:avLst/>
          </a:prstGeom>
          <a:noFill/>
        </p:spPr>
        <p:txBody>
          <a:bodyPr wrap="square" lIns="0" tIns="0" rIns="0" bIns="0" rtlCol="0">
            <a:spAutoFit/>
          </a:bodyPr>
          <a:p>
            <a:pPr defTabSz="866775" fontAlgn="base">
              <a:lnSpc>
                <a:spcPct val="120000"/>
              </a:lnSpc>
              <a:spcBef>
                <a:spcPct val="0"/>
              </a:spcBef>
              <a:spcAft>
                <a:spcPct val="0"/>
              </a:spcAft>
            </a:pP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a:p>
            <a:pPr defTabSz="866775" fontAlgn="base">
              <a:lnSpc>
                <a:spcPct val="120000"/>
              </a:lnSpc>
              <a:spcBef>
                <a:spcPct val="0"/>
              </a:spcBef>
              <a:spcAft>
                <a:spcPct val="0"/>
              </a:spcAft>
            </a:pPr>
            <a:r>
              <a:rPr lang="en-US" altLang="zh-CN" sz="1800" dirty="0">
                <a:latin typeface="+mn-ea"/>
                <a:cs typeface="+mn-ea"/>
                <a:sym typeface="微软雅黑" panose="020B0503020204020204" pitchFamily="34" charset="-122"/>
              </a:rPr>
              <a:t>    所谓的专利密集型产品，是指主要通过所使用的专利技术获得市场竞争优势的产品，仅反映专利对产品的市场贡献情况，不等同于专利产品，与产品质量、信誉无直接关系。</a:t>
            </a:r>
            <a:endParaRPr lang="en-US" altLang="zh-CN" sz="1800" dirty="0">
              <a:latin typeface="+mn-ea"/>
              <a:cs typeface="+mn-ea"/>
              <a:sym typeface="微软雅黑" panose="020B0503020204020204" pitchFamily="34" charset="-122"/>
            </a:endParaRPr>
          </a:p>
        </p:txBody>
      </p:sp>
      <p:sp>
        <p:nvSpPr>
          <p:cNvPr id="24" name="TextBox 672"/>
          <p:cNvSpPr txBox="1"/>
          <p:nvPr/>
        </p:nvSpPr>
        <p:spPr>
          <a:xfrm>
            <a:off x="1770380" y="4067175"/>
            <a:ext cx="1784985" cy="368935"/>
          </a:xfrm>
          <a:prstGeom prst="rect">
            <a:avLst/>
          </a:prstGeom>
          <a:noFill/>
        </p:spPr>
        <p:txBody>
          <a:bodyPr wrap="square" lIns="0" tIns="0" rIns="0" bIns="0" rtlCol="0">
            <a:spAutoFit/>
          </a:bodyPr>
          <a:p>
            <a:pPr defTabSz="866775" fontAlgn="base">
              <a:lnSpc>
                <a:spcPct val="120000"/>
              </a:lnSpc>
              <a:spcBef>
                <a:spcPct val="0"/>
              </a:spcBef>
              <a:spcAft>
                <a:spcPct val="0"/>
              </a:spcAft>
            </a:pP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专利密集型产品</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 name="组合 24"/>
          <p:cNvGrpSpPr/>
          <p:nvPr/>
        </p:nvGrpSpPr>
        <p:grpSpPr>
          <a:xfrm>
            <a:off x="992845" y="3995808"/>
            <a:ext cx="612299" cy="612299"/>
            <a:chOff x="5411277" y="2106315"/>
            <a:chExt cx="612299" cy="612299"/>
          </a:xfrm>
          <a:effectLst>
            <a:outerShdw blurRad="508000" dist="381000" dir="2700000" algn="tl" rotWithShape="0">
              <a:schemeClr val="bg1">
                <a:lumMod val="65000"/>
                <a:alpha val="40000"/>
              </a:schemeClr>
            </a:outerShdw>
          </a:effectLst>
        </p:grpSpPr>
        <p:sp>
          <p:nvSpPr>
            <p:cNvPr id="26" name="Oval 666"/>
            <p:cNvSpPr/>
            <p:nvPr/>
          </p:nvSpPr>
          <p:spPr>
            <a:xfrm>
              <a:off x="5411277" y="2106315"/>
              <a:ext cx="612299" cy="612299"/>
            </a:xfrm>
            <a:prstGeom prst="ellipse">
              <a:avLst/>
            </a:prstGeom>
            <a:gradFill flip="none" rotWithShape="1">
              <a:gsLst>
                <a:gs pos="0">
                  <a:srgbClr val="DA0000">
                    <a:shade val="30000"/>
                    <a:satMod val="115000"/>
                  </a:srgbClr>
                </a:gs>
                <a:gs pos="50000">
                  <a:srgbClr val="DA0000">
                    <a:shade val="67500"/>
                    <a:satMod val="115000"/>
                  </a:srgbClr>
                </a:gs>
                <a:gs pos="100000">
                  <a:srgbClr val="DA0000">
                    <a:shade val="100000"/>
                    <a:satMod val="115000"/>
                  </a:srgbClr>
                </a:gs>
              </a:gsLst>
              <a:lin ang="2700000" scaled="1"/>
              <a:tileRect/>
            </a:gradFill>
            <a:ln>
              <a:solidFill>
                <a:srgbClr val="D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866775" fontAlgn="base">
                <a:lnSpc>
                  <a:spcPct val="120000"/>
                </a:lnSpc>
                <a:spcBef>
                  <a:spcPct val="0"/>
                </a:spcBef>
                <a:spcAft>
                  <a:spcPct val="0"/>
                </a:spcAft>
              </a:pPr>
              <a:endParaRPr lang="en-US" sz="152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 name="Group 667"/>
            <p:cNvGrpSpPr/>
            <p:nvPr/>
          </p:nvGrpSpPr>
          <p:grpSpPr>
            <a:xfrm>
              <a:off x="5546413" y="2245494"/>
              <a:ext cx="342026" cy="342026"/>
              <a:chOff x="8216107" y="2577307"/>
              <a:chExt cx="464344" cy="464344"/>
            </a:xfrm>
            <a:solidFill>
              <a:schemeClr val="bg1"/>
            </a:solidFill>
          </p:grpSpPr>
          <p:sp>
            <p:nvSpPr>
              <p:cNvPr id="28"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6978" tIns="16978" rIns="16978" bIns="16978" anchor="ctr"/>
              <a:p>
                <a:pPr algn="ctr" defTabSz="203835" fontAlgn="base" hangingPunct="0">
                  <a:lnSpc>
                    <a:spcPct val="120000"/>
                  </a:lnSpc>
                  <a:spcBef>
                    <a:spcPct val="0"/>
                  </a:spcBef>
                  <a:spcAft>
                    <a:spcPct val="0"/>
                  </a:spcAft>
                </a:pPr>
                <a:endParaRPr lang="en-US" sz="133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6978" tIns="16978" rIns="16978" bIns="16978" anchor="ctr"/>
              <a:p>
                <a:pPr algn="ctr" defTabSz="203835" fontAlgn="base" hangingPunct="0">
                  <a:lnSpc>
                    <a:spcPct val="120000"/>
                  </a:lnSpc>
                  <a:spcBef>
                    <a:spcPct val="0"/>
                  </a:spcBef>
                  <a:spcAft>
                    <a:spcPct val="0"/>
                  </a:spcAft>
                </a:pPr>
                <a:endParaRPr lang="en-US" sz="133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6978" tIns="16978" rIns="16978" bIns="16978" anchor="ctr"/>
              <a:p>
                <a:pPr algn="ctr" defTabSz="203835" fontAlgn="base" hangingPunct="0">
                  <a:lnSpc>
                    <a:spcPct val="120000"/>
                  </a:lnSpc>
                  <a:spcBef>
                    <a:spcPct val="0"/>
                  </a:spcBef>
                  <a:spcAft>
                    <a:spcPct val="0"/>
                  </a:spcAft>
                </a:pPr>
                <a:endParaRPr lang="en-US" sz="133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6978" tIns="16978" rIns="16978" bIns="16978" anchor="ctr"/>
              <a:p>
                <a:pPr algn="ctr" defTabSz="203835" fontAlgn="base" hangingPunct="0">
                  <a:lnSpc>
                    <a:spcPct val="120000"/>
                  </a:lnSpc>
                  <a:spcBef>
                    <a:spcPct val="0"/>
                  </a:spcBef>
                  <a:spcAft>
                    <a:spcPct val="0"/>
                  </a:spcAft>
                </a:pPr>
                <a:endParaRPr lang="en-US" sz="133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grpSp>
      <p:pic>
        <p:nvPicPr>
          <p:cNvPr id="103" name="图片 102"/>
          <p:cNvPicPr/>
          <p:nvPr>
            <p:custDataLst>
              <p:tags r:id="rId4"/>
            </p:custDataLst>
          </p:nvPr>
        </p:nvPicPr>
        <p:blipFill>
          <a:blip r:embed="rId5"/>
          <a:srcRect r="84080"/>
          <a:stretch>
            <a:fillRect/>
          </a:stretch>
        </p:blipFill>
        <p:spPr>
          <a:xfrm>
            <a:off x="10756900" y="109220"/>
            <a:ext cx="1264920" cy="9067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bldLst>
      <p:bldP spid="4" grpId="0" animBg="1"/>
      <p:bldP spid="5" grpId="0" build="p"/>
      <p:bldP spid="13" grpId="0"/>
      <p:bldP spid="14" grpId="0"/>
      <p:bldP spid="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9"/>
          <p:cNvSpPr/>
          <p:nvPr/>
        </p:nvSpPr>
        <p:spPr>
          <a:xfrm>
            <a:off x="207880" y="155388"/>
            <a:ext cx="860615" cy="860612"/>
          </a:xfrm>
          <a:prstGeom prst="ellipse">
            <a:avLst/>
          </a:prstGeom>
          <a:blipFill dpi="0" rotWithShape="1">
            <a:blip r:embed="rId1" cstate="screen">
              <a:extLst>
                <a:ext uri="{BEBA8EAE-BF5A-486C-A8C5-ECC9F3942E4B}">
                  <a14:imgProps xmlns:a14="http://schemas.microsoft.com/office/drawing/2010/main">
                    <a14:imgLayer r:embed="rId2">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2.2</a:t>
            </a:r>
            <a:endParaRPr lang="en-US"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Rectangle 70"/>
          <p:cNvSpPr>
            <a:spLocks noChangeArrowheads="1"/>
          </p:cNvSpPr>
          <p:nvPr/>
        </p:nvSpPr>
        <p:spPr bwMode="auto">
          <a:xfrm>
            <a:off x="1127753" y="354862"/>
            <a:ext cx="264937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对于企业的意义</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pic>
        <p:nvPicPr>
          <p:cNvPr id="3" name="图片 2"/>
          <p:cNvPicPr>
            <a:picLocks noChangeAspect="1"/>
          </p:cNvPicPr>
          <p:nvPr>
            <p:custDataLst>
              <p:tags r:id="rId3"/>
            </p:custDataLst>
          </p:nvPr>
        </p:nvPicPr>
        <p:blipFill>
          <a:blip r:embed="rId4" cstate="screen">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3795395" y="1710055"/>
            <a:ext cx="4030980" cy="4030980"/>
          </a:xfrm>
          <a:prstGeom prst="rect">
            <a:avLst/>
          </a:prstGeom>
        </p:spPr>
      </p:pic>
      <p:sp>
        <p:nvSpPr>
          <p:cNvPr id="68" name="Text Placeholder 32"/>
          <p:cNvSpPr txBox="1"/>
          <p:nvPr>
            <p:custDataLst>
              <p:tags r:id="rId6"/>
            </p:custDataLst>
          </p:nvPr>
        </p:nvSpPr>
        <p:spPr>
          <a:xfrm>
            <a:off x="927735" y="1767205"/>
            <a:ext cx="2727960" cy="166179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gn="just">
              <a:lnSpc>
                <a:spcPct val="150000"/>
              </a:lnSpc>
              <a:buClrTx/>
              <a:buSzTx/>
              <a:buNone/>
            </a:pPr>
            <a:r>
              <a:rPr lang="zh-CN" altLang="en-US" sz="1800" dirty="0">
                <a:latin typeface="+mn-ea"/>
                <a:cs typeface="+mn-ea"/>
                <a:sym typeface="微软雅黑" panose="020B0503020204020204" pitchFamily="34" charset="-122"/>
              </a:rPr>
              <a:t>作为申请知识产权示范优势企业、国家小巨人、省专精特新企业等荣誉的加分项。</a:t>
            </a:r>
            <a:endParaRPr lang="zh-CN" altLang="en-US" sz="1800" dirty="0">
              <a:latin typeface="+mn-ea"/>
              <a:cs typeface="+mn-ea"/>
              <a:sym typeface="微软雅黑" panose="020B0503020204020204" pitchFamily="34" charset="-122"/>
            </a:endParaRPr>
          </a:p>
        </p:txBody>
      </p:sp>
      <p:sp>
        <p:nvSpPr>
          <p:cNvPr id="70" name="Text Placeholder 32"/>
          <p:cNvSpPr txBox="1"/>
          <p:nvPr>
            <p:custDataLst>
              <p:tags r:id="rId7"/>
            </p:custDataLst>
          </p:nvPr>
        </p:nvSpPr>
        <p:spPr>
          <a:xfrm>
            <a:off x="7966075" y="1767205"/>
            <a:ext cx="3001010" cy="124650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zh-CN" altLang="en-US" sz="1800" dirty="0">
                <a:latin typeface="+mn-ea"/>
                <a:cs typeface="+mn-ea"/>
                <a:sym typeface="微软雅黑" panose="020B0503020204020204" pitchFamily="34" charset="-122"/>
              </a:rPr>
              <a:t>体现产品的科技水平高，提升产品的含金量，更容易得到消费者青睐。</a:t>
            </a:r>
            <a:endPar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Text Placeholder 32"/>
          <p:cNvSpPr txBox="1"/>
          <p:nvPr>
            <p:custDataLst>
              <p:tags r:id="rId8"/>
            </p:custDataLst>
          </p:nvPr>
        </p:nvSpPr>
        <p:spPr>
          <a:xfrm>
            <a:off x="927100" y="4448810"/>
            <a:ext cx="2849245" cy="166179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800" dirty="0">
                <a:latin typeface="+mn-ea"/>
                <a:cs typeface="+mn-ea"/>
                <a:sym typeface="微软雅黑" panose="020B0503020204020204" pitchFamily="34" charset="-122"/>
              </a:rPr>
              <a:t>被认定为专利密集型产品可获得认定编码、二维码标识和认定证书，有利于产品宣传推广。</a:t>
            </a:r>
            <a:endParaRPr lang="zh-CN" altLang="en-US" sz="1800" dirty="0">
              <a:latin typeface="+mn-ea"/>
              <a:cs typeface="+mn-ea"/>
              <a:sym typeface="微软雅黑" panose="020B0503020204020204" pitchFamily="34" charset="-122"/>
            </a:endParaRPr>
          </a:p>
        </p:txBody>
      </p:sp>
      <p:sp>
        <p:nvSpPr>
          <p:cNvPr id="74" name="Text Placeholder 32"/>
          <p:cNvSpPr txBox="1"/>
          <p:nvPr>
            <p:custDataLst>
              <p:tags r:id="rId9"/>
            </p:custDataLst>
          </p:nvPr>
        </p:nvSpPr>
        <p:spPr>
          <a:xfrm>
            <a:off x="8077835" y="4640580"/>
            <a:ext cx="2889250" cy="1348105"/>
          </a:xfrm>
          <a:prstGeom prst="rect">
            <a:avLst/>
          </a:prstGeom>
        </p:spPr>
        <p:txBody>
          <a:bodyPr wrap="square"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zh-CN" altLang="en-US" sz="1800" dirty="0">
                <a:latin typeface="+mn-ea"/>
                <a:cs typeface="+mn-ea"/>
                <a:sym typeface="微软雅黑" panose="020B0503020204020204" pitchFamily="34" charset="-122"/>
              </a:rPr>
              <a:t>国家知识产权局要求地方尽快出台对专利密集型产业和产品的支持和资助政策</a:t>
            </a:r>
            <a:endPar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3" name="图片 102"/>
          <p:cNvPicPr/>
          <p:nvPr>
            <p:custDataLst>
              <p:tags r:id="rId10"/>
            </p:custDataLst>
          </p:nvPr>
        </p:nvPicPr>
        <p:blipFill>
          <a:blip r:embed="rId11"/>
          <a:srcRect r="84080"/>
          <a:stretch>
            <a:fillRect/>
          </a:stretch>
        </p:blipFill>
        <p:spPr>
          <a:xfrm>
            <a:off x="10756900" y="109220"/>
            <a:ext cx="1264920" cy="9067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bldLst>
      <p:bldP spid="4" grpId="0" animBg="1"/>
      <p:bldP spid="5" grpId="0" build="p"/>
      <p:bldP spid="68" grpId="0"/>
      <p:bldP spid="70" grpId="0"/>
      <p:bldP spid="72"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1127760" y="354965"/>
            <a:ext cx="447548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l">
              <a:lnSpc>
                <a:spcPct val="100000"/>
              </a:lnSpc>
              <a:buNone/>
            </a:pPr>
            <a:r>
              <a:rPr lang="zh-CN" altLang="en-US" sz="2400" b="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备案产品需要达到的条件</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nSpc>
                <a:spcPct val="100000"/>
              </a:lnSpc>
              <a:spcBef>
                <a:spcPct val="0"/>
              </a:spcBef>
              <a:buNone/>
            </a:pP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nvGrpSpPr>
          <p:cNvPr id="69" name="Group 5"/>
          <p:cNvGrpSpPr/>
          <p:nvPr>
            <p:custDataLst>
              <p:tags r:id="rId1"/>
            </p:custDataLst>
          </p:nvPr>
        </p:nvGrpSpPr>
        <p:grpSpPr>
          <a:xfrm rot="5400000">
            <a:off x="2887210" y="2786562"/>
            <a:ext cx="3308796" cy="2122707"/>
            <a:chOff x="4884738" y="3760788"/>
            <a:chExt cx="2400300" cy="1539876"/>
          </a:xfrm>
        </p:grpSpPr>
        <p:sp>
          <p:nvSpPr>
            <p:cNvPr id="70" name="Freeform 5"/>
            <p:cNvSpPr/>
            <p:nvPr>
              <p:custDataLst>
                <p:tags r:id="rId2"/>
              </p:custDataLst>
            </p:nvPr>
          </p:nvSpPr>
          <p:spPr bwMode="auto">
            <a:xfrm>
              <a:off x="4884738" y="3957638"/>
              <a:ext cx="1208088" cy="1343025"/>
            </a:xfrm>
            <a:custGeom>
              <a:avLst/>
              <a:gdLst>
                <a:gd name="T0" fmla="*/ 761 w 761"/>
                <a:gd name="T1" fmla="*/ 606 h 846"/>
                <a:gd name="T2" fmla="*/ 0 w 761"/>
                <a:gd name="T3" fmla="*/ 0 h 846"/>
                <a:gd name="T4" fmla="*/ 761 w 761"/>
                <a:gd name="T5" fmla="*/ 846 h 846"/>
                <a:gd name="T6" fmla="*/ 761 w 761"/>
                <a:gd name="T7" fmla="*/ 606 h 846"/>
              </a:gdLst>
              <a:ahLst/>
              <a:cxnLst>
                <a:cxn ang="0">
                  <a:pos x="T0" y="T1"/>
                </a:cxn>
                <a:cxn ang="0">
                  <a:pos x="T2" y="T3"/>
                </a:cxn>
                <a:cxn ang="0">
                  <a:pos x="T4" y="T5"/>
                </a:cxn>
                <a:cxn ang="0">
                  <a:pos x="T6" y="T7"/>
                </a:cxn>
              </a:cxnLst>
              <a:rect l="0" t="0" r="r" b="b"/>
              <a:pathLst>
                <a:path w="761" h="846">
                  <a:moveTo>
                    <a:pt x="761" y="606"/>
                  </a:moveTo>
                  <a:lnTo>
                    <a:pt x="0" y="0"/>
                  </a:lnTo>
                  <a:lnTo>
                    <a:pt x="761" y="846"/>
                  </a:lnTo>
                  <a:lnTo>
                    <a:pt x="761" y="606"/>
                  </a:lnTo>
                  <a:close/>
                </a:path>
              </a:pathLst>
            </a:custGeom>
            <a:solidFill>
              <a:srgbClr val="FD666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Freeform 6"/>
            <p:cNvSpPr/>
            <p:nvPr>
              <p:custDataLst>
                <p:tags r:id="rId3"/>
              </p:custDataLst>
            </p:nvPr>
          </p:nvSpPr>
          <p:spPr bwMode="auto">
            <a:xfrm>
              <a:off x="6091238" y="3968751"/>
              <a:ext cx="1190625" cy="1331913"/>
            </a:xfrm>
            <a:custGeom>
              <a:avLst/>
              <a:gdLst>
                <a:gd name="T0" fmla="*/ 0 w 750"/>
                <a:gd name="T1" fmla="*/ 602 h 839"/>
                <a:gd name="T2" fmla="*/ 750 w 750"/>
                <a:gd name="T3" fmla="*/ 0 h 839"/>
                <a:gd name="T4" fmla="*/ 1 w 750"/>
                <a:gd name="T5" fmla="*/ 839 h 839"/>
                <a:gd name="T6" fmla="*/ 0 w 750"/>
                <a:gd name="T7" fmla="*/ 602 h 839"/>
              </a:gdLst>
              <a:ahLst/>
              <a:cxnLst>
                <a:cxn ang="0">
                  <a:pos x="T0" y="T1"/>
                </a:cxn>
                <a:cxn ang="0">
                  <a:pos x="T2" y="T3"/>
                </a:cxn>
                <a:cxn ang="0">
                  <a:pos x="T4" y="T5"/>
                </a:cxn>
                <a:cxn ang="0">
                  <a:pos x="T6" y="T7"/>
                </a:cxn>
              </a:cxnLst>
              <a:rect l="0" t="0" r="r" b="b"/>
              <a:pathLst>
                <a:path w="750" h="839">
                  <a:moveTo>
                    <a:pt x="0" y="602"/>
                  </a:moveTo>
                  <a:lnTo>
                    <a:pt x="750" y="0"/>
                  </a:lnTo>
                  <a:lnTo>
                    <a:pt x="1" y="839"/>
                  </a:lnTo>
                  <a:lnTo>
                    <a:pt x="0" y="602"/>
                  </a:lnTo>
                  <a:close/>
                </a:path>
              </a:pathLst>
            </a:custGeom>
            <a:solidFill>
              <a:srgbClr val="FD6666">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Freeform 7"/>
            <p:cNvSpPr/>
            <p:nvPr>
              <p:custDataLst>
                <p:tags r:id="rId4"/>
              </p:custDataLst>
            </p:nvPr>
          </p:nvSpPr>
          <p:spPr bwMode="auto">
            <a:xfrm>
              <a:off x="4884738" y="3760788"/>
              <a:ext cx="2400300" cy="1163638"/>
            </a:xfrm>
            <a:custGeom>
              <a:avLst/>
              <a:gdLst>
                <a:gd name="T0" fmla="*/ 1512 w 1512"/>
                <a:gd name="T1" fmla="*/ 133 h 733"/>
                <a:gd name="T2" fmla="*/ 775 w 1512"/>
                <a:gd name="T3" fmla="*/ 0 h 733"/>
                <a:gd name="T4" fmla="*/ 0 w 1512"/>
                <a:gd name="T5" fmla="*/ 124 h 733"/>
                <a:gd name="T6" fmla="*/ 761 w 1512"/>
                <a:gd name="T7" fmla="*/ 733 h 733"/>
                <a:gd name="T8" fmla="*/ 1512 w 1512"/>
                <a:gd name="T9" fmla="*/ 133 h 733"/>
              </a:gdLst>
              <a:ahLst/>
              <a:cxnLst>
                <a:cxn ang="0">
                  <a:pos x="T0" y="T1"/>
                </a:cxn>
                <a:cxn ang="0">
                  <a:pos x="T2" y="T3"/>
                </a:cxn>
                <a:cxn ang="0">
                  <a:pos x="T4" y="T5"/>
                </a:cxn>
                <a:cxn ang="0">
                  <a:pos x="T6" y="T7"/>
                </a:cxn>
                <a:cxn ang="0">
                  <a:pos x="T8" y="T9"/>
                </a:cxn>
              </a:cxnLst>
              <a:rect l="0" t="0" r="r" b="b"/>
              <a:pathLst>
                <a:path w="1512" h="733">
                  <a:moveTo>
                    <a:pt x="1512" y="133"/>
                  </a:moveTo>
                  <a:lnTo>
                    <a:pt x="775" y="0"/>
                  </a:lnTo>
                  <a:lnTo>
                    <a:pt x="0" y="124"/>
                  </a:lnTo>
                  <a:lnTo>
                    <a:pt x="761" y="733"/>
                  </a:lnTo>
                  <a:lnTo>
                    <a:pt x="1512" y="133"/>
                  </a:lnTo>
                  <a:close/>
                </a:path>
              </a:pathLst>
            </a:custGeom>
            <a:solidFill>
              <a:srgbClr val="FD6666">
                <a:lumMod val="5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Group 9"/>
          <p:cNvGrpSpPr/>
          <p:nvPr>
            <p:custDataLst>
              <p:tags r:id="rId5"/>
            </p:custDataLst>
          </p:nvPr>
        </p:nvGrpSpPr>
        <p:grpSpPr>
          <a:xfrm rot="5400000">
            <a:off x="3352236" y="2643225"/>
            <a:ext cx="3939043" cy="2435642"/>
            <a:chOff x="4665663" y="3081338"/>
            <a:chExt cx="2857500" cy="1766888"/>
          </a:xfrm>
        </p:grpSpPr>
        <p:sp>
          <p:nvSpPr>
            <p:cNvPr id="74" name="Freeform 8"/>
            <p:cNvSpPr/>
            <p:nvPr>
              <p:custDataLst>
                <p:tags r:id="rId6"/>
              </p:custDataLst>
            </p:nvPr>
          </p:nvSpPr>
          <p:spPr bwMode="auto">
            <a:xfrm>
              <a:off x="4665663" y="3487738"/>
              <a:ext cx="1435100" cy="1360488"/>
            </a:xfrm>
            <a:custGeom>
              <a:avLst/>
              <a:gdLst>
                <a:gd name="T0" fmla="*/ 898 w 904"/>
                <a:gd name="T1" fmla="*/ 857 h 857"/>
                <a:gd name="T2" fmla="*/ 904 w 904"/>
                <a:gd name="T3" fmla="*/ 538 h 857"/>
                <a:gd name="T4" fmla="*/ 0 w 904"/>
                <a:gd name="T5" fmla="*/ 0 h 857"/>
                <a:gd name="T6" fmla="*/ 120 w 904"/>
                <a:gd name="T7" fmla="*/ 238 h 857"/>
                <a:gd name="T8" fmla="*/ 898 w 904"/>
                <a:gd name="T9" fmla="*/ 857 h 857"/>
              </a:gdLst>
              <a:ahLst/>
              <a:cxnLst>
                <a:cxn ang="0">
                  <a:pos x="T0" y="T1"/>
                </a:cxn>
                <a:cxn ang="0">
                  <a:pos x="T2" y="T3"/>
                </a:cxn>
                <a:cxn ang="0">
                  <a:pos x="T4" y="T5"/>
                </a:cxn>
                <a:cxn ang="0">
                  <a:pos x="T6" y="T7"/>
                </a:cxn>
                <a:cxn ang="0">
                  <a:pos x="T8" y="T9"/>
                </a:cxn>
              </a:cxnLst>
              <a:rect l="0" t="0" r="r" b="b"/>
              <a:pathLst>
                <a:path w="904" h="857">
                  <a:moveTo>
                    <a:pt x="898" y="857"/>
                  </a:moveTo>
                  <a:lnTo>
                    <a:pt x="904" y="538"/>
                  </a:lnTo>
                  <a:lnTo>
                    <a:pt x="0" y="0"/>
                  </a:lnTo>
                  <a:lnTo>
                    <a:pt x="120" y="238"/>
                  </a:lnTo>
                  <a:lnTo>
                    <a:pt x="898" y="857"/>
                  </a:lnTo>
                  <a:close/>
                </a:path>
              </a:pathLst>
            </a:custGeom>
            <a:solidFill>
              <a:srgbClr val="FB7B7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Freeform 9"/>
            <p:cNvSpPr/>
            <p:nvPr>
              <p:custDataLst>
                <p:tags r:id="rId7"/>
              </p:custDataLst>
            </p:nvPr>
          </p:nvSpPr>
          <p:spPr bwMode="auto">
            <a:xfrm>
              <a:off x="6091238" y="3484563"/>
              <a:ext cx="1431925" cy="1363663"/>
            </a:xfrm>
            <a:custGeom>
              <a:avLst/>
              <a:gdLst>
                <a:gd name="T0" fmla="*/ 0 w 902"/>
                <a:gd name="T1" fmla="*/ 859 h 859"/>
                <a:gd name="T2" fmla="*/ 6 w 902"/>
                <a:gd name="T3" fmla="*/ 540 h 859"/>
                <a:gd name="T4" fmla="*/ 902 w 902"/>
                <a:gd name="T5" fmla="*/ 0 h 859"/>
                <a:gd name="T6" fmla="*/ 778 w 902"/>
                <a:gd name="T7" fmla="*/ 233 h 859"/>
                <a:gd name="T8" fmla="*/ 0 w 902"/>
                <a:gd name="T9" fmla="*/ 859 h 859"/>
              </a:gdLst>
              <a:ahLst/>
              <a:cxnLst>
                <a:cxn ang="0">
                  <a:pos x="T0" y="T1"/>
                </a:cxn>
                <a:cxn ang="0">
                  <a:pos x="T2" y="T3"/>
                </a:cxn>
                <a:cxn ang="0">
                  <a:pos x="T4" y="T5"/>
                </a:cxn>
                <a:cxn ang="0">
                  <a:pos x="T6" y="T7"/>
                </a:cxn>
                <a:cxn ang="0">
                  <a:pos x="T8" y="T9"/>
                </a:cxn>
              </a:cxnLst>
              <a:rect l="0" t="0" r="r" b="b"/>
              <a:pathLst>
                <a:path w="902" h="859">
                  <a:moveTo>
                    <a:pt x="0" y="859"/>
                  </a:moveTo>
                  <a:lnTo>
                    <a:pt x="6" y="540"/>
                  </a:lnTo>
                  <a:lnTo>
                    <a:pt x="902" y="0"/>
                  </a:lnTo>
                  <a:lnTo>
                    <a:pt x="778" y="233"/>
                  </a:lnTo>
                  <a:lnTo>
                    <a:pt x="0" y="859"/>
                  </a:lnTo>
                  <a:close/>
                </a:path>
              </a:pathLst>
            </a:custGeom>
            <a:solidFill>
              <a:srgbClr val="FB7B7B">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Freeform 10"/>
            <p:cNvSpPr/>
            <p:nvPr>
              <p:custDataLst>
                <p:tags r:id="rId8"/>
              </p:custDataLst>
            </p:nvPr>
          </p:nvSpPr>
          <p:spPr bwMode="auto">
            <a:xfrm>
              <a:off x="4668838" y="3081338"/>
              <a:ext cx="2854325" cy="1357313"/>
            </a:xfrm>
            <a:custGeom>
              <a:avLst/>
              <a:gdLst>
                <a:gd name="T0" fmla="*/ 1798 w 1798"/>
                <a:gd name="T1" fmla="*/ 256 h 855"/>
                <a:gd name="T2" fmla="*/ 897 w 1798"/>
                <a:gd name="T3" fmla="*/ 0 h 855"/>
                <a:gd name="T4" fmla="*/ 0 w 1798"/>
                <a:gd name="T5" fmla="*/ 256 h 855"/>
                <a:gd name="T6" fmla="*/ 899 w 1798"/>
                <a:gd name="T7" fmla="*/ 855 h 855"/>
                <a:gd name="T8" fmla="*/ 1798 w 1798"/>
                <a:gd name="T9" fmla="*/ 256 h 855"/>
              </a:gdLst>
              <a:ahLst/>
              <a:cxnLst>
                <a:cxn ang="0">
                  <a:pos x="T0" y="T1"/>
                </a:cxn>
                <a:cxn ang="0">
                  <a:pos x="T2" y="T3"/>
                </a:cxn>
                <a:cxn ang="0">
                  <a:pos x="T4" y="T5"/>
                </a:cxn>
                <a:cxn ang="0">
                  <a:pos x="T6" y="T7"/>
                </a:cxn>
                <a:cxn ang="0">
                  <a:pos x="T8" y="T9"/>
                </a:cxn>
              </a:cxnLst>
              <a:rect l="0" t="0" r="r" b="b"/>
              <a:pathLst>
                <a:path w="1798" h="855">
                  <a:moveTo>
                    <a:pt x="1798" y="256"/>
                  </a:moveTo>
                  <a:lnTo>
                    <a:pt x="897" y="0"/>
                  </a:lnTo>
                  <a:lnTo>
                    <a:pt x="0" y="256"/>
                  </a:lnTo>
                  <a:lnTo>
                    <a:pt x="899" y="855"/>
                  </a:lnTo>
                  <a:lnTo>
                    <a:pt x="1798" y="256"/>
                  </a:lnTo>
                  <a:close/>
                </a:path>
              </a:pathLst>
            </a:custGeom>
            <a:solidFill>
              <a:srgbClr val="FB7B7B">
                <a:lumMod val="5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7" name="Group 13"/>
          <p:cNvGrpSpPr/>
          <p:nvPr>
            <p:custDataLst>
              <p:tags r:id="rId9"/>
            </p:custDataLst>
          </p:nvPr>
        </p:nvGrpSpPr>
        <p:grpSpPr>
          <a:xfrm rot="5400000">
            <a:off x="4128555" y="2813370"/>
            <a:ext cx="3934666" cy="2099730"/>
            <a:chOff x="4668838" y="2641601"/>
            <a:chExt cx="2854325" cy="1523207"/>
          </a:xfrm>
        </p:grpSpPr>
        <p:sp>
          <p:nvSpPr>
            <p:cNvPr id="78" name="Freeform 11"/>
            <p:cNvSpPr/>
            <p:nvPr>
              <p:custDataLst>
                <p:tags r:id="rId10"/>
              </p:custDataLst>
            </p:nvPr>
          </p:nvSpPr>
          <p:spPr bwMode="auto">
            <a:xfrm>
              <a:off x="5028407" y="2641601"/>
              <a:ext cx="2124075" cy="760413"/>
            </a:xfrm>
            <a:custGeom>
              <a:avLst/>
              <a:gdLst>
                <a:gd name="T0" fmla="*/ 1338 w 1338"/>
                <a:gd name="T1" fmla="*/ 158 h 479"/>
                <a:gd name="T2" fmla="*/ 681 w 1338"/>
                <a:gd name="T3" fmla="*/ 0 h 479"/>
                <a:gd name="T4" fmla="*/ 0 w 1338"/>
                <a:gd name="T5" fmla="*/ 156 h 479"/>
                <a:gd name="T6" fmla="*/ 4 w 1338"/>
                <a:gd name="T7" fmla="*/ 158 h 479"/>
                <a:gd name="T8" fmla="*/ 382 w 1338"/>
                <a:gd name="T9" fmla="*/ 339 h 479"/>
                <a:gd name="T10" fmla="*/ 671 w 1338"/>
                <a:gd name="T11" fmla="*/ 479 h 479"/>
                <a:gd name="T12" fmla="*/ 978 w 1338"/>
                <a:gd name="T13" fmla="*/ 331 h 479"/>
                <a:gd name="T14" fmla="*/ 1338 w 1338"/>
                <a:gd name="T15" fmla="*/ 158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8" h="479">
                  <a:moveTo>
                    <a:pt x="1338" y="158"/>
                  </a:moveTo>
                  <a:lnTo>
                    <a:pt x="681" y="0"/>
                  </a:lnTo>
                  <a:lnTo>
                    <a:pt x="0" y="156"/>
                  </a:lnTo>
                  <a:lnTo>
                    <a:pt x="4" y="158"/>
                  </a:lnTo>
                  <a:lnTo>
                    <a:pt x="382" y="339"/>
                  </a:lnTo>
                  <a:lnTo>
                    <a:pt x="671" y="479"/>
                  </a:lnTo>
                  <a:lnTo>
                    <a:pt x="978" y="331"/>
                  </a:lnTo>
                  <a:lnTo>
                    <a:pt x="1338" y="158"/>
                  </a:lnTo>
                  <a:close/>
                </a:path>
              </a:pathLst>
            </a:custGeom>
            <a:solidFill>
              <a:srgbClr val="F55050">
                <a:lumMod val="5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Freeform 12"/>
            <p:cNvSpPr/>
            <p:nvPr>
              <p:custDataLst>
                <p:tags r:id="rId11"/>
              </p:custDataLst>
            </p:nvPr>
          </p:nvSpPr>
          <p:spPr bwMode="auto">
            <a:xfrm>
              <a:off x="4668838" y="2886870"/>
              <a:ext cx="1427163" cy="1277938"/>
            </a:xfrm>
            <a:custGeom>
              <a:avLst/>
              <a:gdLst>
                <a:gd name="T0" fmla="*/ 899 w 899"/>
                <a:gd name="T1" fmla="*/ 323 h 805"/>
                <a:gd name="T2" fmla="*/ 896 w 899"/>
                <a:gd name="T3" fmla="*/ 805 h 805"/>
                <a:gd name="T4" fmla="*/ 0 w 899"/>
                <a:gd name="T5" fmla="*/ 323 h 805"/>
                <a:gd name="T6" fmla="*/ 228 w 899"/>
                <a:gd name="T7" fmla="*/ 0 h 805"/>
                <a:gd name="T8" fmla="*/ 899 w 899"/>
                <a:gd name="T9" fmla="*/ 323 h 805"/>
              </a:gdLst>
              <a:ahLst/>
              <a:cxnLst>
                <a:cxn ang="0">
                  <a:pos x="T0" y="T1"/>
                </a:cxn>
                <a:cxn ang="0">
                  <a:pos x="T2" y="T3"/>
                </a:cxn>
                <a:cxn ang="0">
                  <a:pos x="T4" y="T5"/>
                </a:cxn>
                <a:cxn ang="0">
                  <a:pos x="T6" y="T7"/>
                </a:cxn>
                <a:cxn ang="0">
                  <a:pos x="T8" y="T9"/>
                </a:cxn>
              </a:cxnLst>
              <a:rect l="0" t="0" r="r" b="b"/>
              <a:pathLst>
                <a:path w="899" h="805">
                  <a:moveTo>
                    <a:pt x="899" y="323"/>
                  </a:moveTo>
                  <a:lnTo>
                    <a:pt x="896" y="805"/>
                  </a:lnTo>
                  <a:lnTo>
                    <a:pt x="0" y="323"/>
                  </a:lnTo>
                  <a:lnTo>
                    <a:pt x="228" y="0"/>
                  </a:lnTo>
                  <a:lnTo>
                    <a:pt x="899" y="323"/>
                  </a:lnTo>
                  <a:close/>
                </a:path>
              </a:pathLst>
            </a:custGeom>
            <a:solidFill>
              <a:srgbClr val="F550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Freeform 13"/>
            <p:cNvSpPr/>
            <p:nvPr>
              <p:custDataLst>
                <p:tags r:id="rId12"/>
              </p:custDataLst>
            </p:nvPr>
          </p:nvSpPr>
          <p:spPr bwMode="auto">
            <a:xfrm>
              <a:off x="6091238" y="2890045"/>
              <a:ext cx="1431925" cy="1274763"/>
            </a:xfrm>
            <a:custGeom>
              <a:avLst/>
              <a:gdLst>
                <a:gd name="T0" fmla="*/ 3 w 902"/>
                <a:gd name="T1" fmla="*/ 321 h 803"/>
                <a:gd name="T2" fmla="*/ 0 w 902"/>
                <a:gd name="T3" fmla="*/ 803 h 803"/>
                <a:gd name="T4" fmla="*/ 902 w 902"/>
                <a:gd name="T5" fmla="*/ 321 h 803"/>
                <a:gd name="T6" fmla="*/ 670 w 902"/>
                <a:gd name="T7" fmla="*/ 0 h 803"/>
                <a:gd name="T8" fmla="*/ 3 w 902"/>
                <a:gd name="T9" fmla="*/ 321 h 803"/>
              </a:gdLst>
              <a:ahLst/>
              <a:cxnLst>
                <a:cxn ang="0">
                  <a:pos x="T0" y="T1"/>
                </a:cxn>
                <a:cxn ang="0">
                  <a:pos x="T2" y="T3"/>
                </a:cxn>
                <a:cxn ang="0">
                  <a:pos x="T4" y="T5"/>
                </a:cxn>
                <a:cxn ang="0">
                  <a:pos x="T6" y="T7"/>
                </a:cxn>
                <a:cxn ang="0">
                  <a:pos x="T8" y="T9"/>
                </a:cxn>
              </a:cxnLst>
              <a:rect l="0" t="0" r="r" b="b"/>
              <a:pathLst>
                <a:path w="902" h="803">
                  <a:moveTo>
                    <a:pt x="3" y="321"/>
                  </a:moveTo>
                  <a:lnTo>
                    <a:pt x="0" y="803"/>
                  </a:lnTo>
                  <a:lnTo>
                    <a:pt x="902" y="321"/>
                  </a:lnTo>
                  <a:lnTo>
                    <a:pt x="670" y="0"/>
                  </a:lnTo>
                  <a:lnTo>
                    <a:pt x="3" y="321"/>
                  </a:lnTo>
                  <a:close/>
                </a:path>
              </a:pathLst>
            </a:custGeom>
            <a:solidFill>
              <a:srgbClr val="F55050">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1" name="Group 17"/>
          <p:cNvGrpSpPr/>
          <p:nvPr>
            <p:custDataLst>
              <p:tags r:id="rId13"/>
            </p:custDataLst>
          </p:nvPr>
        </p:nvGrpSpPr>
        <p:grpSpPr>
          <a:xfrm rot="5400000">
            <a:off x="6201476" y="2730761"/>
            <a:ext cx="2645725" cy="2240877"/>
            <a:chOff x="5127626" y="1554163"/>
            <a:chExt cx="1919288" cy="1625600"/>
          </a:xfrm>
        </p:grpSpPr>
        <p:sp>
          <p:nvSpPr>
            <p:cNvPr id="82" name="Freeform 14"/>
            <p:cNvSpPr/>
            <p:nvPr>
              <p:custDataLst>
                <p:tags r:id="rId14"/>
              </p:custDataLst>
            </p:nvPr>
          </p:nvSpPr>
          <p:spPr bwMode="auto">
            <a:xfrm>
              <a:off x="6102351" y="1554163"/>
              <a:ext cx="944563" cy="1625600"/>
            </a:xfrm>
            <a:custGeom>
              <a:avLst/>
              <a:gdLst>
                <a:gd name="T0" fmla="*/ 2 w 595"/>
                <a:gd name="T1" fmla="*/ 1024 h 1024"/>
                <a:gd name="T2" fmla="*/ 595 w 595"/>
                <a:gd name="T3" fmla="*/ 758 h 1024"/>
                <a:gd name="T4" fmla="*/ 0 w 595"/>
                <a:gd name="T5" fmla="*/ 0 h 1024"/>
                <a:gd name="T6" fmla="*/ 2 w 595"/>
                <a:gd name="T7" fmla="*/ 1024 h 1024"/>
              </a:gdLst>
              <a:ahLst/>
              <a:cxnLst>
                <a:cxn ang="0">
                  <a:pos x="T0" y="T1"/>
                </a:cxn>
                <a:cxn ang="0">
                  <a:pos x="T2" y="T3"/>
                </a:cxn>
                <a:cxn ang="0">
                  <a:pos x="T4" y="T5"/>
                </a:cxn>
                <a:cxn ang="0">
                  <a:pos x="T6" y="T7"/>
                </a:cxn>
              </a:cxnLst>
              <a:rect l="0" t="0" r="r" b="b"/>
              <a:pathLst>
                <a:path w="595" h="1024">
                  <a:moveTo>
                    <a:pt x="2" y="1024"/>
                  </a:moveTo>
                  <a:lnTo>
                    <a:pt x="595" y="758"/>
                  </a:lnTo>
                  <a:lnTo>
                    <a:pt x="0" y="0"/>
                  </a:lnTo>
                  <a:lnTo>
                    <a:pt x="2" y="1024"/>
                  </a:lnTo>
                  <a:close/>
                </a:path>
              </a:pathLst>
            </a:custGeom>
            <a:solidFill>
              <a:srgbClr val="B80006">
                <a:lumMod val="5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Freeform 15"/>
            <p:cNvSpPr/>
            <p:nvPr>
              <p:custDataLst>
                <p:tags r:id="rId15"/>
              </p:custDataLst>
            </p:nvPr>
          </p:nvSpPr>
          <p:spPr bwMode="auto">
            <a:xfrm>
              <a:off x="5127626" y="1554163"/>
              <a:ext cx="987425" cy="1625600"/>
            </a:xfrm>
            <a:custGeom>
              <a:avLst/>
              <a:gdLst>
                <a:gd name="T0" fmla="*/ 622 w 622"/>
                <a:gd name="T1" fmla="*/ 1024 h 1024"/>
                <a:gd name="T2" fmla="*/ 0 w 622"/>
                <a:gd name="T3" fmla="*/ 746 h 1024"/>
                <a:gd name="T4" fmla="*/ 620 w 622"/>
                <a:gd name="T5" fmla="*/ 0 h 1024"/>
                <a:gd name="T6" fmla="*/ 622 w 622"/>
                <a:gd name="T7" fmla="*/ 1024 h 1024"/>
              </a:gdLst>
              <a:ahLst/>
              <a:cxnLst>
                <a:cxn ang="0">
                  <a:pos x="T0" y="T1"/>
                </a:cxn>
                <a:cxn ang="0">
                  <a:pos x="T2" y="T3"/>
                </a:cxn>
                <a:cxn ang="0">
                  <a:pos x="T4" y="T5"/>
                </a:cxn>
                <a:cxn ang="0">
                  <a:pos x="T6" y="T7"/>
                </a:cxn>
              </a:cxnLst>
              <a:rect l="0" t="0" r="r" b="b"/>
              <a:pathLst>
                <a:path w="622" h="1024">
                  <a:moveTo>
                    <a:pt x="622" y="1024"/>
                  </a:moveTo>
                  <a:lnTo>
                    <a:pt x="0" y="746"/>
                  </a:lnTo>
                  <a:lnTo>
                    <a:pt x="620" y="0"/>
                  </a:lnTo>
                  <a:lnTo>
                    <a:pt x="622" y="1024"/>
                  </a:lnTo>
                  <a:close/>
                </a:path>
              </a:pathLst>
            </a:custGeom>
            <a:solidFill>
              <a:srgbClr val="B8000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84" name="Straight Connector 23"/>
          <p:cNvCxnSpPr/>
          <p:nvPr>
            <p:custDataLst>
              <p:tags r:id="rId16"/>
            </p:custDataLst>
          </p:nvPr>
        </p:nvCxnSpPr>
        <p:spPr>
          <a:xfrm>
            <a:off x="7365908" y="1755027"/>
            <a:ext cx="544115" cy="0"/>
          </a:xfrm>
          <a:prstGeom prst="line">
            <a:avLst/>
          </a:prstGeom>
          <a:noFill/>
          <a:ln w="6350" cap="flat" cmpd="sng" algn="ctr">
            <a:solidFill>
              <a:srgbClr val="000000">
                <a:lumMod val="90000"/>
                <a:lumOff val="10000"/>
              </a:srgbClr>
            </a:solidFill>
            <a:prstDash val="solid"/>
            <a:miter lim="800000"/>
            <a:tailEnd type="oval"/>
          </a:ln>
          <a:effectLst/>
        </p:spPr>
      </p:cxnSp>
      <p:cxnSp>
        <p:nvCxnSpPr>
          <p:cNvPr id="85" name="Straight Connector 26"/>
          <p:cNvCxnSpPr/>
          <p:nvPr>
            <p:custDataLst>
              <p:tags r:id="rId17"/>
            </p:custDataLst>
          </p:nvPr>
        </p:nvCxnSpPr>
        <p:spPr>
          <a:xfrm flipH="1">
            <a:off x="3854156" y="4883641"/>
            <a:ext cx="544115" cy="0"/>
          </a:xfrm>
          <a:prstGeom prst="line">
            <a:avLst/>
          </a:prstGeom>
          <a:noFill/>
          <a:ln w="6350" cap="flat" cmpd="sng" algn="ctr">
            <a:solidFill>
              <a:srgbClr val="000000">
                <a:lumMod val="90000"/>
                <a:lumOff val="10000"/>
              </a:srgbClr>
            </a:solidFill>
            <a:prstDash val="solid"/>
            <a:miter lim="800000"/>
            <a:tailEnd type="oval"/>
          </a:ln>
          <a:effectLst/>
        </p:spPr>
      </p:cxnSp>
      <p:cxnSp>
        <p:nvCxnSpPr>
          <p:cNvPr id="86" name="Straight Connector 29"/>
          <p:cNvCxnSpPr/>
          <p:nvPr>
            <p:custDataLst>
              <p:tags r:id="rId18"/>
            </p:custDataLst>
          </p:nvPr>
        </p:nvCxnSpPr>
        <p:spPr>
          <a:xfrm>
            <a:off x="6555995" y="5559960"/>
            <a:ext cx="544115" cy="0"/>
          </a:xfrm>
          <a:prstGeom prst="line">
            <a:avLst/>
          </a:prstGeom>
          <a:noFill/>
          <a:ln w="6350" cap="flat" cmpd="sng" algn="ctr">
            <a:solidFill>
              <a:srgbClr val="000000">
                <a:lumMod val="90000"/>
                <a:lumOff val="10000"/>
              </a:srgbClr>
            </a:solidFill>
            <a:prstDash val="solid"/>
            <a:miter lim="800000"/>
            <a:tailEnd type="oval"/>
          </a:ln>
          <a:effectLst/>
        </p:spPr>
      </p:cxnSp>
      <p:cxnSp>
        <p:nvCxnSpPr>
          <p:cNvPr id="87" name="Straight Connector 32"/>
          <p:cNvCxnSpPr/>
          <p:nvPr>
            <p:custDataLst>
              <p:tags r:id="rId19"/>
            </p:custDataLst>
          </p:nvPr>
        </p:nvCxnSpPr>
        <p:spPr>
          <a:xfrm flipH="1">
            <a:off x="4989722" y="1997327"/>
            <a:ext cx="544115" cy="0"/>
          </a:xfrm>
          <a:prstGeom prst="line">
            <a:avLst/>
          </a:prstGeom>
          <a:noFill/>
          <a:ln w="6350" cap="flat" cmpd="sng" algn="ctr">
            <a:solidFill>
              <a:srgbClr val="000000">
                <a:lumMod val="90000"/>
                <a:lumOff val="10000"/>
              </a:srgbClr>
            </a:solidFill>
            <a:prstDash val="solid"/>
            <a:miter lim="800000"/>
            <a:tailEnd type="oval"/>
          </a:ln>
          <a:effectLst/>
        </p:spPr>
      </p:cxnSp>
      <p:sp>
        <p:nvSpPr>
          <p:cNvPr id="88" name="Oval 35"/>
          <p:cNvSpPr/>
          <p:nvPr/>
        </p:nvSpPr>
        <p:spPr>
          <a:xfrm>
            <a:off x="2936670" y="6041517"/>
            <a:ext cx="6318661" cy="666269"/>
          </a:xfrm>
          <a:prstGeom prst="ellipse">
            <a:avLst/>
          </a:prstGeom>
          <a:solidFill>
            <a:srgbClr val="000000">
              <a:alpha val="58000"/>
            </a:srgbClr>
          </a:solidFill>
          <a:ln w="12700" cap="flat" cmpd="sng" algn="ctr">
            <a:noFill/>
            <a:prstDash val="solid"/>
            <a:miter lim="800000"/>
          </a:ln>
          <a:effectLst>
            <a:softEdge rad="203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TextBox 44"/>
          <p:cNvSpPr txBox="1"/>
          <p:nvPr>
            <p:custDataLst>
              <p:tags r:id="rId20"/>
            </p:custDataLst>
          </p:nvPr>
        </p:nvSpPr>
        <p:spPr>
          <a:xfrm>
            <a:off x="8065770" y="861695"/>
            <a:ext cx="3629025" cy="1529715"/>
          </a:xfrm>
          <a:prstGeom prst="rect">
            <a:avLst/>
          </a:prstGeom>
          <a:noFill/>
        </p:spPr>
        <p:txBody>
          <a:bodyPr wrap="square" rtlCol="0">
            <a:spAutoFit/>
          </a:bodyPr>
          <a:lstStyle/>
          <a:p>
            <a:pPr algn="l">
              <a:lnSpc>
                <a:spcPct val="130000"/>
              </a:lnSpc>
              <a:buClrTx/>
              <a:buSzTx/>
              <a:buFontTx/>
            </a:pPr>
            <a:r>
              <a:rPr lang="en-US" altLang="zh-CN" sz="1800" dirty="0">
                <a:latin typeface="+mn-ea"/>
                <a:cs typeface="+mn-ea"/>
                <a:sym typeface="微软雅黑" panose="020B0503020204020204" pitchFamily="34" charset="-122"/>
              </a:rPr>
              <a:t>3.</a:t>
            </a:r>
            <a:r>
              <a:rPr lang="zh-CN" altLang="en-US" sz="1800" dirty="0">
                <a:latin typeface="+mn-ea"/>
                <a:cs typeface="+mn-ea"/>
                <a:sym typeface="微软雅黑" panose="020B0503020204020204" pitchFamily="34" charset="-122"/>
              </a:rPr>
              <a:t>相同产品不得重复备案，如同一备案产品涉及不同备案主体，应由相关方自行协商一致，由其中一方进行备案。</a:t>
            </a:r>
            <a:endParaRPr lang="zh-CN" altLang="en-US" sz="1800" dirty="0">
              <a:latin typeface="+mn-ea"/>
              <a:cs typeface="+mn-ea"/>
              <a:sym typeface="微软雅黑" panose="020B0503020204020204" pitchFamily="34" charset="-122"/>
            </a:endParaRPr>
          </a:p>
        </p:txBody>
      </p:sp>
      <p:sp>
        <p:nvSpPr>
          <p:cNvPr id="93" name="TextBox 44"/>
          <p:cNvSpPr txBox="1"/>
          <p:nvPr>
            <p:custDataLst>
              <p:tags r:id="rId21"/>
            </p:custDataLst>
          </p:nvPr>
        </p:nvSpPr>
        <p:spPr>
          <a:xfrm>
            <a:off x="8705850" y="2639695"/>
            <a:ext cx="3180080" cy="1529715"/>
          </a:xfrm>
          <a:prstGeom prst="rect">
            <a:avLst/>
          </a:prstGeom>
          <a:noFill/>
        </p:spPr>
        <p:txBody>
          <a:bodyPr wrap="square" rtlCol="0">
            <a:spAutoFit/>
          </a:bodyPr>
          <a:lstStyle/>
          <a:p>
            <a:pPr>
              <a:lnSpc>
                <a:spcPct val="130000"/>
              </a:lnSpc>
            </a:pPr>
            <a:r>
              <a:rPr lang="en-US" altLang="zh-CN" sz="1800" dirty="0">
                <a:latin typeface="+mn-ea"/>
                <a:cs typeface="+mn-ea"/>
                <a:sym typeface="微软雅黑" panose="020B0503020204020204" pitchFamily="34" charset="-122"/>
              </a:rPr>
              <a:t>4.备案产品不受《知识产权（专利）密集型产业统计分类（2019）》中的产业分类限制，且为单位主营业务产品。</a:t>
            </a:r>
            <a:endParaRPr lang="en-US" altLang="zh-CN" sz="1800" dirty="0">
              <a:latin typeface="+mn-ea"/>
              <a:cs typeface="+mn-ea"/>
              <a:sym typeface="微软雅黑" panose="020B0503020204020204" pitchFamily="34" charset="-122"/>
            </a:endParaRPr>
          </a:p>
        </p:txBody>
      </p:sp>
      <p:sp>
        <p:nvSpPr>
          <p:cNvPr id="95" name="TextBox 44"/>
          <p:cNvSpPr txBox="1"/>
          <p:nvPr>
            <p:custDataLst>
              <p:tags r:id="rId22"/>
            </p:custDataLst>
          </p:nvPr>
        </p:nvSpPr>
        <p:spPr>
          <a:xfrm>
            <a:off x="243205" y="1640205"/>
            <a:ext cx="3779520" cy="1170305"/>
          </a:xfrm>
          <a:prstGeom prst="rect">
            <a:avLst/>
          </a:prstGeom>
          <a:noFill/>
        </p:spPr>
        <p:txBody>
          <a:bodyPr wrap="square" rtlCol="0">
            <a:spAutoFit/>
          </a:bodyPr>
          <a:lstStyle/>
          <a:p>
            <a:pPr algn="l">
              <a:lnSpc>
                <a:spcPct val="130000"/>
              </a:lnSpc>
            </a:pPr>
            <a:r>
              <a:rPr lang="zh-CN" altLang="en-US" sz="1800" dirty="0">
                <a:latin typeface="+mn-ea"/>
                <a:cs typeface="+mn-ea"/>
                <a:sym typeface="微软雅黑" panose="020B0503020204020204" pitchFamily="34" charset="-122"/>
              </a:rPr>
              <a:t>1.备案产品至少涉及一项有效专利，且该一项或多项专利不存在权属纠纷，并已取得较好的市场经济效益。</a:t>
            </a:r>
            <a:endPar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TextBox 44"/>
          <p:cNvSpPr txBox="1"/>
          <p:nvPr>
            <p:custDataLst>
              <p:tags r:id="rId23"/>
            </p:custDataLst>
          </p:nvPr>
        </p:nvSpPr>
        <p:spPr>
          <a:xfrm>
            <a:off x="243205" y="4529455"/>
            <a:ext cx="3611245" cy="1889760"/>
          </a:xfrm>
          <a:prstGeom prst="rect">
            <a:avLst/>
          </a:prstGeom>
          <a:noFill/>
        </p:spPr>
        <p:txBody>
          <a:bodyPr wrap="square" rtlCol="0">
            <a:spAutoFit/>
          </a:bodyPr>
          <a:lstStyle/>
          <a:p>
            <a:pPr algn="l">
              <a:lnSpc>
                <a:spcPct val="130000"/>
              </a:lnSpc>
            </a:pPr>
            <a:r>
              <a:rPr lang="en-US" altLang="zh-CN" sz="1800" dirty="0">
                <a:latin typeface="+mn-ea"/>
                <a:cs typeface="+mn-ea"/>
                <a:sym typeface="微软雅黑" panose="020B0503020204020204" pitchFamily="34" charset="-122"/>
              </a:rPr>
              <a:t>2.</a:t>
            </a:r>
            <a:r>
              <a:rPr lang="zh-CN" altLang="en-US" sz="1800" dirty="0">
                <a:latin typeface="+mn-ea"/>
                <a:cs typeface="+mn-ea"/>
                <a:sym typeface="微软雅黑" panose="020B0503020204020204" pitchFamily="34" charset="-122"/>
              </a:rPr>
              <a:t>同一型号或品种的产品应作为一件产品备案，如某企业的手机 X30 型号可作为备案产品，不同颜色、大小、配置等应归类为同一备案产品。</a:t>
            </a:r>
            <a:endParaRPr lang="zh-CN" altLang="en-US" sz="1800" dirty="0">
              <a:latin typeface="+mn-ea"/>
              <a:cs typeface="+mn-ea"/>
              <a:sym typeface="微软雅黑" panose="020B0503020204020204" pitchFamily="34" charset="-122"/>
            </a:endParaRPr>
          </a:p>
        </p:txBody>
      </p:sp>
      <p:sp>
        <p:nvSpPr>
          <p:cNvPr id="2" name="Oval 9"/>
          <p:cNvSpPr/>
          <p:nvPr/>
        </p:nvSpPr>
        <p:spPr>
          <a:xfrm>
            <a:off x="207880" y="155388"/>
            <a:ext cx="860615" cy="860612"/>
          </a:xfrm>
          <a:prstGeom prst="ellipse">
            <a:avLst/>
          </a:prstGeom>
          <a:blipFill dpi="0" rotWithShape="1">
            <a:blip r:embed="rId24" cstate="screen">
              <a:extLst>
                <a:ext uri="{BEBA8EAE-BF5A-486C-A8C5-ECC9F3942E4B}">
                  <a14:imgProps xmlns:a14="http://schemas.microsoft.com/office/drawing/2010/main">
                    <a14:imgLayer r:embed="rId25">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2.3</a:t>
            </a:r>
            <a:endParaRPr lang="en-US"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3" name="Straight Connector 23"/>
          <p:cNvCxnSpPr/>
          <p:nvPr>
            <p:custDataLst>
              <p:tags r:id="rId26"/>
            </p:custDataLst>
          </p:nvPr>
        </p:nvCxnSpPr>
        <p:spPr>
          <a:xfrm>
            <a:off x="8011703" y="3293632"/>
            <a:ext cx="544115" cy="0"/>
          </a:xfrm>
          <a:prstGeom prst="line">
            <a:avLst/>
          </a:prstGeom>
          <a:noFill/>
          <a:ln w="6350" cap="flat" cmpd="sng" algn="ctr">
            <a:solidFill>
              <a:srgbClr val="000000">
                <a:lumMod val="90000"/>
                <a:lumOff val="10000"/>
              </a:srgbClr>
            </a:solidFill>
            <a:prstDash val="solid"/>
            <a:miter lim="800000"/>
            <a:tailEnd type="oval"/>
          </a:ln>
          <a:effectLst/>
        </p:spPr>
      </p:cxnSp>
      <p:sp>
        <p:nvSpPr>
          <p:cNvPr id="6" name="TextBox 44"/>
          <p:cNvSpPr txBox="1"/>
          <p:nvPr>
            <p:custDataLst>
              <p:tags r:id="rId27"/>
            </p:custDataLst>
          </p:nvPr>
        </p:nvSpPr>
        <p:spPr>
          <a:xfrm>
            <a:off x="7926705" y="4980305"/>
            <a:ext cx="3830955" cy="1170305"/>
          </a:xfrm>
          <a:prstGeom prst="rect">
            <a:avLst/>
          </a:prstGeom>
          <a:noFill/>
        </p:spPr>
        <p:txBody>
          <a:bodyPr wrap="square" rtlCol="0">
            <a:spAutoFit/>
          </a:bodyPr>
          <a:p>
            <a:pPr>
              <a:lnSpc>
                <a:spcPct val="130000"/>
              </a:lnSpc>
            </a:pPr>
            <a:r>
              <a:rPr lang="en-US" altLang="zh-CN" sz="1800" dirty="0">
                <a:latin typeface="+mn-ea"/>
                <a:cs typeface="+mn-ea"/>
                <a:sym typeface="微软雅黑" panose="020B0503020204020204" pitchFamily="34" charset="-122"/>
              </a:rPr>
              <a:t>5.同一单位备案的专利产品数量不限，可参考《企业专利密集型产品评价方法》择优选择产品进行备案。</a:t>
            </a:r>
            <a:endParaRPr lang="en-US" altLang="zh-CN" sz="1800" dirty="0">
              <a:latin typeface="+mn-ea"/>
              <a:cs typeface="+mn-ea"/>
              <a:sym typeface="微软雅黑" panose="020B0503020204020204" pitchFamily="34" charset="-122"/>
            </a:endParaRPr>
          </a:p>
        </p:txBody>
      </p:sp>
      <p:pic>
        <p:nvPicPr>
          <p:cNvPr id="103" name="图片 102"/>
          <p:cNvPicPr/>
          <p:nvPr>
            <p:custDataLst>
              <p:tags r:id="rId28"/>
            </p:custDataLst>
          </p:nvPr>
        </p:nvPicPr>
        <p:blipFill>
          <a:blip r:embed="rId29"/>
          <a:srcRect r="84080"/>
          <a:stretch>
            <a:fillRect/>
          </a:stretch>
        </p:blipFill>
        <p:spPr>
          <a:xfrm>
            <a:off x="10756900" y="109220"/>
            <a:ext cx="1264920" cy="9067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bldLst>
      <p:bldP spid="5" grpId="0" build="p"/>
      <p:bldP spid="88" grpId="0" animBg="1"/>
      <p:bldP spid="91" grpId="0"/>
      <p:bldP spid="93" grpId="0"/>
      <p:bldP spid="95" grpId="0"/>
      <p:bldP spid="97" grpId="0"/>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1127760" y="354965"/>
            <a:ext cx="447548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l">
              <a:lnSpc>
                <a:spcPct val="100000"/>
              </a:lnSpc>
              <a:buNone/>
            </a:pPr>
            <a:r>
              <a:rPr lang="zh-CN" altLang="en-US" sz="2400" b="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备案产品需要达到的条件</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nSpc>
                <a:spcPct val="100000"/>
              </a:lnSpc>
              <a:spcBef>
                <a:spcPct val="0"/>
              </a:spcBef>
              <a:buNone/>
            </a:pP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88" name="Oval 35"/>
          <p:cNvSpPr/>
          <p:nvPr/>
        </p:nvSpPr>
        <p:spPr>
          <a:xfrm>
            <a:off x="2936670" y="6041517"/>
            <a:ext cx="6318661" cy="666269"/>
          </a:xfrm>
          <a:prstGeom prst="ellipse">
            <a:avLst/>
          </a:prstGeom>
          <a:solidFill>
            <a:srgbClr val="000000">
              <a:alpha val="58000"/>
            </a:srgbClr>
          </a:solidFill>
          <a:ln w="12700" cap="flat" cmpd="sng" algn="ctr">
            <a:noFill/>
            <a:prstDash val="solid"/>
            <a:miter lim="800000"/>
          </a:ln>
          <a:effectLst>
            <a:softEdge rad="203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Oval 9"/>
          <p:cNvSpPr/>
          <p:nvPr/>
        </p:nvSpPr>
        <p:spPr>
          <a:xfrm>
            <a:off x="207880" y="155388"/>
            <a:ext cx="860615" cy="860612"/>
          </a:xfrm>
          <a:prstGeom prst="ellipse">
            <a:avLst/>
          </a:prstGeom>
          <a:blipFill dpi="0" rotWithShape="1">
            <a:blip r:embed="rId1" cstate="screen">
              <a:extLst>
                <a:ext uri="{BEBA8EAE-BF5A-486C-A8C5-ECC9F3942E4B}">
                  <a14:imgProps xmlns:a14="http://schemas.microsoft.com/office/drawing/2010/main">
                    <a14:imgLayer r:embed="rId2">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2.3</a:t>
            </a:r>
            <a:endParaRPr lang="en-US"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 name="文本框 3"/>
          <p:cNvSpPr txBox="1"/>
          <p:nvPr/>
        </p:nvSpPr>
        <p:spPr>
          <a:xfrm>
            <a:off x="5330825" y="401955"/>
            <a:ext cx="6096000" cy="368300"/>
          </a:xfrm>
          <a:prstGeom prst="rect">
            <a:avLst/>
          </a:prstGeom>
          <a:noFill/>
        </p:spPr>
        <p:txBody>
          <a:bodyPr wrap="square" rtlCol="0" anchor="t">
            <a:spAutoFit/>
          </a:bodyPr>
          <a:p>
            <a:r>
              <a:rPr lang="en-US" altLang="zh-CN" b="1" dirty="0">
                <a:latin typeface="+mn-ea"/>
                <a:cs typeface="+mn-ea"/>
                <a:sym typeface="微软雅黑" panose="020B0503020204020204" pitchFamily="34" charset="-122"/>
              </a:rPr>
              <a:t>——《知识产权（专利）密集型产业统计分类（2019）》</a:t>
            </a:r>
            <a:endParaRPr lang="en-US" altLang="zh-CN" b="1" dirty="0">
              <a:latin typeface="+mn-ea"/>
              <a:cs typeface="+mn-ea"/>
              <a:sym typeface="微软雅黑" panose="020B0503020204020204" pitchFamily="34" charset="-122"/>
            </a:endParaRPr>
          </a:p>
        </p:txBody>
      </p:sp>
      <p:sp>
        <p:nvSpPr>
          <p:cNvPr id="7" name="文本框 6"/>
          <p:cNvSpPr txBox="1"/>
          <p:nvPr/>
        </p:nvSpPr>
        <p:spPr>
          <a:xfrm>
            <a:off x="351155" y="1016000"/>
            <a:ext cx="11480165" cy="1337945"/>
          </a:xfrm>
          <a:prstGeom prst="rect">
            <a:avLst/>
          </a:prstGeom>
          <a:noFill/>
        </p:spPr>
        <p:txBody>
          <a:bodyPr wrap="square" rtlCol="0" anchor="t">
            <a:spAutoFit/>
          </a:bodyPr>
          <a:p>
            <a:pPr indent="0" fontAlgn="auto">
              <a:lnSpc>
                <a:spcPct val="150000"/>
              </a:lnSpc>
            </a:pPr>
            <a:r>
              <a:rPr lang="en-US" altLang="zh-CN"/>
              <a:t> </a:t>
            </a:r>
            <a:r>
              <a:rPr lang="zh-CN" altLang="en-US"/>
              <a:t>(一)本分类建立了与《国民经济行业分类》(GB/T4754-2017)的对应关系，共对应国民经济行业小类188个</a:t>
            </a:r>
            <a:r>
              <a:rPr lang="en-US" altLang="zh-CN"/>
              <a:t> </a:t>
            </a:r>
            <a:r>
              <a:rPr lang="zh-CN" altLang="en-US"/>
              <a:t>；</a:t>
            </a:r>
            <a:endParaRPr lang="zh-CN" altLang="en-US"/>
          </a:p>
          <a:p>
            <a:pPr indent="0" fontAlgn="auto">
              <a:lnSpc>
                <a:spcPct val="150000"/>
              </a:lnSpc>
            </a:pPr>
            <a:r>
              <a:rPr lang="en-US" altLang="zh-CN"/>
              <a:t> </a:t>
            </a:r>
            <a:r>
              <a:rPr lang="zh-CN" altLang="en-US"/>
              <a:t>(二)本分类对应《国民经济行业分类》(GB/T4754-2017)的具体范围和说明，参见《2017 国民经济行业分类注释》</a:t>
            </a:r>
            <a:r>
              <a:rPr lang="zh-CN" altLang="en-US"/>
              <a:t>。</a:t>
            </a:r>
            <a:endParaRPr lang="zh-CN" altLang="en-US"/>
          </a:p>
        </p:txBody>
      </p:sp>
      <p:sp>
        <p:nvSpPr>
          <p:cNvPr id="9" name="文本框 8"/>
          <p:cNvSpPr txBox="1"/>
          <p:nvPr/>
        </p:nvSpPr>
        <p:spPr>
          <a:xfrm>
            <a:off x="137160" y="2353945"/>
            <a:ext cx="6096000" cy="368300"/>
          </a:xfrm>
          <a:prstGeom prst="rect">
            <a:avLst/>
          </a:prstGeom>
          <a:noFill/>
        </p:spPr>
        <p:txBody>
          <a:bodyPr wrap="square" rtlCol="0" anchor="t">
            <a:spAutoFit/>
          </a:bodyPr>
          <a:p>
            <a:r>
              <a:rPr lang="zh-CN" altLang="en-US" b="1" dirty="0">
                <a:latin typeface="+mn-ea"/>
                <a:cs typeface="+mn-ea"/>
                <a:sym typeface="微软雅黑" panose="020B0503020204020204" pitchFamily="34" charset="-122"/>
              </a:rPr>
              <a:t>具体分类：</a:t>
            </a:r>
            <a:endParaRPr lang="zh-CN" altLang="en-US" b="1" dirty="0">
              <a:latin typeface="+mn-ea"/>
              <a:cs typeface="+mn-ea"/>
              <a:sym typeface="微软雅黑" panose="020B0503020204020204" pitchFamily="34" charset="-122"/>
            </a:endParaRPr>
          </a:p>
        </p:txBody>
      </p:sp>
      <p:sp>
        <p:nvSpPr>
          <p:cNvPr id="10" name="文本框 9"/>
          <p:cNvSpPr txBox="1"/>
          <p:nvPr/>
        </p:nvSpPr>
        <p:spPr>
          <a:xfrm>
            <a:off x="137160" y="2722245"/>
            <a:ext cx="12256135" cy="3969385"/>
          </a:xfrm>
          <a:prstGeom prst="rect">
            <a:avLst/>
          </a:prstGeom>
          <a:noFill/>
        </p:spPr>
        <p:txBody>
          <a:bodyPr wrap="square" rtlCol="0">
            <a:spAutoFit/>
          </a:bodyPr>
          <a:p>
            <a:pPr>
              <a:lnSpc>
                <a:spcPct val="200000"/>
              </a:lnSpc>
            </a:pPr>
            <a:r>
              <a:rPr lang="en-US" altLang="zh-CN" b="1"/>
              <a:t>01 </a:t>
            </a:r>
            <a:r>
              <a:rPr lang="zh-CN" altLang="en-US" b="1"/>
              <a:t>信息通信技术制造业</a:t>
            </a:r>
            <a:r>
              <a:rPr lang="zh-CN" altLang="en-US"/>
              <a:t>（</a:t>
            </a:r>
            <a:r>
              <a:rPr lang="en-US" altLang="zh-CN"/>
              <a:t>0101</a:t>
            </a:r>
            <a:r>
              <a:rPr lang="zh-CN" altLang="en-US"/>
              <a:t>通信设备、雷达及配套设备制造</a:t>
            </a:r>
            <a:r>
              <a:rPr lang="en-US" altLang="zh-CN"/>
              <a:t>·······0108</a:t>
            </a:r>
            <a:r>
              <a:rPr lang="zh-CN" altLang="en-US"/>
              <a:t>其他电子设备制造）</a:t>
            </a:r>
            <a:endParaRPr lang="en-US" altLang="zh-CN"/>
          </a:p>
          <a:p>
            <a:pPr>
              <a:lnSpc>
                <a:spcPct val="200000"/>
              </a:lnSpc>
            </a:pPr>
            <a:r>
              <a:rPr lang="en-US" altLang="zh-CN" b="1"/>
              <a:t>02 </a:t>
            </a:r>
            <a:r>
              <a:rPr lang="zh-CN" altLang="en-US" b="1"/>
              <a:t>信息通信技术服务业</a:t>
            </a:r>
            <a:r>
              <a:rPr lang="zh-CN" altLang="en-US"/>
              <a:t>（</a:t>
            </a:r>
            <a:r>
              <a:rPr lang="en-US" altLang="zh-CN">
                <a:sym typeface="+mn-ea"/>
              </a:rPr>
              <a:t>0201</a:t>
            </a:r>
            <a:r>
              <a:rPr lang="zh-CN" altLang="en-US">
                <a:sym typeface="+mn-ea"/>
              </a:rPr>
              <a:t>通信和卫星传输、</a:t>
            </a:r>
            <a:r>
              <a:rPr lang="en-US" altLang="zh-CN">
                <a:sym typeface="+mn-ea"/>
              </a:rPr>
              <a:t>0202</a:t>
            </a:r>
            <a:r>
              <a:rPr lang="zh-CN" altLang="en-US">
                <a:sym typeface="+mn-ea"/>
              </a:rPr>
              <a:t>互联网服务、</a:t>
            </a:r>
            <a:r>
              <a:rPr lang="en-US" altLang="zh-CN">
                <a:sym typeface="+mn-ea"/>
              </a:rPr>
              <a:t>0203</a:t>
            </a:r>
            <a:r>
              <a:rPr lang="zh-CN" altLang="en-US">
                <a:sym typeface="+mn-ea"/>
              </a:rPr>
              <a:t>软件开发、</a:t>
            </a:r>
            <a:r>
              <a:rPr lang="en-US" altLang="zh-CN">
                <a:sym typeface="+mn-ea"/>
              </a:rPr>
              <a:t>0204</a:t>
            </a:r>
            <a:r>
              <a:rPr lang="zh-CN" altLang="en-US">
                <a:sym typeface="+mn-ea"/>
              </a:rPr>
              <a:t>信息技术服务</a:t>
            </a:r>
            <a:r>
              <a:rPr lang="zh-CN" altLang="en-US"/>
              <a:t>）</a:t>
            </a:r>
            <a:endParaRPr lang="en-US" altLang="zh-CN"/>
          </a:p>
          <a:p>
            <a:pPr>
              <a:lnSpc>
                <a:spcPct val="200000"/>
              </a:lnSpc>
            </a:pPr>
            <a:r>
              <a:rPr lang="en-US" altLang="zh-CN" b="1"/>
              <a:t>03 </a:t>
            </a:r>
            <a:r>
              <a:rPr lang="zh-CN" altLang="en-US" b="1"/>
              <a:t>新装备制造业</a:t>
            </a:r>
            <a:r>
              <a:rPr lang="zh-CN" altLang="en-US"/>
              <a:t>（</a:t>
            </a:r>
            <a:r>
              <a:rPr lang="en-US" altLang="zh-CN"/>
              <a:t>0301</a:t>
            </a:r>
            <a:r>
              <a:rPr lang="zh-CN" altLang="en-US"/>
              <a:t>通用设备制造、</a:t>
            </a:r>
            <a:r>
              <a:rPr lang="en-US" altLang="zh-CN"/>
              <a:t>0302</a:t>
            </a:r>
            <a:r>
              <a:rPr lang="zh-CN" altLang="en-US"/>
              <a:t>专用设备制造</a:t>
            </a:r>
            <a:r>
              <a:rPr lang="en-US" altLang="zh-CN"/>
              <a:t>··0305</a:t>
            </a:r>
            <a:r>
              <a:rPr lang="zh-CN" altLang="en-US"/>
              <a:t>电气设备制造</a:t>
            </a:r>
            <a:r>
              <a:rPr lang="en-US" altLang="zh-CN"/>
              <a:t>··0307</a:t>
            </a:r>
            <a:r>
              <a:rPr lang="zh-CN" altLang="en-US"/>
              <a:t>其他装备制造）</a:t>
            </a:r>
            <a:endParaRPr lang="zh-CN" altLang="en-US"/>
          </a:p>
          <a:p>
            <a:pPr>
              <a:lnSpc>
                <a:spcPct val="200000"/>
              </a:lnSpc>
            </a:pPr>
            <a:r>
              <a:rPr lang="en-US" altLang="zh-CN" b="1"/>
              <a:t>04 </a:t>
            </a:r>
            <a:r>
              <a:rPr lang="zh-CN" altLang="en-US" b="1"/>
              <a:t>新材料制造业</a:t>
            </a:r>
            <a:r>
              <a:rPr lang="zh-CN" altLang="en-US"/>
              <a:t>（</a:t>
            </a:r>
            <a:r>
              <a:rPr lang="en-US" altLang="zh-CN"/>
              <a:t>0401</a:t>
            </a:r>
            <a:r>
              <a:rPr lang="zh-CN" altLang="en-US"/>
              <a:t>金属材料制造、</a:t>
            </a:r>
            <a:r>
              <a:rPr lang="en-US" altLang="zh-CN"/>
              <a:t>0402</a:t>
            </a:r>
            <a:r>
              <a:rPr lang="zh-CN" altLang="en-US"/>
              <a:t>非金属材料制造、</a:t>
            </a:r>
            <a:r>
              <a:rPr lang="en-US" altLang="zh-CN"/>
              <a:t>0403</a:t>
            </a:r>
            <a:r>
              <a:rPr lang="zh-CN" altLang="en-US"/>
              <a:t>化学原料及化学制品制造、</a:t>
            </a:r>
            <a:r>
              <a:rPr lang="en-US" altLang="zh-CN"/>
              <a:t>0404</a:t>
            </a:r>
            <a:r>
              <a:rPr lang="zh-CN" altLang="en-US"/>
              <a:t>化学纤</a:t>
            </a:r>
            <a:r>
              <a:rPr lang="zh-CN" altLang="en-US">
                <a:sym typeface="+mn-ea"/>
              </a:rPr>
              <a:t>维制造。）</a:t>
            </a:r>
            <a:r>
              <a:rPr lang="en-US" altLang="zh-CN"/>
              <a:t>  </a:t>
            </a:r>
            <a:endParaRPr lang="zh-CN" altLang="en-US"/>
          </a:p>
          <a:p>
            <a:pPr>
              <a:lnSpc>
                <a:spcPct val="200000"/>
              </a:lnSpc>
            </a:pPr>
            <a:r>
              <a:rPr lang="en-US" altLang="zh-CN" b="1"/>
              <a:t>05 </a:t>
            </a:r>
            <a:r>
              <a:rPr lang="zh-CN" altLang="en-US" b="1"/>
              <a:t>医药医疗产业</a:t>
            </a:r>
            <a:r>
              <a:rPr lang="zh-CN" altLang="en-US"/>
              <a:t>（</a:t>
            </a:r>
            <a:r>
              <a:rPr lang="en-US" altLang="zh-CN"/>
              <a:t>0501</a:t>
            </a:r>
            <a:r>
              <a:rPr lang="zh-CN" altLang="en-US"/>
              <a:t>医药制造业、</a:t>
            </a:r>
            <a:r>
              <a:rPr lang="en-US" altLang="zh-CN"/>
              <a:t>0502</a:t>
            </a:r>
            <a:r>
              <a:rPr lang="zh-CN" altLang="en-US"/>
              <a:t>医疗设备制造业）</a:t>
            </a:r>
            <a:endParaRPr lang="zh-CN" altLang="en-US"/>
          </a:p>
          <a:p>
            <a:pPr>
              <a:lnSpc>
                <a:spcPct val="200000"/>
              </a:lnSpc>
            </a:pPr>
            <a:r>
              <a:rPr lang="en-US" altLang="zh-CN" b="1"/>
              <a:t>06 </a:t>
            </a:r>
            <a:r>
              <a:rPr lang="zh-CN" altLang="en-US" b="1"/>
              <a:t>环保产业</a:t>
            </a:r>
            <a:r>
              <a:rPr lang="zh-CN" altLang="en-US"/>
              <a:t>（</a:t>
            </a:r>
            <a:r>
              <a:rPr lang="en-US" altLang="zh-CN"/>
              <a:t>0601</a:t>
            </a:r>
            <a:r>
              <a:rPr lang="zh-CN" altLang="en-US"/>
              <a:t>环保专用设备仪器制造业、</a:t>
            </a:r>
            <a:r>
              <a:rPr lang="en-US" altLang="zh-CN"/>
              <a:t>0602</a:t>
            </a:r>
            <a:r>
              <a:rPr lang="zh-CN" altLang="en-US"/>
              <a:t>环境污染处理专用药剂材料制造、</a:t>
            </a:r>
            <a:r>
              <a:rPr lang="en-US" altLang="zh-CN"/>
              <a:t>0603</a:t>
            </a:r>
            <a:r>
              <a:rPr lang="zh-CN" altLang="en-US"/>
              <a:t>环保相关活动）</a:t>
            </a:r>
            <a:endParaRPr lang="en-US" altLang="zh-CN" b="1"/>
          </a:p>
          <a:p>
            <a:pPr>
              <a:lnSpc>
                <a:spcPct val="200000"/>
              </a:lnSpc>
            </a:pPr>
            <a:r>
              <a:rPr lang="en-US" altLang="zh-CN" b="1"/>
              <a:t>07 </a:t>
            </a:r>
            <a:r>
              <a:rPr lang="zh-CN" altLang="en-US" b="1"/>
              <a:t>研发、设计和技术服务业</a:t>
            </a:r>
            <a:r>
              <a:rPr lang="zh-CN" altLang="en-US"/>
              <a:t>（</a:t>
            </a:r>
            <a:r>
              <a:rPr lang="en-US" altLang="zh-CN"/>
              <a:t>0701</a:t>
            </a:r>
            <a:r>
              <a:rPr lang="zh-CN" altLang="en-US"/>
              <a:t>研究和试验发展服务、</a:t>
            </a:r>
            <a:r>
              <a:rPr lang="en-US" altLang="zh-CN"/>
              <a:t>0702</a:t>
            </a:r>
            <a:r>
              <a:rPr lang="zh-CN" altLang="en-US"/>
              <a:t>专业化设计服务、</a:t>
            </a:r>
            <a:r>
              <a:rPr lang="en-US" altLang="zh-CN"/>
              <a:t>0703</a:t>
            </a:r>
            <a:r>
              <a:rPr lang="zh-CN" altLang="en-US"/>
              <a:t>、技术推广服务）</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bldLst>
      <p:bldP spid="5" grpId="0" build="p"/>
      <p:bldP spid="88" grpId="0" bldLvl="0" animBg="1"/>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1127760" y="354965"/>
            <a:ext cx="447548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l">
              <a:lnSpc>
                <a:spcPct val="100000"/>
              </a:lnSpc>
              <a:buNone/>
            </a:pPr>
            <a:r>
              <a:rPr lang="zh-CN" altLang="en-US" sz="2400" b="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备案产品需要达到的条件</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nSpc>
                <a:spcPct val="100000"/>
              </a:lnSpc>
              <a:spcBef>
                <a:spcPct val="0"/>
              </a:spcBef>
              <a:buNone/>
            </a:pP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88" name="Oval 35"/>
          <p:cNvSpPr/>
          <p:nvPr/>
        </p:nvSpPr>
        <p:spPr>
          <a:xfrm>
            <a:off x="2936670" y="6041517"/>
            <a:ext cx="6318661" cy="666269"/>
          </a:xfrm>
          <a:prstGeom prst="ellipse">
            <a:avLst/>
          </a:prstGeom>
          <a:solidFill>
            <a:srgbClr val="000000">
              <a:alpha val="58000"/>
            </a:srgbClr>
          </a:solidFill>
          <a:ln w="12700" cap="flat" cmpd="sng" algn="ctr">
            <a:noFill/>
            <a:prstDash val="solid"/>
            <a:miter lim="800000"/>
          </a:ln>
          <a:effectLst>
            <a:softEdge rad="203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Oval 9"/>
          <p:cNvSpPr/>
          <p:nvPr/>
        </p:nvSpPr>
        <p:spPr>
          <a:xfrm>
            <a:off x="207880" y="155388"/>
            <a:ext cx="860615" cy="860612"/>
          </a:xfrm>
          <a:prstGeom prst="ellipse">
            <a:avLst/>
          </a:prstGeom>
          <a:blipFill dpi="0" rotWithShape="1">
            <a:blip r:embed="rId1" cstate="screen">
              <a:extLst>
                <a:ext uri="{BEBA8EAE-BF5A-486C-A8C5-ECC9F3942E4B}">
                  <a14:imgProps xmlns:a14="http://schemas.microsoft.com/office/drawing/2010/main">
                    <a14:imgLayer r:embed="rId2">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2.3</a:t>
            </a:r>
            <a:endParaRPr lang="en-US"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 name="文本框 3"/>
          <p:cNvSpPr txBox="1"/>
          <p:nvPr/>
        </p:nvSpPr>
        <p:spPr>
          <a:xfrm>
            <a:off x="4645025" y="429260"/>
            <a:ext cx="6096000" cy="368300"/>
          </a:xfrm>
          <a:prstGeom prst="rect">
            <a:avLst/>
          </a:prstGeom>
          <a:noFill/>
        </p:spPr>
        <p:txBody>
          <a:bodyPr wrap="square" rtlCol="0" anchor="t">
            <a:spAutoFit/>
          </a:bodyPr>
          <a:p>
            <a:r>
              <a:rPr lang="en-US" altLang="zh-CN" b="1" dirty="0">
                <a:latin typeface="+mn-ea"/>
                <a:cs typeface="+mn-ea"/>
                <a:sym typeface="微软雅黑" panose="020B0503020204020204" pitchFamily="34" charset="-122"/>
              </a:rPr>
              <a:t>——《</a:t>
            </a:r>
            <a:r>
              <a:rPr lang="en-US" altLang="zh-CN" dirty="0">
                <a:latin typeface="+mn-ea"/>
                <a:cs typeface="+mn-ea"/>
                <a:sym typeface="微软雅黑" panose="020B0503020204020204" pitchFamily="34" charset="-122"/>
              </a:rPr>
              <a:t>企业专利密集型产品评价方法</a:t>
            </a:r>
            <a:r>
              <a:rPr lang="en-US" altLang="zh-CN" b="1" dirty="0">
                <a:latin typeface="+mn-ea"/>
                <a:cs typeface="+mn-ea"/>
                <a:sym typeface="微软雅黑" panose="020B0503020204020204" pitchFamily="34" charset="-122"/>
              </a:rPr>
              <a:t>》</a:t>
            </a:r>
            <a:endParaRPr lang="en-US" altLang="zh-CN" b="1" dirty="0">
              <a:latin typeface="+mn-ea"/>
              <a:cs typeface="+mn-ea"/>
              <a:sym typeface="微软雅黑" panose="020B0503020204020204" pitchFamily="34" charset="-122"/>
            </a:endParaRPr>
          </a:p>
        </p:txBody>
      </p:sp>
      <p:sp>
        <p:nvSpPr>
          <p:cNvPr id="9" name="文本框 8"/>
          <p:cNvSpPr txBox="1"/>
          <p:nvPr/>
        </p:nvSpPr>
        <p:spPr>
          <a:xfrm>
            <a:off x="400685" y="1016000"/>
            <a:ext cx="6096000" cy="368300"/>
          </a:xfrm>
          <a:prstGeom prst="rect">
            <a:avLst/>
          </a:prstGeom>
          <a:noFill/>
        </p:spPr>
        <p:txBody>
          <a:bodyPr wrap="square" rtlCol="0" anchor="t">
            <a:spAutoFit/>
          </a:bodyPr>
          <a:p>
            <a:r>
              <a:rPr lang="zh-CN" altLang="en-US" b="1" dirty="0">
                <a:latin typeface="+mn-ea"/>
                <a:cs typeface="+mn-ea"/>
                <a:sym typeface="微软雅黑" panose="020B0503020204020204" pitchFamily="34" charset="-122"/>
              </a:rPr>
              <a:t>评价指标：</a:t>
            </a:r>
            <a:endParaRPr lang="zh-CN" altLang="en-US" b="1" dirty="0">
              <a:latin typeface="+mn-ea"/>
              <a:cs typeface="+mn-ea"/>
              <a:sym typeface="微软雅黑" panose="020B0503020204020204" pitchFamily="34" charset="-122"/>
            </a:endParaRPr>
          </a:p>
        </p:txBody>
      </p:sp>
      <p:sp>
        <p:nvSpPr>
          <p:cNvPr id="10" name="文本框 9"/>
          <p:cNvSpPr txBox="1"/>
          <p:nvPr/>
        </p:nvSpPr>
        <p:spPr>
          <a:xfrm>
            <a:off x="300355" y="1442085"/>
            <a:ext cx="7715885" cy="4939030"/>
          </a:xfrm>
          <a:prstGeom prst="rect">
            <a:avLst/>
          </a:prstGeom>
          <a:noFill/>
        </p:spPr>
        <p:txBody>
          <a:bodyPr wrap="square" rtlCol="0">
            <a:spAutoFit/>
          </a:bodyPr>
          <a:p>
            <a:pPr indent="0" fontAlgn="auto">
              <a:lnSpc>
                <a:spcPts val="2400"/>
              </a:lnSpc>
              <a:spcBef>
                <a:spcPts val="600"/>
              </a:spcBef>
              <a:spcAft>
                <a:spcPts val="600"/>
              </a:spcAft>
            </a:pPr>
            <a:r>
              <a:rPr b="1"/>
              <a:t>4.1 获奖情况</a:t>
            </a:r>
            <a:endParaRPr b="1"/>
          </a:p>
          <a:p>
            <a:pPr indent="0" fontAlgn="auto">
              <a:lnSpc>
                <a:spcPts val="2400"/>
              </a:lnSpc>
            </a:pPr>
            <a:r>
              <a:rPr lang="en-US"/>
              <a:t>   </a:t>
            </a:r>
            <a:r>
              <a:t>产品单元中使用的任一项专利获得省部级及以上科学技术奖、省级及以上专利奖。</a:t>
            </a:r>
          </a:p>
          <a:p>
            <a:pPr algn="l" fontAlgn="auto">
              <a:lnSpc>
                <a:spcPts val="2400"/>
              </a:lnSpc>
              <a:spcBef>
                <a:spcPts val="600"/>
              </a:spcBef>
              <a:spcAft>
                <a:spcPts val="600"/>
              </a:spcAft>
              <a:buClrTx/>
              <a:buSzTx/>
              <a:buFontTx/>
            </a:pPr>
            <a:r>
              <a:rPr b="1"/>
              <a:t>4.2 无效情况</a:t>
            </a:r>
            <a:endParaRPr b="1"/>
          </a:p>
          <a:p>
            <a:pPr indent="0" fontAlgn="auto">
              <a:lnSpc>
                <a:spcPts val="2400"/>
              </a:lnSpc>
            </a:pPr>
            <a:r>
              <a:rPr lang="en-US"/>
              <a:t>   </a:t>
            </a:r>
            <a:r>
              <a:t>产品单元中使用的任一项专利经专利权无效宣告程序，国务院专利行政部门审查宣告专利权维</a:t>
            </a:r>
          </a:p>
          <a:p>
            <a:pPr indent="0" fontAlgn="auto">
              <a:lnSpc>
                <a:spcPts val="2400"/>
              </a:lnSpc>
            </a:pPr>
            <a:r>
              <a:t>持。</a:t>
            </a:r>
          </a:p>
          <a:p>
            <a:pPr algn="l" fontAlgn="auto">
              <a:lnSpc>
                <a:spcPts val="2400"/>
              </a:lnSpc>
              <a:spcBef>
                <a:spcPts val="600"/>
              </a:spcBef>
              <a:spcAft>
                <a:spcPts val="600"/>
              </a:spcAft>
              <a:buClrTx/>
              <a:buSzTx/>
              <a:buFontTx/>
            </a:pPr>
            <a:r>
              <a:rPr b="1"/>
              <a:t>4.3 核心专利数量</a:t>
            </a:r>
            <a:endParaRPr b="1"/>
          </a:p>
          <a:p>
            <a:pPr indent="0" fontAlgn="auto">
              <a:lnSpc>
                <a:spcPts val="2400"/>
              </a:lnSpc>
            </a:pPr>
            <a:r>
              <a:rPr lang="en-US"/>
              <a:t>   </a:t>
            </a:r>
            <a:r>
              <a:t>产品单元所使用的法律状态为有效的核心专利数量，用于评价产品单元的核心创造能力。</a:t>
            </a:r>
          </a:p>
          <a:p>
            <a:pPr algn="l" fontAlgn="auto">
              <a:lnSpc>
                <a:spcPts val="2400"/>
              </a:lnSpc>
              <a:spcBef>
                <a:spcPts val="600"/>
              </a:spcBef>
              <a:spcAft>
                <a:spcPts val="600"/>
              </a:spcAft>
              <a:buClrTx/>
              <a:buSzTx/>
              <a:buFontTx/>
            </a:pPr>
            <a:r>
              <a:rPr b="1"/>
              <a:t>4.4 知识产权累计投入占比</a:t>
            </a:r>
            <a:endParaRPr b="1"/>
          </a:p>
          <a:p>
            <a:pPr indent="0" fontAlgn="auto">
              <a:lnSpc>
                <a:spcPts val="2400"/>
              </a:lnSpc>
            </a:pPr>
            <a:r>
              <a:rPr lang="en-US"/>
              <a:t>   </a:t>
            </a:r>
            <a:r>
              <a:t>产品单元的累计知识产权成本占产品单元年度总成本的比例，用于评价产品单元知识产权投入强度</a:t>
            </a:r>
            <a:r>
              <a:rPr lang="zh-CN"/>
              <a:t>（</a:t>
            </a:r>
            <a:r>
              <a:t>注:本文件中使用的“年度”表示上一自然年度。</a:t>
            </a:r>
            <a:r>
              <a:rPr lang="zh-CN"/>
              <a:t>）</a:t>
            </a:r>
            <a:r>
              <a:rPr>
                <a:sym typeface="+mn-ea"/>
              </a:rPr>
              <a:t>。</a:t>
            </a:r>
            <a:endParaRPr lang="zh-CN">
              <a:sym typeface="+mn-ea"/>
            </a:endParaRPr>
          </a:p>
        </p:txBody>
      </p:sp>
      <p:pic>
        <p:nvPicPr>
          <p:cNvPr id="3" name="图片 2"/>
          <p:cNvPicPr>
            <a:picLocks noChangeAspect="1"/>
          </p:cNvPicPr>
          <p:nvPr/>
        </p:nvPicPr>
        <p:blipFill>
          <a:blip r:embed="rId3"/>
          <a:stretch>
            <a:fillRect/>
          </a:stretch>
        </p:blipFill>
        <p:spPr>
          <a:xfrm>
            <a:off x="8016240" y="770255"/>
            <a:ext cx="4058285" cy="56724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bldLst>
      <p:bldP spid="5" grpId="0" build="p"/>
      <p:bldP spid="88" grpId="0" bldLvl="0" animBg="1"/>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1127760" y="354965"/>
            <a:ext cx="447548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l">
              <a:lnSpc>
                <a:spcPct val="100000"/>
              </a:lnSpc>
              <a:buNone/>
            </a:pPr>
            <a:r>
              <a:rPr lang="zh-CN" altLang="en-US" sz="2400" b="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备案产品需要达到的条件</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nSpc>
                <a:spcPct val="100000"/>
              </a:lnSpc>
              <a:spcBef>
                <a:spcPct val="0"/>
              </a:spcBef>
              <a:buNone/>
            </a:pP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88" name="Oval 35"/>
          <p:cNvSpPr/>
          <p:nvPr/>
        </p:nvSpPr>
        <p:spPr>
          <a:xfrm>
            <a:off x="2936670" y="6041517"/>
            <a:ext cx="6318661" cy="666269"/>
          </a:xfrm>
          <a:prstGeom prst="ellipse">
            <a:avLst/>
          </a:prstGeom>
          <a:solidFill>
            <a:srgbClr val="000000">
              <a:alpha val="58000"/>
            </a:srgbClr>
          </a:solidFill>
          <a:ln w="12700" cap="flat" cmpd="sng" algn="ctr">
            <a:noFill/>
            <a:prstDash val="solid"/>
            <a:miter lim="800000"/>
          </a:ln>
          <a:effectLst>
            <a:softEdge rad="203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Oval 9"/>
          <p:cNvSpPr/>
          <p:nvPr/>
        </p:nvSpPr>
        <p:spPr>
          <a:xfrm>
            <a:off x="207880" y="155388"/>
            <a:ext cx="860615" cy="860612"/>
          </a:xfrm>
          <a:prstGeom prst="ellipse">
            <a:avLst/>
          </a:prstGeom>
          <a:blipFill dpi="0" rotWithShape="1">
            <a:blip r:embed="rId1" cstate="screen">
              <a:extLst>
                <a:ext uri="{BEBA8EAE-BF5A-486C-A8C5-ECC9F3942E4B}">
                  <a14:imgProps xmlns:a14="http://schemas.microsoft.com/office/drawing/2010/main">
                    <a14:imgLayer r:embed="rId2">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2.3</a:t>
            </a:r>
            <a:endParaRPr lang="en-US"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 name="文本框 3"/>
          <p:cNvSpPr txBox="1"/>
          <p:nvPr/>
        </p:nvSpPr>
        <p:spPr>
          <a:xfrm>
            <a:off x="5330825" y="401955"/>
            <a:ext cx="6096000" cy="368300"/>
          </a:xfrm>
          <a:prstGeom prst="rect">
            <a:avLst/>
          </a:prstGeom>
          <a:noFill/>
        </p:spPr>
        <p:txBody>
          <a:bodyPr wrap="square" rtlCol="0" anchor="t">
            <a:spAutoFit/>
          </a:bodyPr>
          <a:p>
            <a:r>
              <a:rPr lang="en-US" altLang="zh-CN" b="1" dirty="0">
                <a:latin typeface="+mn-ea"/>
                <a:cs typeface="+mn-ea"/>
                <a:sym typeface="微软雅黑" panose="020B0503020204020204" pitchFamily="34" charset="-122"/>
              </a:rPr>
              <a:t>——《</a:t>
            </a:r>
            <a:r>
              <a:rPr lang="en-US" altLang="zh-CN" dirty="0">
                <a:latin typeface="+mn-ea"/>
                <a:cs typeface="+mn-ea"/>
                <a:sym typeface="微软雅黑" panose="020B0503020204020204" pitchFamily="34" charset="-122"/>
              </a:rPr>
              <a:t>企业专利密集型产品评价方法</a:t>
            </a:r>
            <a:r>
              <a:rPr lang="en-US" altLang="zh-CN" b="1" dirty="0">
                <a:latin typeface="+mn-ea"/>
                <a:cs typeface="+mn-ea"/>
                <a:sym typeface="微软雅黑" panose="020B0503020204020204" pitchFamily="34" charset="-122"/>
              </a:rPr>
              <a:t>》</a:t>
            </a:r>
            <a:endParaRPr lang="en-US" altLang="zh-CN" b="1" dirty="0">
              <a:latin typeface="+mn-ea"/>
              <a:cs typeface="+mn-ea"/>
              <a:sym typeface="微软雅黑" panose="020B0503020204020204" pitchFamily="34" charset="-122"/>
            </a:endParaRPr>
          </a:p>
        </p:txBody>
      </p:sp>
      <p:sp>
        <p:nvSpPr>
          <p:cNvPr id="9" name="文本框 8"/>
          <p:cNvSpPr txBox="1"/>
          <p:nvPr/>
        </p:nvSpPr>
        <p:spPr>
          <a:xfrm>
            <a:off x="400685" y="1092835"/>
            <a:ext cx="6096000" cy="368300"/>
          </a:xfrm>
          <a:prstGeom prst="rect">
            <a:avLst/>
          </a:prstGeom>
          <a:noFill/>
        </p:spPr>
        <p:txBody>
          <a:bodyPr wrap="square" rtlCol="0" anchor="t">
            <a:spAutoFit/>
          </a:bodyPr>
          <a:p>
            <a:r>
              <a:rPr lang="zh-CN" altLang="en-US" b="1" dirty="0">
                <a:latin typeface="+mn-ea"/>
                <a:cs typeface="+mn-ea"/>
                <a:sym typeface="微软雅黑" panose="020B0503020204020204" pitchFamily="34" charset="-122"/>
              </a:rPr>
              <a:t>评价指标：</a:t>
            </a:r>
            <a:endParaRPr lang="zh-CN" altLang="en-US" b="1" dirty="0">
              <a:latin typeface="+mn-ea"/>
              <a:cs typeface="+mn-ea"/>
              <a:sym typeface="微软雅黑" panose="020B0503020204020204" pitchFamily="34" charset="-122"/>
            </a:endParaRPr>
          </a:p>
        </p:txBody>
      </p:sp>
      <p:sp>
        <p:nvSpPr>
          <p:cNvPr id="10" name="文本框 9"/>
          <p:cNvSpPr txBox="1"/>
          <p:nvPr/>
        </p:nvSpPr>
        <p:spPr>
          <a:xfrm>
            <a:off x="300355" y="1602740"/>
            <a:ext cx="7715885" cy="3169285"/>
          </a:xfrm>
          <a:prstGeom prst="rect">
            <a:avLst/>
          </a:prstGeom>
          <a:noFill/>
        </p:spPr>
        <p:txBody>
          <a:bodyPr wrap="square" rtlCol="0">
            <a:spAutoFit/>
          </a:bodyPr>
          <a:p>
            <a:pPr algn="l">
              <a:lnSpc>
                <a:spcPts val="2400"/>
              </a:lnSpc>
              <a:spcBef>
                <a:spcPts val="600"/>
              </a:spcBef>
              <a:spcAft>
                <a:spcPts val="600"/>
              </a:spcAft>
              <a:buClrTx/>
              <a:buSzTx/>
              <a:buFontTx/>
            </a:pPr>
            <a:r>
              <a:rPr b="1"/>
              <a:t>4.5 年度销售收入</a:t>
            </a:r>
            <a:endParaRPr b="1"/>
          </a:p>
          <a:p>
            <a:pPr algn="l">
              <a:lnSpc>
                <a:spcPts val="2400"/>
              </a:lnSpc>
              <a:spcBef>
                <a:spcPts val="600"/>
              </a:spcBef>
              <a:buClrTx/>
              <a:buSzTx/>
              <a:buFontTx/>
            </a:pPr>
            <a:r>
              <a:rPr lang="en-US"/>
              <a:t>   </a:t>
            </a:r>
            <a:r>
              <a:t>年度内产品单元的销售收入，用于评价产品单元的产出效益。</a:t>
            </a:r>
          </a:p>
          <a:p>
            <a:pPr algn="l">
              <a:lnSpc>
                <a:spcPts val="2400"/>
              </a:lnSpc>
              <a:spcBef>
                <a:spcPts val="600"/>
              </a:spcBef>
              <a:spcAft>
                <a:spcPts val="600"/>
              </a:spcAft>
              <a:buClrTx/>
              <a:buSzTx/>
              <a:buFontTx/>
            </a:pPr>
            <a:r>
              <a:rPr b="1"/>
              <a:t>4.6 单件核心专利年度销售收入</a:t>
            </a:r>
            <a:endParaRPr b="1"/>
          </a:p>
          <a:p>
            <a:pPr algn="l">
              <a:lnSpc>
                <a:spcPts val="2400"/>
              </a:lnSpc>
              <a:spcBef>
                <a:spcPts val="600"/>
              </a:spcBef>
              <a:buClrTx/>
              <a:buSzTx/>
              <a:buFontTx/>
            </a:pPr>
            <a:r>
              <a:rPr lang="en-US"/>
              <a:t>   </a:t>
            </a:r>
            <a:r>
              <a:t>产品单元的年度销售收入与产品单元所使用的核心专利数量的比值，用于评价单件专利的产品单元的产出效益。</a:t>
            </a:r>
          </a:p>
          <a:p>
            <a:pPr algn="l">
              <a:lnSpc>
                <a:spcPts val="2400"/>
              </a:lnSpc>
              <a:spcBef>
                <a:spcPts val="600"/>
              </a:spcBef>
              <a:spcAft>
                <a:spcPts val="600"/>
              </a:spcAft>
              <a:buClrTx/>
              <a:buSzTx/>
              <a:buFontTx/>
            </a:pPr>
            <a:r>
              <a:rPr b="1"/>
              <a:t>4.7 年度销售净利率</a:t>
            </a:r>
            <a:endParaRPr b="1"/>
          </a:p>
          <a:p>
            <a:pPr algn="l">
              <a:lnSpc>
                <a:spcPts val="2400"/>
              </a:lnSpc>
              <a:spcBef>
                <a:spcPts val="600"/>
              </a:spcBef>
              <a:buClrTx/>
              <a:buSzTx/>
              <a:buFontTx/>
            </a:pPr>
            <a:r>
              <a:rPr lang="en-US"/>
              <a:t>   </a:t>
            </a:r>
            <a:r>
              <a:t>产品单元年度净利润与产品单元年度销售收入的比值，用于评价产品单元的获利能力。</a:t>
            </a:r>
          </a:p>
        </p:txBody>
      </p:sp>
      <p:pic>
        <p:nvPicPr>
          <p:cNvPr id="3" name="图片 2"/>
          <p:cNvPicPr>
            <a:picLocks noChangeAspect="1"/>
          </p:cNvPicPr>
          <p:nvPr/>
        </p:nvPicPr>
        <p:blipFill>
          <a:blip r:embed="rId3"/>
          <a:stretch>
            <a:fillRect/>
          </a:stretch>
        </p:blipFill>
        <p:spPr>
          <a:xfrm>
            <a:off x="8016240" y="770255"/>
            <a:ext cx="4058285" cy="56724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bldLst>
      <p:bldP spid="5" grpId="0" build="p"/>
      <p:bldP spid="88" grpId="0" bldLvl="0" animBg="1"/>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1127760" y="354965"/>
            <a:ext cx="447548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l">
              <a:lnSpc>
                <a:spcPct val="100000"/>
              </a:lnSpc>
              <a:buNone/>
            </a:pPr>
            <a:r>
              <a:rPr lang="zh-CN" altLang="en-US" sz="2400" b="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备案产品需要达到的条件</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nSpc>
                <a:spcPct val="100000"/>
              </a:lnSpc>
              <a:spcBef>
                <a:spcPct val="0"/>
              </a:spcBef>
              <a:buNone/>
            </a:pP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88" name="Oval 35"/>
          <p:cNvSpPr/>
          <p:nvPr/>
        </p:nvSpPr>
        <p:spPr>
          <a:xfrm>
            <a:off x="2936670" y="6041517"/>
            <a:ext cx="6318661" cy="666269"/>
          </a:xfrm>
          <a:prstGeom prst="ellipse">
            <a:avLst/>
          </a:prstGeom>
          <a:solidFill>
            <a:srgbClr val="000000">
              <a:alpha val="58000"/>
            </a:srgbClr>
          </a:solidFill>
          <a:ln w="12700" cap="flat" cmpd="sng" algn="ctr">
            <a:noFill/>
            <a:prstDash val="solid"/>
            <a:miter lim="800000"/>
          </a:ln>
          <a:effectLst>
            <a:softEdge rad="203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Oval 9"/>
          <p:cNvSpPr/>
          <p:nvPr/>
        </p:nvSpPr>
        <p:spPr>
          <a:xfrm>
            <a:off x="207880" y="155388"/>
            <a:ext cx="860615" cy="860612"/>
          </a:xfrm>
          <a:prstGeom prst="ellipse">
            <a:avLst/>
          </a:prstGeom>
          <a:blipFill dpi="0" rotWithShape="1">
            <a:blip r:embed="rId1" cstate="screen">
              <a:extLst>
                <a:ext uri="{BEBA8EAE-BF5A-486C-A8C5-ECC9F3942E4B}">
                  <a14:imgProps xmlns:a14="http://schemas.microsoft.com/office/drawing/2010/main">
                    <a14:imgLayer r:embed="rId2">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2.3</a:t>
            </a:r>
            <a:endParaRPr lang="en-US"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 name="文本框 3"/>
          <p:cNvSpPr txBox="1"/>
          <p:nvPr/>
        </p:nvSpPr>
        <p:spPr>
          <a:xfrm>
            <a:off x="5330825" y="401955"/>
            <a:ext cx="6096000" cy="368300"/>
          </a:xfrm>
          <a:prstGeom prst="rect">
            <a:avLst/>
          </a:prstGeom>
          <a:noFill/>
        </p:spPr>
        <p:txBody>
          <a:bodyPr wrap="square" rtlCol="0" anchor="t">
            <a:spAutoFit/>
          </a:bodyPr>
          <a:p>
            <a:r>
              <a:rPr lang="en-US" altLang="zh-CN" b="1" dirty="0">
                <a:latin typeface="+mn-ea"/>
                <a:cs typeface="+mn-ea"/>
                <a:sym typeface="微软雅黑" panose="020B0503020204020204" pitchFamily="34" charset="-122"/>
              </a:rPr>
              <a:t>——《</a:t>
            </a:r>
            <a:r>
              <a:rPr lang="en-US" altLang="zh-CN" dirty="0">
                <a:latin typeface="+mn-ea"/>
                <a:cs typeface="+mn-ea"/>
                <a:sym typeface="微软雅黑" panose="020B0503020204020204" pitchFamily="34" charset="-122"/>
              </a:rPr>
              <a:t>企业专利密集型产品评价方法</a:t>
            </a:r>
            <a:r>
              <a:rPr lang="en-US" altLang="zh-CN" b="1" dirty="0">
                <a:latin typeface="+mn-ea"/>
                <a:cs typeface="+mn-ea"/>
                <a:sym typeface="微软雅黑" panose="020B0503020204020204" pitchFamily="34" charset="-122"/>
              </a:rPr>
              <a:t>》</a:t>
            </a:r>
            <a:endParaRPr lang="en-US" altLang="zh-CN" b="1" dirty="0">
              <a:latin typeface="+mn-ea"/>
              <a:cs typeface="+mn-ea"/>
              <a:sym typeface="微软雅黑" panose="020B0503020204020204" pitchFamily="34" charset="-122"/>
            </a:endParaRPr>
          </a:p>
        </p:txBody>
      </p:sp>
      <p:sp>
        <p:nvSpPr>
          <p:cNvPr id="10" name="文本框 9"/>
          <p:cNvSpPr txBox="1"/>
          <p:nvPr/>
        </p:nvSpPr>
        <p:spPr>
          <a:xfrm>
            <a:off x="207645" y="1184910"/>
            <a:ext cx="6685280" cy="4523105"/>
          </a:xfrm>
          <a:prstGeom prst="rect">
            <a:avLst/>
          </a:prstGeom>
          <a:noFill/>
        </p:spPr>
        <p:txBody>
          <a:bodyPr wrap="square" rtlCol="0">
            <a:spAutoFit/>
          </a:bodyPr>
          <a:p>
            <a:pPr algn="l">
              <a:lnSpc>
                <a:spcPts val="2400"/>
              </a:lnSpc>
              <a:spcBef>
                <a:spcPts val="600"/>
              </a:spcBef>
              <a:spcAft>
                <a:spcPts val="600"/>
              </a:spcAft>
              <a:buClrTx/>
              <a:buSzTx/>
              <a:buFontTx/>
            </a:pPr>
            <a:r>
              <a:rPr b="1"/>
              <a:t> </a:t>
            </a:r>
            <a:r>
              <a:rPr b="1">
                <a:sym typeface="+mn-ea"/>
              </a:rPr>
              <a:t>判定评价结果</a:t>
            </a:r>
            <a:r>
              <a:rPr lang="zh-CN" b="1">
                <a:sym typeface="+mn-ea"/>
              </a:rPr>
              <a:t>：</a:t>
            </a:r>
            <a:r>
              <a:rPr lang="en-US"/>
              <a:t> </a:t>
            </a:r>
            <a:endParaRPr lang="en-US"/>
          </a:p>
          <a:p>
            <a:pPr algn="l">
              <a:lnSpc>
                <a:spcPct val="150000"/>
              </a:lnSpc>
              <a:spcBef>
                <a:spcPts val="600"/>
              </a:spcBef>
              <a:buClrTx/>
              <a:buSzTx/>
              <a:buFontTx/>
            </a:pPr>
            <a:r>
              <a:rPr lang="en-US" altLang="zh-CN"/>
              <a:t>--产品单元年度销售收入、年度销售净利率均不低于基准值，获奖情况、无效情况满足其一，判定属于企业专利密集型产品。</a:t>
            </a:r>
            <a:endParaRPr lang="en-US" altLang="zh-CN"/>
          </a:p>
          <a:p>
            <a:pPr algn="l">
              <a:lnSpc>
                <a:spcPct val="150000"/>
              </a:lnSpc>
              <a:spcBef>
                <a:spcPts val="600"/>
              </a:spcBef>
              <a:buClrTx/>
              <a:buSzTx/>
              <a:buFontTx/>
            </a:pPr>
            <a:r>
              <a:rPr lang="en-US" altLang="zh-CN"/>
              <a:t>--产品单元年度销售收入、年度销售净利率、知识产权累计投入占比均不低于基准值，判定属于企业专利密集型产品。</a:t>
            </a:r>
            <a:endParaRPr lang="en-US" altLang="zh-CN"/>
          </a:p>
          <a:p>
            <a:pPr algn="l">
              <a:lnSpc>
                <a:spcPct val="150000"/>
              </a:lnSpc>
              <a:spcBef>
                <a:spcPts val="600"/>
              </a:spcBef>
              <a:buClrTx/>
              <a:buSzTx/>
              <a:buFontTx/>
            </a:pPr>
            <a:r>
              <a:rPr lang="en-US" altLang="zh-CN"/>
              <a:t>--产品单元年度销售收入、年度销售净利率、核心专利数量、单件核心专利年度销售收入均不低于基准值，判定属于企业专利密集型产品。</a:t>
            </a:r>
            <a:endParaRPr lang="en-US" altLang="zh-CN"/>
          </a:p>
          <a:p>
            <a:pPr algn="l">
              <a:lnSpc>
                <a:spcPct val="150000"/>
              </a:lnSpc>
              <a:spcBef>
                <a:spcPts val="600"/>
              </a:spcBef>
              <a:buClrTx/>
              <a:buSzTx/>
              <a:buFontTx/>
            </a:pPr>
            <a:r>
              <a:rPr lang="en-US" altLang="zh-CN"/>
              <a:t>   可编写评价报告，评价报告主要包括产品单元的基本信息、企业专利密集型产品评价信息以及人员日期信息等</a:t>
            </a:r>
            <a:r>
              <a:rPr lang="zh-CN" altLang="en-US"/>
              <a:t>（附录</a:t>
            </a:r>
            <a:r>
              <a:rPr lang="en-US" altLang="zh-CN"/>
              <a:t>A</a:t>
            </a:r>
            <a:r>
              <a:rPr lang="zh-CN" altLang="en-US"/>
              <a:t>）。</a:t>
            </a:r>
            <a:endParaRPr lang="zh-CN" altLang="en-US"/>
          </a:p>
        </p:txBody>
      </p:sp>
      <p:pic>
        <p:nvPicPr>
          <p:cNvPr id="6" name="图片 5"/>
          <p:cNvPicPr>
            <a:picLocks noChangeAspect="1"/>
          </p:cNvPicPr>
          <p:nvPr/>
        </p:nvPicPr>
        <p:blipFill>
          <a:blip r:embed="rId3"/>
          <a:stretch>
            <a:fillRect/>
          </a:stretch>
        </p:blipFill>
        <p:spPr>
          <a:xfrm>
            <a:off x="6992620" y="1419225"/>
            <a:ext cx="4680585" cy="46221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bldLst>
      <p:bldP spid="5" grpId="0" build="p"/>
      <p:bldP spid="88" grpId="0" bldLvl="0" animBg="1"/>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screen"/>
          <a:srcRect/>
          <a:stretch>
            <a:fillRect/>
          </a:stretch>
        </p:blipFill>
        <p:spPr>
          <a:xfrm flipH="1">
            <a:off x="-1" y="0"/>
            <a:ext cx="12192001" cy="6858000"/>
          </a:xfrm>
          <a:prstGeom prst="rect">
            <a:avLst/>
          </a:prstGeom>
        </p:spPr>
      </p:pic>
      <p:grpSp>
        <p:nvGrpSpPr>
          <p:cNvPr id="11" name="组合 10"/>
          <p:cNvGrpSpPr/>
          <p:nvPr/>
        </p:nvGrpSpPr>
        <p:grpSpPr>
          <a:xfrm>
            <a:off x="318165" y="4231832"/>
            <a:ext cx="633410" cy="1978846"/>
            <a:chOff x="1778575" y="1124744"/>
            <a:chExt cx="633410" cy="1978846"/>
          </a:xfrm>
        </p:grpSpPr>
        <p:sp>
          <p:nvSpPr>
            <p:cNvPr id="12" name="文本框 11"/>
            <p:cNvSpPr txBox="1"/>
            <p:nvPr/>
          </p:nvSpPr>
          <p:spPr>
            <a:xfrm>
              <a:off x="1981098" y="1124744"/>
              <a:ext cx="430887" cy="1730602"/>
            </a:xfrm>
            <a:prstGeom prst="rect">
              <a:avLst/>
            </a:prstGeom>
            <a:noFill/>
          </p:spPr>
          <p:txBody>
            <a:bodyPr vert="eaVert" wrap="none" rtlCol="0">
              <a:spAutoFit/>
            </a:bodyPr>
            <a:lstStyle/>
            <a:p>
              <a:r>
                <a:rPr lang="zh-CN" altLang="en-US"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敢想</a:t>
              </a:r>
              <a:r>
                <a:rPr lang="en-US" altLang="zh-CN"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敢闯</a:t>
              </a:r>
              <a:r>
                <a:rPr lang="en-US" altLang="zh-CN"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敢梦</a:t>
              </a:r>
              <a:endParaRPr lang="zh-CN" altLang="en-US"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矩形 12"/>
            <p:cNvSpPr/>
            <p:nvPr/>
          </p:nvSpPr>
          <p:spPr>
            <a:xfrm>
              <a:off x="1778575" y="1156582"/>
              <a:ext cx="292388" cy="1947008"/>
            </a:xfrm>
            <a:prstGeom prst="rect">
              <a:avLst/>
            </a:prstGeom>
          </p:spPr>
          <p:txBody>
            <a:bodyPr vert="eaVert" wrap="none">
              <a:spAutoFit/>
            </a:bodyPr>
            <a:lstStyle/>
            <a:p>
              <a:r>
                <a:rPr lang="zh-CN" altLang="en-US" sz="7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Dare to think, dare to break, dare to dream</a:t>
              </a:r>
              <a:endParaRPr lang="zh-CN" altLang="en-US" sz="7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4" name="Oval 9"/>
          <p:cNvSpPr/>
          <p:nvPr/>
        </p:nvSpPr>
        <p:spPr>
          <a:xfrm>
            <a:off x="1776491" y="1303166"/>
            <a:ext cx="1719378" cy="1719373"/>
          </a:xfrm>
          <a:prstGeom prst="ellipse">
            <a:avLst/>
          </a:prstGeom>
          <a:blipFill dpi="0" rotWithShape="1">
            <a:blip r:embed="rId2" cstate="screen">
              <a:extLst>
                <a:ext uri="{BEBA8EAE-BF5A-486C-A8C5-ECC9F3942E4B}">
                  <a14:imgProps xmlns:a14="http://schemas.microsoft.com/office/drawing/2010/main">
                    <a14:imgLayer r:embed="rId3">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3</a:t>
            </a:r>
            <a:endParaRPr lang="en-US" sz="4400" b="1"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文本框 16"/>
          <p:cNvSpPr txBox="1"/>
          <p:nvPr/>
        </p:nvSpPr>
        <p:spPr>
          <a:xfrm>
            <a:off x="3698774" y="1692749"/>
            <a:ext cx="4297680" cy="922020"/>
          </a:xfrm>
          <a:prstGeom prst="rect">
            <a:avLst/>
          </a:prstGeom>
          <a:noFill/>
        </p:spPr>
        <p:txBody>
          <a:bodyPr wrap="none" rtlCol="0">
            <a:spAutoFit/>
          </a:bodyPr>
          <a:lstStyle>
            <a:defPPr>
              <a:defRPr lang="zh-CN"/>
            </a:defPPr>
            <a:lvl1pPr>
              <a:defRPr sz="5400">
                <a:solidFill>
                  <a:sysClr val="windowText" lastClr="000000"/>
                </a:solidFill>
                <a:latin typeface="方正正大黑简体" pitchFamily="2" charset="-122"/>
                <a:ea typeface="方正正大黑简体" pitchFamily="2" charset="-122"/>
              </a:defRPr>
            </a:lvl1pPr>
          </a:lstStyle>
          <a:p>
            <a:pPr algn="l"/>
            <a:r>
              <a:rPr lang="zh-CN" altLang="en-US" b="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系统备案流程</a:t>
            </a:r>
            <a:endParaRPr lang="zh-CN" altLang="en-US" dirty="0">
              <a:sym typeface="微软雅黑" panose="020B0503020204020204" pitchFamily="34" charset="-122"/>
            </a:endParaRPr>
          </a:p>
        </p:txBody>
      </p:sp>
      <p:sp>
        <p:nvSpPr>
          <p:cNvPr id="19" name="TextBox 19"/>
          <p:cNvSpPr txBox="1"/>
          <p:nvPr/>
        </p:nvSpPr>
        <p:spPr>
          <a:xfrm>
            <a:off x="3866115" y="2547652"/>
            <a:ext cx="3324076" cy="258833"/>
          </a:xfrm>
          <a:prstGeom prst="rect">
            <a:avLst/>
          </a:prstGeom>
          <a:noFill/>
        </p:spPr>
        <p:txBody>
          <a:bodyPr wrap="none" lIns="42970" tIns="21485" rIns="42970" bIns="21485" rtlCol="0">
            <a:spAutoFit/>
          </a:bodyPr>
          <a:lstStyle/>
          <a:p>
            <a:r>
              <a:rPr lang="en-US" altLang="zh-CN" sz="1400" spc="1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THE PART THREE</a:t>
            </a:r>
            <a:endParaRPr lang="en-US" altLang="zh-CN" sz="1400" spc="1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3" name="图片 102"/>
          <p:cNvPicPr/>
          <p:nvPr>
            <p:custDataLst>
              <p:tags r:id="rId4"/>
            </p:custDataLst>
          </p:nvPr>
        </p:nvPicPr>
        <p:blipFill>
          <a:blip r:embed="rId5"/>
          <a:srcRect r="84080"/>
          <a:stretch>
            <a:fillRect/>
          </a:stretch>
        </p:blipFill>
        <p:spPr>
          <a:xfrm>
            <a:off x="212725" y="168910"/>
            <a:ext cx="1264920" cy="906780"/>
          </a:xfrm>
          <a:prstGeom prst="rect">
            <a:avLst/>
          </a:prstGeom>
          <a:noFill/>
          <a:ln w="9525">
            <a:noFill/>
          </a:ln>
        </p:spPr>
      </p:pic>
    </p:spTree>
  </p:cSld>
  <p:clrMapOvr>
    <a:masterClrMapping/>
  </p:clrMapOvr>
  <p:transition spd="slow">
    <p:fade/>
  </p:transition>
  <p:timing>
    <p:tnLst>
      <p:par>
        <p:cTn id="1" dur="indefinite" restart="never" nodeType="tmRoot"/>
      </p:par>
    </p:tnLst>
    <p:bldLst>
      <p:bldP spid="14" grpId="0" animBg="1"/>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5588635" y="445135"/>
            <a:ext cx="5831840" cy="791845"/>
          </a:xfrm>
        </p:spPr>
        <p:txBody>
          <a:bodyPr/>
          <a:lstStyle/>
          <a:p>
            <a:pPr algn="l"/>
            <a:r>
              <a:rPr lang="zh-CN" altLang="en-US"/>
              <a:t>系统备案流程</a:t>
            </a:r>
            <a:endParaRPr lang="zh-CN" altLang="en-US"/>
          </a:p>
        </p:txBody>
      </p:sp>
      <p:pic>
        <p:nvPicPr>
          <p:cNvPr id="18" name="图片 17" descr="图片包含 图形用户界面&#10;&#10;描述已自动生成"/>
          <p:cNvPicPr>
            <a:picLocks noChangeAspect="1"/>
          </p:cNvPicPr>
          <p:nvPr>
            <p:custDataLst>
              <p:tags r:id="rId2"/>
            </p:custDataLst>
          </p:nvPr>
        </p:nvPicPr>
        <p:blipFill>
          <a:blip r:embed="rId3"/>
          <a:srcRect l="36705" r="36705"/>
          <a:stretch>
            <a:fillRect/>
          </a:stretch>
        </p:blipFill>
        <p:spPr>
          <a:xfrm>
            <a:off x="-12065" y="2265680"/>
            <a:ext cx="3477260" cy="4592320"/>
          </a:xfrm>
          <a:custGeom>
            <a:avLst/>
            <a:gdLst>
              <a:gd name="connsiteX0" fmla="*/ 0 w 4843220"/>
              <a:gd name="connsiteY0" fmla="*/ 0 h 6395223"/>
              <a:gd name="connsiteX1" fmla="*/ 4036001 w 4843220"/>
              <a:gd name="connsiteY1" fmla="*/ 0 h 6395223"/>
              <a:gd name="connsiteX2" fmla="*/ 4843220 w 4843220"/>
              <a:gd name="connsiteY2" fmla="*/ 807219 h 6395223"/>
              <a:gd name="connsiteX3" fmla="*/ 4843220 w 4843220"/>
              <a:gd name="connsiteY3" fmla="*/ 5588004 h 6395223"/>
              <a:gd name="connsiteX4" fmla="*/ 4036001 w 4843220"/>
              <a:gd name="connsiteY4" fmla="*/ 6395223 h 6395223"/>
              <a:gd name="connsiteX5" fmla="*/ 0 w 4843220"/>
              <a:gd name="connsiteY5" fmla="*/ 6395223 h 639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3220" h="6395223">
                <a:moveTo>
                  <a:pt x="0" y="0"/>
                </a:moveTo>
                <a:lnTo>
                  <a:pt x="4036001" y="0"/>
                </a:lnTo>
                <a:cubicBezTo>
                  <a:pt x="4481816" y="0"/>
                  <a:pt x="4843220" y="361404"/>
                  <a:pt x="4843220" y="807219"/>
                </a:cubicBezTo>
                <a:lnTo>
                  <a:pt x="4843220" y="5588004"/>
                </a:lnTo>
                <a:cubicBezTo>
                  <a:pt x="4843220" y="6033819"/>
                  <a:pt x="4481816" y="6395223"/>
                  <a:pt x="4036001" y="6395223"/>
                </a:cubicBezTo>
                <a:lnTo>
                  <a:pt x="0" y="6395223"/>
                </a:lnTo>
                <a:close/>
              </a:path>
            </a:pathLst>
          </a:custGeom>
          <a:ln w="6350">
            <a:solidFill>
              <a:schemeClr val="tx1">
                <a:lumMod val="100000"/>
                <a:alpha val="10000"/>
              </a:schemeClr>
            </a:solidFill>
          </a:ln>
          <a:effectLst>
            <a:outerShdw blurRad="50800" dist="38100" dir="2700000" algn="tl" rotWithShape="0">
              <a:schemeClr val="tx1">
                <a:alpha val="10000"/>
              </a:schemeClr>
            </a:outerShdw>
          </a:effectLst>
        </p:spPr>
      </p:pic>
      <p:sp>
        <p:nvSpPr>
          <p:cNvPr id="2" name="矩形: 圆角 10"/>
          <p:cNvSpPr/>
          <p:nvPr>
            <p:custDataLst>
              <p:tags r:id="rId4"/>
            </p:custDataLst>
          </p:nvPr>
        </p:nvSpPr>
        <p:spPr>
          <a:xfrm>
            <a:off x="4732020" y="1313180"/>
            <a:ext cx="6766560" cy="1097280"/>
          </a:xfrm>
          <a:prstGeom prst="roundRect">
            <a:avLst>
              <a:gd name="adj" fmla="val 50000"/>
            </a:avLst>
          </a:prstGeom>
          <a:solidFill>
            <a:srgbClr val="FFFFFF"/>
          </a:solidFill>
          <a:ln>
            <a:noFill/>
          </a:ln>
          <a:effectLst>
            <a:outerShdw blurRad="762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文本框 8"/>
          <p:cNvSpPr txBox="1"/>
          <p:nvPr>
            <p:custDataLst>
              <p:tags r:id="rId5"/>
            </p:custDataLst>
          </p:nvPr>
        </p:nvSpPr>
        <p:spPr>
          <a:xfrm>
            <a:off x="5037116" y="1753245"/>
            <a:ext cx="443951" cy="333865"/>
          </a:xfrm>
          <a:prstGeom prst="rect">
            <a:avLst/>
          </a:prstGeom>
          <a:noFill/>
        </p:spPr>
        <p:txBody>
          <a:bodyPr wrap="non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kern="0" dirty="0">
                <a:solidFill>
                  <a:schemeClr val="accent1"/>
                </a:solidFill>
                <a:latin typeface="+mn-ea"/>
              </a:rPr>
              <a:t>01.</a:t>
            </a:r>
            <a:endParaRPr lang="zh-CN" altLang="en-US" sz="2000" b="1" kern="0" dirty="0">
              <a:solidFill>
                <a:schemeClr val="accent1"/>
              </a:solidFill>
              <a:latin typeface="+mn-ea"/>
            </a:endParaRPr>
          </a:p>
        </p:txBody>
      </p:sp>
      <p:grpSp>
        <p:nvGrpSpPr>
          <p:cNvPr id="6" name="组合 5"/>
          <p:cNvGrpSpPr/>
          <p:nvPr>
            <p:custDataLst>
              <p:tags r:id="rId6"/>
            </p:custDataLst>
          </p:nvPr>
        </p:nvGrpSpPr>
        <p:grpSpPr>
          <a:xfrm>
            <a:off x="4827905" y="5034280"/>
            <a:ext cx="6766560" cy="1099820"/>
            <a:chOff x="7726" y="6974"/>
            <a:chExt cx="10656" cy="1732"/>
          </a:xfrm>
        </p:grpSpPr>
        <p:sp>
          <p:nvSpPr>
            <p:cNvPr id="7" name="矩形: 圆角 15"/>
            <p:cNvSpPr/>
            <p:nvPr>
              <p:custDataLst>
                <p:tags r:id="rId7"/>
              </p:custDataLst>
            </p:nvPr>
          </p:nvSpPr>
          <p:spPr>
            <a:xfrm>
              <a:off x="7726" y="6974"/>
              <a:ext cx="10656" cy="1732"/>
            </a:xfrm>
            <a:prstGeom prst="roundRect">
              <a:avLst>
                <a:gd name="adj" fmla="val 50000"/>
              </a:avLst>
            </a:prstGeom>
            <a:solidFill>
              <a:srgbClr val="FFFFFF"/>
            </a:solidFill>
            <a:ln>
              <a:noFill/>
            </a:ln>
            <a:effectLst>
              <a:outerShdw blurRad="762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文本框 12"/>
            <p:cNvSpPr txBox="1"/>
            <p:nvPr>
              <p:custDataLst>
                <p:tags r:id="rId8"/>
              </p:custDataLst>
            </p:nvPr>
          </p:nvSpPr>
          <p:spPr>
            <a:xfrm>
              <a:off x="7932" y="7619"/>
              <a:ext cx="699" cy="526"/>
            </a:xfrm>
            <a:prstGeom prst="rect">
              <a:avLst/>
            </a:prstGeom>
            <a:noFill/>
          </p:spPr>
          <p:txBody>
            <a:bodyPr wrap="non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kern="0" dirty="0">
                  <a:solidFill>
                    <a:schemeClr val="accent1"/>
                  </a:solidFill>
                  <a:latin typeface="+mn-ea"/>
                </a:rPr>
                <a:t>04.</a:t>
              </a:r>
              <a:endParaRPr lang="zh-CN" altLang="en-US" sz="2000" b="1" kern="0" dirty="0">
                <a:solidFill>
                  <a:schemeClr val="accent1"/>
                </a:solidFill>
                <a:latin typeface="+mn-ea"/>
              </a:endParaRPr>
            </a:p>
          </p:txBody>
        </p:sp>
      </p:grpSp>
      <p:sp>
        <p:nvSpPr>
          <p:cNvPr id="20" name="文本框 19"/>
          <p:cNvSpPr txBox="1"/>
          <p:nvPr>
            <p:custDataLst>
              <p:tags r:id="rId9"/>
            </p:custDataLst>
          </p:nvPr>
        </p:nvSpPr>
        <p:spPr>
          <a:xfrm>
            <a:off x="5510530" y="1531620"/>
            <a:ext cx="5909945" cy="879475"/>
          </a:xfrm>
          <a:prstGeom prst="rect">
            <a:avLst/>
          </a:prstGeom>
          <a:noFill/>
        </p:spPr>
        <p:txBody>
          <a:bodyPr wrap="square" lIns="0" tIns="0" rIns="0" bIns="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1" kern="0" spc="0" dirty="0">
                <a:ln>
                  <a:noFill/>
                  <a:prstDash val="sysDot"/>
                </a:ln>
                <a:solidFill>
                  <a:schemeClr val="dk1">
                    <a:lumMod val="85000"/>
                    <a:lumOff val="15000"/>
                  </a:schemeClr>
                </a:solidFill>
                <a:latin typeface="+mn-ea"/>
                <a:ea typeface="+mn-ea"/>
                <a:sym typeface="+mn-ea"/>
              </a:rPr>
              <a:t>单位注册。</a:t>
            </a:r>
            <a:r>
              <a:rPr lang="zh-CN" altLang="en-US" sz="1400" kern="0" spc="0" dirty="0">
                <a:ln>
                  <a:noFill/>
                  <a:prstDash val="sysDot"/>
                </a:ln>
                <a:solidFill>
                  <a:schemeClr val="dk1">
                    <a:lumMod val="85000"/>
                    <a:lumOff val="15000"/>
                  </a:schemeClr>
                </a:solidFill>
                <a:latin typeface="+mn-ea"/>
                <a:ea typeface="+mn-ea"/>
                <a:sym typeface="+mn-ea"/>
              </a:rPr>
              <a:t>单位注册并登录国家专利密集型产品备案认定试点平台（网址：www.zlcp.org.cn，以下简称试点平台），进行实名认证，上传证明材料和诚信承诺书。</a:t>
            </a:r>
            <a:endParaRPr lang="zh-CN" altLang="en-US" sz="1400" kern="0" spc="0" dirty="0">
              <a:ln>
                <a:noFill/>
                <a:prstDash val="sysDot"/>
              </a:ln>
              <a:solidFill>
                <a:schemeClr val="dk1">
                  <a:lumMod val="85000"/>
                  <a:lumOff val="15000"/>
                </a:schemeClr>
              </a:solidFill>
              <a:latin typeface="+mn-ea"/>
              <a:ea typeface="+mn-ea"/>
              <a:sym typeface="+mn-ea"/>
            </a:endParaRPr>
          </a:p>
        </p:txBody>
      </p:sp>
      <p:grpSp>
        <p:nvGrpSpPr>
          <p:cNvPr id="15" name="组合 14"/>
          <p:cNvGrpSpPr/>
          <p:nvPr>
            <p:custDataLst>
              <p:tags r:id="rId10"/>
            </p:custDataLst>
          </p:nvPr>
        </p:nvGrpSpPr>
        <p:grpSpPr>
          <a:xfrm>
            <a:off x="4762500" y="2565400"/>
            <a:ext cx="6766560" cy="1140460"/>
            <a:chOff x="7452" y="3987"/>
            <a:chExt cx="10656" cy="1796"/>
          </a:xfrm>
        </p:grpSpPr>
        <p:sp>
          <p:nvSpPr>
            <p:cNvPr id="5" name="矩形: 圆角 14"/>
            <p:cNvSpPr/>
            <p:nvPr>
              <p:custDataLst>
                <p:tags r:id="rId11"/>
              </p:custDataLst>
            </p:nvPr>
          </p:nvSpPr>
          <p:spPr>
            <a:xfrm>
              <a:off x="7452" y="3987"/>
              <a:ext cx="10656" cy="1796"/>
            </a:xfrm>
            <a:prstGeom prst="roundRect">
              <a:avLst>
                <a:gd name="adj" fmla="val 50000"/>
              </a:avLst>
            </a:prstGeom>
            <a:solidFill>
              <a:srgbClr val="FFFFFF"/>
            </a:solidFill>
            <a:ln>
              <a:noFill/>
            </a:ln>
            <a:effectLst>
              <a:outerShdw blurRad="762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文本框 9"/>
            <p:cNvSpPr txBox="1"/>
            <p:nvPr>
              <p:custDataLst>
                <p:tags r:id="rId12"/>
              </p:custDataLst>
            </p:nvPr>
          </p:nvSpPr>
          <p:spPr>
            <a:xfrm>
              <a:off x="7809" y="4565"/>
              <a:ext cx="699" cy="526"/>
            </a:xfrm>
            <a:prstGeom prst="rect">
              <a:avLst/>
            </a:prstGeom>
            <a:noFill/>
          </p:spPr>
          <p:txBody>
            <a:bodyPr wrap="non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kern="0" dirty="0">
                  <a:solidFill>
                    <a:schemeClr val="accent1"/>
                  </a:solidFill>
                  <a:latin typeface="+mn-ea"/>
                </a:rPr>
                <a:t>02.</a:t>
              </a:r>
              <a:endParaRPr lang="zh-CN" altLang="en-US" sz="2000" b="1" kern="0" dirty="0">
                <a:solidFill>
                  <a:schemeClr val="accent1"/>
                </a:solidFill>
                <a:latin typeface="+mn-ea"/>
              </a:endParaRPr>
            </a:p>
          </p:txBody>
        </p:sp>
        <p:sp>
          <p:nvSpPr>
            <p:cNvPr id="21" name="文本框 20"/>
            <p:cNvSpPr txBox="1"/>
            <p:nvPr>
              <p:custDataLst>
                <p:tags r:id="rId13"/>
              </p:custDataLst>
            </p:nvPr>
          </p:nvSpPr>
          <p:spPr>
            <a:xfrm>
              <a:off x="8633" y="4092"/>
              <a:ext cx="8896" cy="1683"/>
            </a:xfrm>
            <a:prstGeom prst="rect">
              <a:avLst/>
            </a:prstGeom>
            <a:noFill/>
          </p:spPr>
          <p:txBody>
            <a:bodyPr wrap="square" lIns="0" tIns="0" rIns="0" bIns="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1" kern="0" spc="0" dirty="0">
                  <a:ln>
                    <a:noFill/>
                    <a:prstDash val="sysDot"/>
                  </a:ln>
                  <a:solidFill>
                    <a:schemeClr val="dk1">
                      <a:lumMod val="85000"/>
                      <a:lumOff val="15000"/>
                    </a:schemeClr>
                  </a:solidFill>
                  <a:latin typeface="+mn-ea"/>
                  <a:ea typeface="+mn-ea"/>
                  <a:sym typeface="+mn-ea"/>
                </a:rPr>
                <a:t>信息填报。</a:t>
              </a:r>
              <a:r>
                <a:rPr lang="zh-CN" altLang="en-US" sz="1400" kern="0" spc="0" dirty="0">
                  <a:ln>
                    <a:noFill/>
                    <a:prstDash val="sysDot"/>
                  </a:ln>
                  <a:solidFill>
                    <a:schemeClr val="dk1">
                      <a:lumMod val="85000"/>
                      <a:lumOff val="15000"/>
                    </a:schemeClr>
                  </a:solidFill>
                  <a:latin typeface="+mn-ea"/>
                  <a:ea typeface="+mn-ea"/>
                  <a:sym typeface="+mn-ea"/>
                </a:rPr>
                <a:t>实名认证审核通过后，单位填报备案产品的基本信息、经济数据，声明所使用专利的情况，并上传有关证明材料，提交审核。具体操作步骤参见《国家专利密集型产品备案认定试点平台操作手册》</a:t>
              </a:r>
              <a:endParaRPr lang="zh-CN" altLang="en-US" sz="1400" kern="0" spc="0" dirty="0">
                <a:ln>
                  <a:noFill/>
                  <a:prstDash val="sysDot"/>
                </a:ln>
                <a:solidFill>
                  <a:schemeClr val="dk1">
                    <a:lumMod val="85000"/>
                    <a:lumOff val="15000"/>
                  </a:schemeClr>
                </a:solidFill>
                <a:latin typeface="+mn-ea"/>
                <a:ea typeface="+mn-ea"/>
                <a:sym typeface="+mn-ea"/>
              </a:endParaRPr>
            </a:p>
          </p:txBody>
        </p:sp>
      </p:grpSp>
      <p:grpSp>
        <p:nvGrpSpPr>
          <p:cNvPr id="14" name="组合 13"/>
          <p:cNvGrpSpPr/>
          <p:nvPr>
            <p:custDataLst>
              <p:tags r:id="rId14"/>
            </p:custDataLst>
          </p:nvPr>
        </p:nvGrpSpPr>
        <p:grpSpPr>
          <a:xfrm>
            <a:off x="4827905" y="3860165"/>
            <a:ext cx="6766560" cy="1116377"/>
            <a:chOff x="7452" y="5494"/>
            <a:chExt cx="10656" cy="1899"/>
          </a:xfrm>
        </p:grpSpPr>
        <p:grpSp>
          <p:nvGrpSpPr>
            <p:cNvPr id="11" name="组合 10"/>
            <p:cNvGrpSpPr/>
            <p:nvPr>
              <p:custDataLst>
                <p:tags r:id="rId15"/>
              </p:custDataLst>
            </p:nvPr>
          </p:nvGrpSpPr>
          <p:grpSpPr>
            <a:xfrm>
              <a:off x="7452" y="5494"/>
              <a:ext cx="10656" cy="1789"/>
              <a:chOff x="7452" y="5494"/>
              <a:chExt cx="10656" cy="1118"/>
            </a:xfrm>
          </p:grpSpPr>
          <p:sp>
            <p:nvSpPr>
              <p:cNvPr id="4" name="矩形: 圆角 13"/>
              <p:cNvSpPr/>
              <p:nvPr>
                <p:custDataLst>
                  <p:tags r:id="rId16"/>
                </p:custDataLst>
              </p:nvPr>
            </p:nvSpPr>
            <p:spPr>
              <a:xfrm>
                <a:off x="7452" y="5494"/>
                <a:ext cx="10656" cy="1119"/>
              </a:xfrm>
              <a:prstGeom prst="roundRect">
                <a:avLst>
                  <a:gd name="adj" fmla="val 50000"/>
                </a:avLst>
              </a:prstGeom>
              <a:solidFill>
                <a:srgbClr val="FFFFFF"/>
              </a:solidFill>
              <a:ln>
                <a:noFill/>
              </a:ln>
              <a:effectLst>
                <a:outerShdw blurRad="762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文本框 11"/>
              <p:cNvSpPr txBox="1"/>
              <p:nvPr>
                <p:custDataLst>
                  <p:tags r:id="rId17"/>
                </p:custDataLst>
              </p:nvPr>
            </p:nvSpPr>
            <p:spPr>
              <a:xfrm>
                <a:off x="7932" y="5791"/>
                <a:ext cx="699" cy="526"/>
              </a:xfrm>
              <a:prstGeom prst="rect">
                <a:avLst/>
              </a:prstGeom>
              <a:noFill/>
            </p:spPr>
            <p:txBody>
              <a:bodyPr wrap="non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kern="0" dirty="0">
                    <a:solidFill>
                      <a:schemeClr val="accent1"/>
                    </a:solidFill>
                    <a:latin typeface="+mn-ea"/>
                  </a:rPr>
                  <a:t>03.</a:t>
                </a:r>
                <a:endParaRPr lang="zh-CN" altLang="en-US" sz="2000" b="1" kern="0" dirty="0">
                  <a:solidFill>
                    <a:schemeClr val="accent1"/>
                  </a:solidFill>
                  <a:latin typeface="+mn-ea"/>
                </a:endParaRPr>
              </a:p>
            </p:txBody>
          </p:sp>
        </p:grpSp>
        <p:sp>
          <p:nvSpPr>
            <p:cNvPr id="26" name="文本框 25"/>
            <p:cNvSpPr txBox="1"/>
            <p:nvPr>
              <p:custDataLst>
                <p:tags r:id="rId18"/>
              </p:custDataLst>
            </p:nvPr>
          </p:nvSpPr>
          <p:spPr>
            <a:xfrm>
              <a:off x="8650" y="5599"/>
              <a:ext cx="8599" cy="1794"/>
            </a:xfrm>
            <a:prstGeom prst="rect">
              <a:avLst/>
            </a:prstGeom>
            <a:noFill/>
          </p:spPr>
          <p:txBody>
            <a:bodyPr wrap="square" lIns="0" tIns="0" rIns="0" bIns="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1" kern="0" spc="0" dirty="0">
                  <a:ln>
                    <a:noFill/>
                    <a:prstDash val="sysDot"/>
                  </a:ln>
                  <a:solidFill>
                    <a:schemeClr val="dk1">
                      <a:lumMod val="85000"/>
                      <a:lumOff val="15000"/>
                    </a:schemeClr>
                  </a:solidFill>
                  <a:latin typeface="+mn-ea"/>
                  <a:ea typeface="+mn-ea"/>
                  <a:sym typeface="+mn-ea"/>
                </a:rPr>
                <a:t>备案审核</a:t>
              </a:r>
              <a:r>
                <a:rPr lang="zh-CN" altLang="en-US" sz="1400" kern="0" spc="0" dirty="0">
                  <a:ln>
                    <a:noFill/>
                    <a:prstDash val="sysDot"/>
                  </a:ln>
                  <a:solidFill>
                    <a:schemeClr val="dk1">
                      <a:lumMod val="85000"/>
                      <a:lumOff val="15000"/>
                    </a:schemeClr>
                  </a:solidFill>
                  <a:latin typeface="+mn-ea"/>
                  <a:ea typeface="+mn-ea"/>
                  <a:sym typeface="+mn-ea"/>
                </a:rPr>
                <a:t>。试点平台对备案产品进行核查，通过后即备案成功，一般情况下审核周期为1-2个工作日。</a:t>
              </a:r>
              <a:endParaRPr lang="zh-CN" altLang="en-US" sz="1400" kern="0" spc="0" dirty="0">
                <a:ln>
                  <a:noFill/>
                  <a:prstDash val="sysDot"/>
                </a:ln>
                <a:solidFill>
                  <a:schemeClr val="dk1">
                    <a:lumMod val="85000"/>
                    <a:lumOff val="15000"/>
                  </a:schemeClr>
                </a:solidFill>
                <a:latin typeface="+mn-ea"/>
                <a:ea typeface="+mn-ea"/>
                <a:sym typeface="+mn-ea"/>
              </a:endParaRPr>
            </a:p>
          </p:txBody>
        </p:sp>
      </p:grpSp>
      <p:sp>
        <p:nvSpPr>
          <p:cNvPr id="28" name="文本框 27"/>
          <p:cNvSpPr txBox="1"/>
          <p:nvPr>
            <p:custDataLst>
              <p:tags r:id="rId19"/>
            </p:custDataLst>
          </p:nvPr>
        </p:nvSpPr>
        <p:spPr>
          <a:xfrm>
            <a:off x="5588635" y="5179060"/>
            <a:ext cx="5460365" cy="873760"/>
          </a:xfrm>
          <a:prstGeom prst="rect">
            <a:avLst/>
          </a:prstGeom>
          <a:noFill/>
        </p:spPr>
        <p:txBody>
          <a:bodyPr wrap="square" lIns="0" tIns="0" rIns="0" bIns="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1" kern="0" spc="0" dirty="0">
                <a:ln>
                  <a:noFill/>
                  <a:prstDash val="sysDot"/>
                </a:ln>
                <a:solidFill>
                  <a:schemeClr val="dk1">
                    <a:lumMod val="85000"/>
                    <a:lumOff val="15000"/>
                  </a:schemeClr>
                </a:solidFill>
                <a:latin typeface="+mn-ea"/>
                <a:ea typeface="+mn-ea"/>
                <a:sym typeface="+mn-ea"/>
              </a:rPr>
              <a:t>产品认定。</a:t>
            </a:r>
            <a:r>
              <a:rPr lang="zh-CN" altLang="en-US" sz="1400" kern="0" spc="0" dirty="0">
                <a:ln>
                  <a:noFill/>
                  <a:prstDash val="sysDot"/>
                </a:ln>
                <a:solidFill>
                  <a:schemeClr val="dk1">
                    <a:lumMod val="85000"/>
                    <a:lumOff val="15000"/>
                  </a:schemeClr>
                </a:solidFill>
                <a:latin typeface="+mn-ea"/>
                <a:ea typeface="+mn-ea"/>
                <a:sym typeface="+mn-ea"/>
              </a:rPr>
              <a:t>试点平台逐年对通过审核的专利产品进行认定，并将结果予以公示和公告。被认定为专利密集型产品的备案产品可获得认定编码、二维码标识和认定证书。</a:t>
            </a:r>
            <a:endParaRPr lang="zh-CN" altLang="en-US" sz="1400" kern="0" spc="0" dirty="0">
              <a:ln>
                <a:noFill/>
                <a:prstDash val="sysDot"/>
              </a:ln>
              <a:solidFill>
                <a:schemeClr val="dk1">
                  <a:lumMod val="85000"/>
                  <a:lumOff val="15000"/>
                </a:schemeClr>
              </a:solidFill>
              <a:latin typeface="+mn-ea"/>
              <a:ea typeface="+mn-ea"/>
              <a:sym typeface="+mn-ea"/>
            </a:endParaRPr>
          </a:p>
        </p:txBody>
      </p:sp>
      <p:pic>
        <p:nvPicPr>
          <p:cNvPr id="103" name="图片 102"/>
          <p:cNvPicPr/>
          <p:nvPr>
            <p:custDataLst>
              <p:tags r:id="rId20"/>
            </p:custDataLst>
          </p:nvPr>
        </p:nvPicPr>
        <p:blipFill>
          <a:blip r:embed="rId21"/>
          <a:srcRect r="84080"/>
          <a:stretch>
            <a:fillRect/>
          </a:stretch>
        </p:blipFill>
        <p:spPr>
          <a:xfrm>
            <a:off x="212725" y="168910"/>
            <a:ext cx="1264920" cy="906780"/>
          </a:xfrm>
          <a:prstGeom prst="rect">
            <a:avLst/>
          </a:prstGeom>
          <a:noFill/>
          <a:ln w="9525">
            <a:noFill/>
          </a:ln>
        </p:spPr>
      </p:pic>
    </p:spTree>
    <p:custDataLst>
      <p:tags r:id="rId2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9"/>
          <p:cNvSpPr/>
          <p:nvPr/>
        </p:nvSpPr>
        <p:spPr>
          <a:xfrm>
            <a:off x="267570" y="155388"/>
            <a:ext cx="860615" cy="860612"/>
          </a:xfrm>
          <a:prstGeom prst="ellipse">
            <a:avLst/>
          </a:prstGeom>
          <a:blipFill dpi="0" rotWithShape="1">
            <a:blip r:embed="rId1" cstate="screen">
              <a:extLst>
                <a:ext uri="{BEBA8EAE-BF5A-486C-A8C5-ECC9F3942E4B}">
                  <a14:imgProps xmlns:a14="http://schemas.microsoft.com/office/drawing/2010/main">
                    <a14:imgLayer r:embed="rId2">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3.1</a:t>
            </a:r>
            <a:endPar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Rectangle 70"/>
          <p:cNvSpPr>
            <a:spLocks noChangeArrowheads="1"/>
          </p:cNvSpPr>
          <p:nvPr/>
        </p:nvSpPr>
        <p:spPr bwMode="auto">
          <a:xfrm>
            <a:off x="1127753" y="354862"/>
            <a:ext cx="264937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流程操作</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349885" y="1357630"/>
            <a:ext cx="10424160" cy="2217420"/>
          </a:xfrm>
          <a:prstGeom prst="rect">
            <a:avLst/>
          </a:prstGeom>
        </p:spPr>
      </p:pic>
      <p:sp>
        <p:nvSpPr>
          <p:cNvPr id="3" name="文本框 2"/>
          <p:cNvSpPr txBox="1"/>
          <p:nvPr/>
        </p:nvSpPr>
        <p:spPr>
          <a:xfrm>
            <a:off x="674370" y="952500"/>
            <a:ext cx="6096000" cy="368300"/>
          </a:xfrm>
          <a:prstGeom prst="rect">
            <a:avLst/>
          </a:prstGeom>
          <a:noFill/>
        </p:spPr>
        <p:txBody>
          <a:bodyPr wrap="square" rtlCol="0" anchor="t">
            <a:spAutoFit/>
          </a:bodyPr>
          <a:p>
            <a:r>
              <a:rPr lang="zh-CN" altLang="en-US"/>
              <a:t>网址：https://www.zlcp.org.cn/</a:t>
            </a:r>
            <a:endParaRPr lang="zh-CN" altLang="en-US"/>
          </a:p>
        </p:txBody>
      </p:sp>
      <p:sp>
        <p:nvSpPr>
          <p:cNvPr id="6" name="文本框 5"/>
          <p:cNvSpPr txBox="1"/>
          <p:nvPr/>
        </p:nvSpPr>
        <p:spPr>
          <a:xfrm>
            <a:off x="491490" y="4117340"/>
            <a:ext cx="5689600" cy="1753235"/>
          </a:xfrm>
          <a:prstGeom prst="rect">
            <a:avLst/>
          </a:prstGeom>
          <a:noFill/>
        </p:spPr>
        <p:txBody>
          <a:bodyPr wrap="square" rtlCol="0" anchor="t">
            <a:spAutoFit/>
          </a:bodyPr>
          <a:p>
            <a:pPr indent="0" fontAlgn="auto">
              <a:lnSpc>
                <a:spcPct val="150000"/>
              </a:lnSpc>
            </a:pPr>
            <a:r>
              <a:rPr lang="en-US" altLang="zh-CN"/>
              <a:t>   </a:t>
            </a:r>
            <a:r>
              <a:rPr lang="zh-CN" altLang="en-US"/>
              <a:t>具体操作信息及要求可参照《</a:t>
            </a:r>
            <a:r>
              <a:rPr lang="zh-CN" altLang="en-US">
                <a:sym typeface="+mn-ea"/>
              </a:rPr>
              <a:t>国家专利密集型产品备案认定试点平台操作手册</a:t>
            </a:r>
            <a:r>
              <a:rPr lang="zh-CN" altLang="en-US"/>
              <a:t>》</a:t>
            </a:r>
            <a:r>
              <a:rPr lang="en-US" altLang="zh-CN"/>
              <a:t>   </a:t>
            </a:r>
            <a:r>
              <a:rPr lang="zh-CN" altLang="en-US"/>
              <a:t>（下载网址：https://www.zlcp.org.cn/news/1557198634414510081）。</a:t>
            </a:r>
            <a:endParaRPr lang="zh-CN" altLang="en-US"/>
          </a:p>
        </p:txBody>
      </p:sp>
      <p:pic>
        <p:nvPicPr>
          <p:cNvPr id="7" name="图片 6"/>
          <p:cNvPicPr>
            <a:picLocks noChangeAspect="1"/>
          </p:cNvPicPr>
          <p:nvPr/>
        </p:nvPicPr>
        <p:blipFill>
          <a:blip r:embed="rId4"/>
          <a:stretch>
            <a:fillRect/>
          </a:stretch>
        </p:blipFill>
        <p:spPr>
          <a:xfrm>
            <a:off x="6932930" y="3429000"/>
            <a:ext cx="4349750" cy="32746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bldLst>
      <p:bldP spid="4" grpId="0" bldLvl="0" animBg="1"/>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a:stretch>
            <a:fillRect/>
          </a:stretch>
        </p:blipFill>
        <p:spPr>
          <a:xfrm>
            <a:off x="4219388" y="0"/>
            <a:ext cx="7044309" cy="6843301"/>
          </a:xfrm>
          <a:prstGeom prst="rect">
            <a:avLst/>
          </a:prstGeom>
        </p:spPr>
      </p:pic>
      <p:grpSp>
        <p:nvGrpSpPr>
          <p:cNvPr id="7" name="组合 6"/>
          <p:cNvGrpSpPr/>
          <p:nvPr/>
        </p:nvGrpSpPr>
        <p:grpSpPr>
          <a:xfrm>
            <a:off x="11404518" y="4357338"/>
            <a:ext cx="633410" cy="1978846"/>
            <a:chOff x="1778575" y="1124744"/>
            <a:chExt cx="633410" cy="1978846"/>
          </a:xfrm>
        </p:grpSpPr>
        <p:sp>
          <p:nvSpPr>
            <p:cNvPr id="8" name="文本框 7"/>
            <p:cNvSpPr txBox="1"/>
            <p:nvPr/>
          </p:nvSpPr>
          <p:spPr>
            <a:xfrm>
              <a:off x="1981098" y="1124744"/>
              <a:ext cx="430887" cy="1730602"/>
            </a:xfrm>
            <a:prstGeom prst="rect">
              <a:avLst/>
            </a:prstGeom>
            <a:noFill/>
          </p:spPr>
          <p:txBody>
            <a:bodyPr vert="eaVert" wrap="none" rtlCol="0">
              <a:spAutoFit/>
            </a:bodyPr>
            <a:lstStyle/>
            <a:p>
              <a:r>
                <a:rPr lang="zh-CN" altLang="en-US"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敢想</a:t>
              </a:r>
              <a:r>
                <a:rPr lang="en-US" altLang="zh-CN"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敢闯</a:t>
              </a:r>
              <a:r>
                <a:rPr lang="en-US" altLang="zh-CN"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敢梦</a:t>
              </a:r>
              <a:endParaRPr lang="zh-CN" altLang="en-US"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矩形 8"/>
            <p:cNvSpPr/>
            <p:nvPr/>
          </p:nvSpPr>
          <p:spPr>
            <a:xfrm>
              <a:off x="1778575" y="1156582"/>
              <a:ext cx="292388" cy="1947008"/>
            </a:xfrm>
            <a:prstGeom prst="rect">
              <a:avLst/>
            </a:prstGeom>
          </p:spPr>
          <p:txBody>
            <a:bodyPr vert="eaVert" wrap="none">
              <a:spAutoFit/>
            </a:bodyPr>
            <a:lstStyle/>
            <a:p>
              <a:r>
                <a:rPr lang="zh-CN" altLang="en-US" sz="7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Dare to think, dare to break, dare to dream</a:t>
              </a:r>
              <a:endParaRPr lang="zh-CN" altLang="en-US" sz="7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0" name="文本框 9"/>
          <p:cNvSpPr txBox="1"/>
          <p:nvPr/>
        </p:nvSpPr>
        <p:spPr>
          <a:xfrm>
            <a:off x="1665461" y="1363128"/>
            <a:ext cx="3107055" cy="1106805"/>
          </a:xfrm>
          <a:prstGeom prst="rect">
            <a:avLst/>
          </a:prstGeom>
          <a:noFill/>
        </p:spPr>
        <p:txBody>
          <a:bodyPr wrap="none" rtlCol="0">
            <a:spAutoFit/>
          </a:bodyPr>
          <a:lstStyle/>
          <a:p>
            <a:pPr algn="ctr"/>
            <a:r>
              <a:rPr lang="zh-CN" altLang="en-US" sz="6600" b="1" dirty="0">
                <a:latin typeface="微软雅黑" panose="020B0503020204020204" pitchFamily="34" charset="-122"/>
                <a:ea typeface="微软雅黑" panose="020B0503020204020204" pitchFamily="34" charset="-122"/>
                <a:cs typeface="+mn-ea"/>
                <a:sym typeface="微软雅黑" panose="020B0503020204020204" pitchFamily="34" charset="-122"/>
              </a:rPr>
              <a:t>目</a:t>
            </a:r>
            <a:r>
              <a:rPr lang="en-US" altLang="zh-CN" sz="6600" b="1" dirty="0">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6600" b="1" dirty="0">
                <a:latin typeface="微软雅黑" panose="020B0503020204020204" pitchFamily="34" charset="-122"/>
                <a:ea typeface="微软雅黑" panose="020B0503020204020204" pitchFamily="34" charset="-122"/>
                <a:cs typeface="+mn-ea"/>
                <a:sym typeface="微软雅黑" panose="020B0503020204020204" pitchFamily="34" charset="-122"/>
              </a:rPr>
              <a:t>录</a:t>
            </a:r>
            <a:endParaRPr lang="zh-CN" altLang="en-US" sz="66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Oval 9"/>
          <p:cNvSpPr/>
          <p:nvPr>
            <p:custDataLst>
              <p:tags r:id="rId2"/>
            </p:custDataLst>
          </p:nvPr>
        </p:nvSpPr>
        <p:spPr>
          <a:xfrm>
            <a:off x="1975544" y="3042023"/>
            <a:ext cx="664763" cy="664761"/>
          </a:xfrm>
          <a:prstGeom prst="ellipse">
            <a:avLst/>
          </a:prstGeom>
          <a:blipFill dpi="0" rotWithShape="1">
            <a:blip r:embed="rId3" cstate="screen">
              <a:extLst>
                <a:ext uri="{BEBA8EAE-BF5A-486C-A8C5-ECC9F3942E4B}">
                  <a14:imgProps xmlns:a14="http://schemas.microsoft.com/office/drawing/2010/main">
                    <a14:imgLayer r:embed="rId4">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1</a:t>
            </a:r>
            <a:endParaRPr lang="en-US" sz="1000" b="1"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Oval 9"/>
          <p:cNvSpPr/>
          <p:nvPr>
            <p:custDataLst>
              <p:tags r:id="rId5"/>
            </p:custDataLst>
          </p:nvPr>
        </p:nvSpPr>
        <p:spPr>
          <a:xfrm>
            <a:off x="1975544" y="3734836"/>
            <a:ext cx="664763" cy="664761"/>
          </a:xfrm>
          <a:prstGeom prst="ellipse">
            <a:avLst/>
          </a:prstGeom>
          <a:blipFill dpi="0" rotWithShape="1">
            <a:blip r:embed="rId3" cstate="screen">
              <a:extLst>
                <a:ext uri="{BEBA8EAE-BF5A-486C-A8C5-ECC9F3942E4B}">
                  <a14:imgProps xmlns:a14="http://schemas.microsoft.com/office/drawing/2010/main">
                    <a14:imgLayer r:embed="rId4">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2</a:t>
            </a:r>
            <a:endParaRPr lang="en-US" sz="1000" b="1"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Oval 9"/>
          <p:cNvSpPr/>
          <p:nvPr>
            <p:custDataLst>
              <p:tags r:id="rId6"/>
            </p:custDataLst>
          </p:nvPr>
        </p:nvSpPr>
        <p:spPr>
          <a:xfrm>
            <a:off x="1975544" y="4427649"/>
            <a:ext cx="664763" cy="664761"/>
          </a:xfrm>
          <a:prstGeom prst="ellipse">
            <a:avLst/>
          </a:prstGeom>
          <a:blipFill dpi="0" rotWithShape="1">
            <a:blip r:embed="rId3" cstate="screen">
              <a:extLst>
                <a:ext uri="{BEBA8EAE-BF5A-486C-A8C5-ECC9F3942E4B}">
                  <a14:imgProps xmlns:a14="http://schemas.microsoft.com/office/drawing/2010/main">
                    <a14:imgLayer r:embed="rId4">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3</a:t>
            </a:r>
            <a:endParaRPr lang="en-US" sz="1000" b="1"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Rectangle 70"/>
          <p:cNvSpPr>
            <a:spLocks noChangeArrowheads="1"/>
          </p:cNvSpPr>
          <p:nvPr>
            <p:custDataLst>
              <p:tags r:id="rId7"/>
            </p:custDataLst>
          </p:nvPr>
        </p:nvSpPr>
        <p:spPr bwMode="auto">
          <a:xfrm>
            <a:off x="2699565" y="3117595"/>
            <a:ext cx="182513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18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背景及意义</a:t>
            </a:r>
            <a:endParaRPr lang="zh-CN" altLang="en-US" sz="18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8" name="Rectangle 70"/>
          <p:cNvSpPr>
            <a:spLocks noChangeArrowheads="1"/>
          </p:cNvSpPr>
          <p:nvPr>
            <p:custDataLst>
              <p:tags r:id="rId8"/>
            </p:custDataLst>
          </p:nvPr>
        </p:nvSpPr>
        <p:spPr bwMode="auto">
          <a:xfrm>
            <a:off x="2699565" y="3834406"/>
            <a:ext cx="182513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18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密集型产品认定</a:t>
            </a:r>
            <a:endParaRPr lang="zh-CN" altLang="en-US" sz="18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0" name="Rectangle 70"/>
          <p:cNvSpPr>
            <a:spLocks noChangeArrowheads="1"/>
          </p:cNvSpPr>
          <p:nvPr>
            <p:custDataLst>
              <p:tags r:id="rId9"/>
            </p:custDataLst>
          </p:nvPr>
        </p:nvSpPr>
        <p:spPr bwMode="auto">
          <a:xfrm>
            <a:off x="2699565" y="4551217"/>
            <a:ext cx="182513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18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系统备案流程</a:t>
            </a:r>
            <a:endParaRPr lang="zh-CN" altLang="en-US" sz="18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4" name="TextBox 4"/>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dirty="0">
              <a:solidFill>
                <a:schemeClr val="tx1">
                  <a:alpha val="0"/>
                </a:schemeClr>
              </a:solidFill>
              <a:latin typeface="微软雅黑" panose="020B0503020204020204" pitchFamily="34" charset="-122"/>
              <a:ea typeface="微软雅黑" panose="020B0503020204020204" pitchFamily="34" charset="-122"/>
            </a:endParaRPr>
          </a:p>
        </p:txBody>
      </p:sp>
      <p:pic>
        <p:nvPicPr>
          <p:cNvPr id="103" name="图片 102"/>
          <p:cNvPicPr/>
          <p:nvPr>
            <p:custDataLst>
              <p:tags r:id="rId10"/>
            </p:custDataLst>
          </p:nvPr>
        </p:nvPicPr>
        <p:blipFill>
          <a:blip r:embed="rId11"/>
          <a:srcRect r="84080"/>
          <a:stretch>
            <a:fillRect/>
          </a:stretch>
        </p:blipFill>
        <p:spPr>
          <a:xfrm>
            <a:off x="212725" y="168910"/>
            <a:ext cx="1264920" cy="906780"/>
          </a:xfrm>
          <a:prstGeom prst="rect">
            <a:avLst/>
          </a:prstGeom>
          <a:noFill/>
          <a:ln w="9525">
            <a:noFill/>
          </a:ln>
        </p:spPr>
      </p:pic>
    </p:spTree>
  </p:cSld>
  <p:clrMapOvr>
    <a:masterClrMapping/>
  </p:clrMapOvr>
  <p:transition spd="slow">
    <p:fade/>
  </p:transition>
  <p:timing>
    <p:tnLst>
      <p:par>
        <p:cTn id="1" dur="indefinite" restart="never" nodeType="tmRoot"/>
      </p:par>
    </p:tnLst>
    <p:bldLst>
      <p:bldP spid="10" grpId="0"/>
      <p:bldP spid="12" grpId="0" animBg="1"/>
      <p:bldP spid="13" grpId="0" animBg="1"/>
      <p:bldP spid="14" grpId="0" animBg="1"/>
      <p:bldP spid="16" grpId="0" build="p"/>
      <p:bldP spid="18" grpId="0" build="p"/>
      <p:bldP spid="2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9"/>
          <p:cNvSpPr/>
          <p:nvPr/>
        </p:nvSpPr>
        <p:spPr>
          <a:xfrm>
            <a:off x="267570" y="155388"/>
            <a:ext cx="860615" cy="860612"/>
          </a:xfrm>
          <a:prstGeom prst="ellipse">
            <a:avLst/>
          </a:prstGeom>
          <a:blipFill dpi="0" rotWithShape="1">
            <a:blip r:embed="rId1" cstate="screen">
              <a:extLst>
                <a:ext uri="{BEBA8EAE-BF5A-486C-A8C5-ECC9F3942E4B}">
                  <a14:imgProps xmlns:a14="http://schemas.microsoft.com/office/drawing/2010/main">
                    <a14:imgLayer r:embed="rId2">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3.1</a:t>
            </a:r>
            <a:endPar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Rectangle 70"/>
          <p:cNvSpPr>
            <a:spLocks noChangeArrowheads="1"/>
          </p:cNvSpPr>
          <p:nvPr/>
        </p:nvSpPr>
        <p:spPr bwMode="auto">
          <a:xfrm>
            <a:off x="1127753" y="354862"/>
            <a:ext cx="264937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流程操作</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pic>
        <p:nvPicPr>
          <p:cNvPr id="8" name="图片 7"/>
          <p:cNvPicPr>
            <a:picLocks noChangeAspect="1"/>
          </p:cNvPicPr>
          <p:nvPr>
            <p:custDataLst>
              <p:tags r:id="rId3"/>
            </p:custDataLst>
          </p:nvPr>
        </p:nvPicPr>
        <p:blipFill>
          <a:blip r:embed="rId4"/>
          <a:stretch>
            <a:fillRect/>
          </a:stretch>
        </p:blipFill>
        <p:spPr>
          <a:xfrm>
            <a:off x="474980" y="1016000"/>
            <a:ext cx="11242040" cy="54298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bldLst>
      <p:bldP spid="4" grpId="0" bldLvl="0" animBg="1"/>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9"/>
          <p:cNvSpPr/>
          <p:nvPr/>
        </p:nvSpPr>
        <p:spPr>
          <a:xfrm>
            <a:off x="267570" y="155388"/>
            <a:ext cx="860615" cy="860612"/>
          </a:xfrm>
          <a:prstGeom prst="ellipse">
            <a:avLst/>
          </a:prstGeom>
          <a:blipFill dpi="0" rotWithShape="1">
            <a:blip r:embed="rId1" cstate="screen">
              <a:extLst>
                <a:ext uri="{BEBA8EAE-BF5A-486C-A8C5-ECC9F3942E4B}">
                  <a14:imgProps xmlns:a14="http://schemas.microsoft.com/office/drawing/2010/main">
                    <a14:imgLayer r:embed="rId2">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3.1</a:t>
            </a:r>
            <a:endPar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Rectangle 70"/>
          <p:cNvSpPr>
            <a:spLocks noChangeArrowheads="1"/>
          </p:cNvSpPr>
          <p:nvPr/>
        </p:nvSpPr>
        <p:spPr bwMode="auto">
          <a:xfrm>
            <a:off x="1127753" y="354862"/>
            <a:ext cx="264937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流程操作</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pic>
        <p:nvPicPr>
          <p:cNvPr id="2" name="图片 1"/>
          <p:cNvPicPr>
            <a:picLocks noChangeAspect="1"/>
          </p:cNvPicPr>
          <p:nvPr>
            <p:custDataLst>
              <p:tags r:id="rId3"/>
            </p:custDataLst>
          </p:nvPr>
        </p:nvPicPr>
        <p:blipFill>
          <a:blip r:embed="rId4"/>
          <a:stretch>
            <a:fillRect/>
          </a:stretch>
        </p:blipFill>
        <p:spPr>
          <a:xfrm>
            <a:off x="191135" y="1123950"/>
            <a:ext cx="7210425" cy="3628390"/>
          </a:xfrm>
          <a:prstGeom prst="rect">
            <a:avLst/>
          </a:prstGeom>
        </p:spPr>
      </p:pic>
      <p:pic>
        <p:nvPicPr>
          <p:cNvPr id="3" name="图片 2"/>
          <p:cNvPicPr>
            <a:picLocks noChangeAspect="1"/>
          </p:cNvPicPr>
          <p:nvPr>
            <p:custDataLst>
              <p:tags r:id="rId5"/>
            </p:custDataLst>
          </p:nvPr>
        </p:nvPicPr>
        <p:blipFill>
          <a:blip r:embed="rId6"/>
          <a:srcRect r="39031"/>
          <a:stretch>
            <a:fillRect/>
          </a:stretch>
        </p:blipFill>
        <p:spPr>
          <a:xfrm>
            <a:off x="5839460" y="3027680"/>
            <a:ext cx="6171565" cy="3830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bldLst>
      <p:bldP spid="4" grpId="0" bldLvl="0" animBg="1"/>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9"/>
          <p:cNvSpPr/>
          <p:nvPr/>
        </p:nvSpPr>
        <p:spPr>
          <a:xfrm>
            <a:off x="207880" y="155388"/>
            <a:ext cx="860615" cy="860612"/>
          </a:xfrm>
          <a:prstGeom prst="ellipse">
            <a:avLst/>
          </a:prstGeom>
          <a:blipFill dpi="0" rotWithShape="1">
            <a:blip r:embed="rId1" cstate="screen">
              <a:extLst>
                <a:ext uri="{BEBA8EAE-BF5A-486C-A8C5-ECC9F3942E4B}">
                  <a14:imgProps xmlns:a14="http://schemas.microsoft.com/office/drawing/2010/main">
                    <a14:imgLayer r:embed="rId2">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3.2</a:t>
            </a:r>
            <a:endPar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Rectangle 70"/>
          <p:cNvSpPr>
            <a:spLocks noChangeArrowheads="1"/>
          </p:cNvSpPr>
          <p:nvPr/>
        </p:nvSpPr>
        <p:spPr bwMode="auto">
          <a:xfrm>
            <a:off x="1304918" y="355497"/>
            <a:ext cx="264937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注意事项</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 name="对象1"/>
          <p:cNvSpPr/>
          <p:nvPr>
            <p:custDataLst>
              <p:tags r:id="rId3"/>
            </p:custDataLst>
          </p:nvPr>
        </p:nvSpPr>
        <p:spPr>
          <a:xfrm>
            <a:off x="4075113" y="1719898"/>
            <a:ext cx="7418982" cy="1287717"/>
          </a:xfrm>
          <a:custGeom>
            <a:avLst/>
            <a:gdLst>
              <a:gd name="connsiteX0" fmla="*/ 1233102 w 7588182"/>
              <a:gd name="connsiteY0" fmla="*/ 1280160 h 1280160"/>
              <a:gd name="connsiteX1" fmla="*/ 1196526 w 7588182"/>
              <a:gd name="connsiteY1" fmla="*/ 1261872 h 1280160"/>
              <a:gd name="connsiteX2" fmla="*/ 1178238 w 7588182"/>
              <a:gd name="connsiteY2" fmla="*/ 1252728 h 1280160"/>
              <a:gd name="connsiteX3" fmla="*/ 16950 w 7588182"/>
              <a:gd name="connsiteY3" fmla="*/ 82296 h 1280160"/>
              <a:gd name="connsiteX4" fmla="*/ 53526 w 7588182"/>
              <a:gd name="connsiteY4" fmla="*/ 0 h 1280160"/>
              <a:gd name="connsiteX5" fmla="*/ 7398879 w 7588182"/>
              <a:gd name="connsiteY5" fmla="*/ 0 h 1280160"/>
              <a:gd name="connsiteX6" fmla="*/ 7588182 w 7588182"/>
              <a:gd name="connsiteY6" fmla="*/ 54864 h 1280160"/>
              <a:gd name="connsiteX7" fmla="*/ 7588182 w 7588182"/>
              <a:gd name="connsiteY7" fmla="*/ 1234440 h 1280160"/>
              <a:gd name="connsiteX8" fmla="*/ 7542462 w 7588182"/>
              <a:gd name="connsiteY8" fmla="*/ 1280160 h 1280160"/>
              <a:gd name="connsiteX9" fmla="*/ 1233102 w 7588182"/>
              <a:gd name="connsiteY9" fmla="*/ 1280160 h 1280160"/>
              <a:gd name="connsiteX0-1" fmla="*/ 1233102 w 7588182"/>
              <a:gd name="connsiteY0-2" fmla="*/ 1280160 h 1280160"/>
              <a:gd name="connsiteX1-3" fmla="*/ 1196526 w 7588182"/>
              <a:gd name="connsiteY1-4" fmla="*/ 1261872 h 1280160"/>
              <a:gd name="connsiteX2-5" fmla="*/ 1178238 w 7588182"/>
              <a:gd name="connsiteY2-6" fmla="*/ 1252728 h 1280160"/>
              <a:gd name="connsiteX3-7" fmla="*/ 16950 w 7588182"/>
              <a:gd name="connsiteY3-8" fmla="*/ 82296 h 1280160"/>
              <a:gd name="connsiteX4-9" fmla="*/ 53526 w 7588182"/>
              <a:gd name="connsiteY4-10" fmla="*/ 0 h 1280160"/>
              <a:gd name="connsiteX5-11" fmla="*/ 7398879 w 7588182"/>
              <a:gd name="connsiteY5-12" fmla="*/ 0 h 1280160"/>
              <a:gd name="connsiteX6-13" fmla="*/ 7421928 w 7588182"/>
              <a:gd name="connsiteY6-14" fmla="*/ 77535 h 1280160"/>
              <a:gd name="connsiteX7-15" fmla="*/ 7588182 w 7588182"/>
              <a:gd name="connsiteY7-16" fmla="*/ 1234440 h 1280160"/>
              <a:gd name="connsiteX8-17" fmla="*/ 7542462 w 7588182"/>
              <a:gd name="connsiteY8-18" fmla="*/ 1280160 h 1280160"/>
              <a:gd name="connsiteX9-19" fmla="*/ 1233102 w 7588182"/>
              <a:gd name="connsiteY9-20" fmla="*/ 1280160 h 1280160"/>
              <a:gd name="connsiteX0-21" fmla="*/ 1233102 w 7545854"/>
              <a:gd name="connsiteY0-22" fmla="*/ 1280160 h 1280160"/>
              <a:gd name="connsiteX1-23" fmla="*/ 1196526 w 7545854"/>
              <a:gd name="connsiteY1-24" fmla="*/ 1261872 h 1280160"/>
              <a:gd name="connsiteX2-25" fmla="*/ 1178238 w 7545854"/>
              <a:gd name="connsiteY2-26" fmla="*/ 1252728 h 1280160"/>
              <a:gd name="connsiteX3-27" fmla="*/ 16950 w 7545854"/>
              <a:gd name="connsiteY3-28" fmla="*/ 82296 h 1280160"/>
              <a:gd name="connsiteX4-29" fmla="*/ 53526 w 7545854"/>
              <a:gd name="connsiteY4-30" fmla="*/ 0 h 1280160"/>
              <a:gd name="connsiteX5-31" fmla="*/ 7398879 w 7545854"/>
              <a:gd name="connsiteY5-32" fmla="*/ 0 h 1280160"/>
              <a:gd name="connsiteX6-33" fmla="*/ 7421928 w 7545854"/>
              <a:gd name="connsiteY6-34" fmla="*/ 77535 h 1280160"/>
              <a:gd name="connsiteX7-35" fmla="*/ 7421928 w 7545854"/>
              <a:gd name="connsiteY7-36" fmla="*/ 1158870 h 1280160"/>
              <a:gd name="connsiteX8-37" fmla="*/ 7542462 w 7545854"/>
              <a:gd name="connsiteY8-38" fmla="*/ 1280160 h 1280160"/>
              <a:gd name="connsiteX9-39" fmla="*/ 1233102 w 7545854"/>
              <a:gd name="connsiteY9-40" fmla="*/ 1280160 h 1280160"/>
              <a:gd name="connsiteX0-41" fmla="*/ 1233102 w 7428646"/>
              <a:gd name="connsiteY0-42" fmla="*/ 1280160 h 1287717"/>
              <a:gd name="connsiteX1-43" fmla="*/ 1196526 w 7428646"/>
              <a:gd name="connsiteY1-44" fmla="*/ 1261872 h 1287717"/>
              <a:gd name="connsiteX2-45" fmla="*/ 1178238 w 7428646"/>
              <a:gd name="connsiteY2-46" fmla="*/ 1252728 h 1287717"/>
              <a:gd name="connsiteX3-47" fmla="*/ 16950 w 7428646"/>
              <a:gd name="connsiteY3-48" fmla="*/ 82296 h 1287717"/>
              <a:gd name="connsiteX4-49" fmla="*/ 53526 w 7428646"/>
              <a:gd name="connsiteY4-50" fmla="*/ 0 h 1287717"/>
              <a:gd name="connsiteX5-51" fmla="*/ 7398879 w 7428646"/>
              <a:gd name="connsiteY5-52" fmla="*/ 0 h 1287717"/>
              <a:gd name="connsiteX6-53" fmla="*/ 7421928 w 7428646"/>
              <a:gd name="connsiteY6-54" fmla="*/ 77535 h 1287717"/>
              <a:gd name="connsiteX7-55" fmla="*/ 7421928 w 7428646"/>
              <a:gd name="connsiteY7-56" fmla="*/ 1158870 h 1287717"/>
              <a:gd name="connsiteX8-57" fmla="*/ 7413993 w 7428646"/>
              <a:gd name="connsiteY8-58" fmla="*/ 1287717 h 1287717"/>
              <a:gd name="connsiteX9-59" fmla="*/ 1233102 w 7428646"/>
              <a:gd name="connsiteY9-60" fmla="*/ 1280160 h 12877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428646" h="1287717">
                <a:moveTo>
                  <a:pt x="1233102" y="1280160"/>
                </a:moveTo>
                <a:cubicBezTo>
                  <a:pt x="1214814" y="1280160"/>
                  <a:pt x="1205670" y="1280160"/>
                  <a:pt x="1196526" y="1261872"/>
                </a:cubicBezTo>
                <a:cubicBezTo>
                  <a:pt x="1187382" y="1261872"/>
                  <a:pt x="1187382" y="1261872"/>
                  <a:pt x="1178238" y="1252728"/>
                </a:cubicBezTo>
                <a:lnTo>
                  <a:pt x="16950" y="82296"/>
                </a:lnTo>
                <a:cubicBezTo>
                  <a:pt x="-19626" y="54864"/>
                  <a:pt x="7806" y="0"/>
                  <a:pt x="53526" y="0"/>
                </a:cubicBezTo>
                <a:lnTo>
                  <a:pt x="7398879" y="0"/>
                </a:lnTo>
                <a:cubicBezTo>
                  <a:pt x="7426311" y="0"/>
                  <a:pt x="7421928" y="40959"/>
                  <a:pt x="7421928" y="77535"/>
                </a:cubicBezTo>
                <a:lnTo>
                  <a:pt x="7421928" y="1158870"/>
                </a:lnTo>
                <a:cubicBezTo>
                  <a:pt x="7421928" y="1186302"/>
                  <a:pt x="7441425" y="1287717"/>
                  <a:pt x="7413993" y="1287717"/>
                </a:cubicBezTo>
                <a:lnTo>
                  <a:pt x="1233102" y="1280160"/>
                </a:lnTo>
              </a:path>
            </a:pathLst>
          </a:custGeom>
          <a:noFill/>
          <a:ln w="12700" cap="flat" cmpd="sng" algn="ctr">
            <a:gradFill>
              <a:gsLst>
                <a:gs pos="100000">
                  <a:srgbClr val="FF647E">
                    <a:lumMod val="20000"/>
                    <a:lumOff val="80000"/>
                    <a:alpha val="0"/>
                  </a:srgbClr>
                </a:gs>
                <a:gs pos="2000">
                  <a:srgbClr val="F93A5A"/>
                </a:gs>
              </a:gsLst>
              <a:lin ang="0" scaled="0"/>
            </a:gradFill>
            <a:prstDash val="solid"/>
            <a:miter lim="800000"/>
          </a:ln>
          <a:effectLst/>
        </p:spPr>
        <p:txBody>
          <a:bodyPr vertOverflow="overflow" horzOverflow="overflow" vert="horz" wrap="square" lIns="1296000" tIns="0" rIns="0" bIns="0" numCol="1" spcCol="0" rtlCol="0" fromWordArt="0" anchor="ctr" anchorCtr="0" forceAA="0" compatLnSpc="1">
            <a:noAutofit/>
          </a:bodyPr>
          <a:p>
            <a:pPr>
              <a:lnSpc>
                <a:spcPct val="150000"/>
              </a:lnSpc>
              <a:spcBef>
                <a:spcPct val="0"/>
              </a:spcBef>
              <a:spcAft>
                <a:spcPct val="0"/>
              </a:spcAft>
            </a:pPr>
            <a:r>
              <a:rPr lang="zh-CN" altLang="en-US" sz="160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试点平台统一提供全国范围内专利产品备案公益性服务，常年受理产品备案及备案信息更新，随时可以填报，试点平台不收取任何费用。</a:t>
            </a:r>
            <a:endParaRPr lang="zh-CN" altLang="en-US" sz="160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 name="对象2"/>
          <p:cNvSpPr/>
          <p:nvPr>
            <p:custDataLst>
              <p:tags r:id="rId4"/>
            </p:custDataLst>
          </p:nvPr>
        </p:nvSpPr>
        <p:spPr>
          <a:xfrm>
            <a:off x="4074478" y="3786188"/>
            <a:ext cx="7419657" cy="1280160"/>
          </a:xfrm>
          <a:custGeom>
            <a:avLst/>
            <a:gdLst>
              <a:gd name="connsiteX0" fmla="*/ 1233102 w 7588182"/>
              <a:gd name="connsiteY0" fmla="*/ 0 h 1280160"/>
              <a:gd name="connsiteX1" fmla="*/ 1196526 w 7588182"/>
              <a:gd name="connsiteY1" fmla="*/ 18288 h 1280160"/>
              <a:gd name="connsiteX2" fmla="*/ 1178238 w 7588182"/>
              <a:gd name="connsiteY2" fmla="*/ 27432 h 1280160"/>
              <a:gd name="connsiteX3" fmla="*/ 16950 w 7588182"/>
              <a:gd name="connsiteY3" fmla="*/ 1197864 h 1280160"/>
              <a:gd name="connsiteX4" fmla="*/ 53526 w 7588182"/>
              <a:gd name="connsiteY4" fmla="*/ 1280160 h 1280160"/>
              <a:gd name="connsiteX5" fmla="*/ 7542462 w 7588182"/>
              <a:gd name="connsiteY5" fmla="*/ 1280160 h 1280160"/>
              <a:gd name="connsiteX6" fmla="*/ 7588182 w 7588182"/>
              <a:gd name="connsiteY6" fmla="*/ 1234440 h 1280160"/>
              <a:gd name="connsiteX7" fmla="*/ 7588182 w 7588182"/>
              <a:gd name="connsiteY7" fmla="*/ 54864 h 1280160"/>
              <a:gd name="connsiteX8" fmla="*/ 7300637 w 7588182"/>
              <a:gd name="connsiteY8" fmla="*/ 0 h 1280160"/>
              <a:gd name="connsiteX9" fmla="*/ 1233102 w 7588182"/>
              <a:gd name="connsiteY9" fmla="*/ 0 h 1280160"/>
              <a:gd name="connsiteX0-1" fmla="*/ 1233102 w 7588182"/>
              <a:gd name="connsiteY0-2" fmla="*/ 0 h 1280160"/>
              <a:gd name="connsiteX1-3" fmla="*/ 1196526 w 7588182"/>
              <a:gd name="connsiteY1-4" fmla="*/ 18288 h 1280160"/>
              <a:gd name="connsiteX2-5" fmla="*/ 1178238 w 7588182"/>
              <a:gd name="connsiteY2-6" fmla="*/ 27432 h 1280160"/>
              <a:gd name="connsiteX3-7" fmla="*/ 16950 w 7588182"/>
              <a:gd name="connsiteY3-8" fmla="*/ 1197864 h 1280160"/>
              <a:gd name="connsiteX4-9" fmla="*/ 53526 w 7588182"/>
              <a:gd name="connsiteY4-10" fmla="*/ 1280160 h 1280160"/>
              <a:gd name="connsiteX5-11" fmla="*/ 7542462 w 7588182"/>
              <a:gd name="connsiteY5-12" fmla="*/ 1280160 h 1280160"/>
              <a:gd name="connsiteX6-13" fmla="*/ 7588182 w 7588182"/>
              <a:gd name="connsiteY6-14" fmla="*/ 1234440 h 1280160"/>
              <a:gd name="connsiteX7-15" fmla="*/ 7421928 w 7588182"/>
              <a:gd name="connsiteY7-16" fmla="*/ 77535 h 1280160"/>
              <a:gd name="connsiteX8-17" fmla="*/ 7300637 w 7588182"/>
              <a:gd name="connsiteY8-18" fmla="*/ 0 h 1280160"/>
              <a:gd name="connsiteX9-19" fmla="*/ 1233102 w 7588182"/>
              <a:gd name="connsiteY9-20" fmla="*/ 0 h 1280160"/>
              <a:gd name="connsiteX0-21" fmla="*/ 1233102 w 7546015"/>
              <a:gd name="connsiteY0-22" fmla="*/ 0 h 1280160"/>
              <a:gd name="connsiteX1-23" fmla="*/ 1196526 w 7546015"/>
              <a:gd name="connsiteY1-24" fmla="*/ 18288 h 1280160"/>
              <a:gd name="connsiteX2-25" fmla="*/ 1178238 w 7546015"/>
              <a:gd name="connsiteY2-26" fmla="*/ 27432 h 1280160"/>
              <a:gd name="connsiteX3-27" fmla="*/ 16950 w 7546015"/>
              <a:gd name="connsiteY3-28" fmla="*/ 1197864 h 1280160"/>
              <a:gd name="connsiteX4-29" fmla="*/ 53526 w 7546015"/>
              <a:gd name="connsiteY4-30" fmla="*/ 1280160 h 1280160"/>
              <a:gd name="connsiteX5-31" fmla="*/ 7542462 w 7546015"/>
              <a:gd name="connsiteY5-32" fmla="*/ 1280160 h 1280160"/>
              <a:gd name="connsiteX6-33" fmla="*/ 7429485 w 7546015"/>
              <a:gd name="connsiteY6-34" fmla="*/ 1241997 h 1280160"/>
              <a:gd name="connsiteX7-35" fmla="*/ 7421928 w 7546015"/>
              <a:gd name="connsiteY7-36" fmla="*/ 77535 h 1280160"/>
              <a:gd name="connsiteX8-37" fmla="*/ 7300637 w 7546015"/>
              <a:gd name="connsiteY8-38" fmla="*/ 0 h 1280160"/>
              <a:gd name="connsiteX9-39" fmla="*/ 1233102 w 7546015"/>
              <a:gd name="connsiteY9-40" fmla="*/ 0 h 1280160"/>
              <a:gd name="connsiteX0-41" fmla="*/ 1233102 w 7429485"/>
              <a:gd name="connsiteY0-42" fmla="*/ 0 h 1280160"/>
              <a:gd name="connsiteX1-43" fmla="*/ 1196526 w 7429485"/>
              <a:gd name="connsiteY1-44" fmla="*/ 18288 h 1280160"/>
              <a:gd name="connsiteX2-45" fmla="*/ 1178238 w 7429485"/>
              <a:gd name="connsiteY2-46" fmla="*/ 27432 h 1280160"/>
              <a:gd name="connsiteX3-47" fmla="*/ 16950 w 7429485"/>
              <a:gd name="connsiteY3-48" fmla="*/ 1197864 h 1280160"/>
              <a:gd name="connsiteX4-49" fmla="*/ 53526 w 7429485"/>
              <a:gd name="connsiteY4-50" fmla="*/ 1280160 h 1280160"/>
              <a:gd name="connsiteX5-51" fmla="*/ 7383765 w 7429485"/>
              <a:gd name="connsiteY5-52" fmla="*/ 1280160 h 1280160"/>
              <a:gd name="connsiteX6-53" fmla="*/ 7429485 w 7429485"/>
              <a:gd name="connsiteY6-54" fmla="*/ 1241997 h 1280160"/>
              <a:gd name="connsiteX7-55" fmla="*/ 7421928 w 7429485"/>
              <a:gd name="connsiteY7-56" fmla="*/ 77535 h 1280160"/>
              <a:gd name="connsiteX8-57" fmla="*/ 7300637 w 7429485"/>
              <a:gd name="connsiteY8-58" fmla="*/ 0 h 1280160"/>
              <a:gd name="connsiteX9-59" fmla="*/ 1233102 w 7429485"/>
              <a:gd name="connsiteY9-60" fmla="*/ 0 h 128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429485" h="1280160">
                <a:moveTo>
                  <a:pt x="1233102" y="0"/>
                </a:moveTo>
                <a:cubicBezTo>
                  <a:pt x="1214814" y="0"/>
                  <a:pt x="1205670" y="9144"/>
                  <a:pt x="1196526" y="18288"/>
                </a:cubicBezTo>
                <a:cubicBezTo>
                  <a:pt x="1187382" y="18288"/>
                  <a:pt x="1187382" y="27432"/>
                  <a:pt x="1178238" y="27432"/>
                </a:cubicBezTo>
                <a:lnTo>
                  <a:pt x="16950" y="1197864"/>
                </a:lnTo>
                <a:cubicBezTo>
                  <a:pt x="-19626" y="1225296"/>
                  <a:pt x="7806" y="1280160"/>
                  <a:pt x="53526" y="1280160"/>
                </a:cubicBezTo>
                <a:lnTo>
                  <a:pt x="7383765" y="1280160"/>
                </a:lnTo>
                <a:cubicBezTo>
                  <a:pt x="7411197" y="1280160"/>
                  <a:pt x="7429485" y="1269429"/>
                  <a:pt x="7429485" y="1241997"/>
                </a:cubicBezTo>
                <a:lnTo>
                  <a:pt x="7421928" y="77535"/>
                </a:lnTo>
                <a:cubicBezTo>
                  <a:pt x="7421928" y="40959"/>
                  <a:pt x="7328069" y="0"/>
                  <a:pt x="7300637" y="0"/>
                </a:cubicBezTo>
                <a:lnTo>
                  <a:pt x="1233102" y="0"/>
                </a:lnTo>
              </a:path>
            </a:pathLst>
          </a:custGeom>
          <a:noFill/>
          <a:ln w="12700" cap="flat" cmpd="sng" algn="ctr">
            <a:gradFill>
              <a:gsLst>
                <a:gs pos="100000">
                  <a:srgbClr val="FF647E">
                    <a:lumMod val="20000"/>
                    <a:lumOff val="80000"/>
                    <a:alpha val="0"/>
                  </a:srgbClr>
                </a:gs>
                <a:gs pos="2000">
                  <a:srgbClr val="F93A5A"/>
                </a:gs>
              </a:gsLst>
              <a:lin ang="0" scaled="0"/>
            </a:gradFill>
            <a:prstDash val="solid"/>
            <a:miter lim="800000"/>
          </a:ln>
          <a:effectLst/>
        </p:spPr>
        <p:txBody>
          <a:bodyPr vertOverflow="overflow" horzOverflow="overflow" vert="horz" wrap="square" lIns="1296000" tIns="0" rIns="0" bIns="0" numCol="1" spcCol="0" rtlCol="0" fromWordArt="0" anchor="ctr" anchorCtr="0" forceAA="0" compatLnSpc="1">
            <a:noAutofit/>
          </a:bodyPr>
          <a:p>
            <a:pPr>
              <a:lnSpc>
                <a:spcPct val="150000"/>
              </a:lnSpc>
              <a:spcBef>
                <a:spcPct val="0"/>
              </a:spcBef>
              <a:spcAft>
                <a:spcPct val="0"/>
              </a:spcAft>
            </a:pPr>
            <a:r>
              <a:rPr lang="zh-CN" altLang="en-US" sz="160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已备案产品单位自行开展年度产品备案信息更新工作，成功更新产品备案信息后才可参与年度专利密集型产品认定工作。</a:t>
            </a:r>
            <a:endParaRPr lang="zh-CN" altLang="en-US" sz="160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5" name="对象3"/>
          <p:cNvSpPr/>
          <p:nvPr>
            <p:custDataLst>
              <p:tags r:id="rId5"/>
            </p:custDataLst>
          </p:nvPr>
        </p:nvSpPr>
        <p:spPr>
          <a:xfrm>
            <a:off x="4059873" y="1381443"/>
            <a:ext cx="731520" cy="731520"/>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rgbClr val="F93A5A"/>
          </a:solidFill>
          <a:ln w="25400" cap="flat" cmpd="sng" algn="ctr">
            <a:noFill/>
            <a:prstDash val="solid"/>
            <a:miter lim="800000"/>
          </a:ln>
          <a:effectLst/>
        </p:spPr>
        <p:txBody>
          <a:bodyPr wrap="none" lIns="0" tIns="0" rIns="0" bIns="0" anchor="ctr">
            <a:noAutofit/>
          </a:bodyPr>
          <a:p>
            <a:pPr algn="ctr">
              <a:spcBef>
                <a:spcPct val="0"/>
              </a:spcBef>
              <a:spcAft>
                <a:spcPct val="0"/>
              </a:spcAft>
            </a:pPr>
            <a:r>
              <a:rPr lang="en-US" altLang="zh-CN" sz="2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en-US" altLang="zh-CN" sz="2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对象4"/>
          <p:cNvSpPr/>
          <p:nvPr>
            <p:custDataLst>
              <p:tags r:id="rId6"/>
            </p:custDataLst>
          </p:nvPr>
        </p:nvSpPr>
        <p:spPr>
          <a:xfrm>
            <a:off x="4059873" y="4687253"/>
            <a:ext cx="731520" cy="731520"/>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rgbClr val="F93A5A"/>
          </a:solidFill>
          <a:ln w="25400" cap="flat" cmpd="sng" algn="ctr">
            <a:noFill/>
            <a:prstDash val="solid"/>
            <a:miter lim="800000"/>
          </a:ln>
          <a:effectLst/>
        </p:spPr>
        <p:txBody>
          <a:bodyPr wrap="none" lIns="0" tIns="0" rIns="0" bIns="0" anchor="ctr">
            <a:noAutofit/>
          </a:bodyPr>
          <a:p>
            <a:pPr algn="ctr">
              <a:spcBef>
                <a:spcPct val="0"/>
              </a:spcBef>
              <a:spcAft>
                <a:spcPct val="0"/>
              </a:spcAft>
            </a:pPr>
            <a:r>
              <a:rPr lang="en-US" altLang="zh-CN" sz="2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en-US" altLang="zh-CN" sz="2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2" name="对象12"/>
          <p:cNvSpPr>
            <a:spLocks noChangeAspect="1"/>
          </p:cNvSpPr>
          <p:nvPr>
            <p:custDataLst>
              <p:tags r:id="rId7"/>
            </p:custDataLst>
          </p:nvPr>
        </p:nvSpPr>
        <p:spPr>
          <a:xfrm>
            <a:off x="1146493" y="1886903"/>
            <a:ext cx="3188409" cy="3132620"/>
          </a:xfrm>
          <a:custGeom>
            <a:avLst/>
            <a:gdLst/>
            <a:ahLst/>
            <a:cxnLst/>
            <a:rect l="l" t="t" r="r" b="b"/>
            <a:pathLst>
              <a:path w="2340864" h="2340864">
                <a:moveTo>
                  <a:pt x="987552" y="73152"/>
                </a:moveTo>
                <a:lnTo>
                  <a:pt x="73152" y="987552"/>
                </a:lnTo>
                <a:cubicBezTo>
                  <a:pt x="-27432" y="1088136"/>
                  <a:pt x="-27432" y="1252728"/>
                  <a:pt x="73152" y="1353312"/>
                </a:cubicBezTo>
                <a:lnTo>
                  <a:pt x="987552" y="2267712"/>
                </a:lnTo>
                <a:cubicBezTo>
                  <a:pt x="1088136" y="2368296"/>
                  <a:pt x="1252728" y="2368296"/>
                  <a:pt x="1353312" y="2267712"/>
                </a:cubicBezTo>
                <a:lnTo>
                  <a:pt x="2267712" y="1353312"/>
                </a:lnTo>
                <a:cubicBezTo>
                  <a:pt x="2368296" y="1252728"/>
                  <a:pt x="2368296" y="1088136"/>
                  <a:pt x="2267712" y="987552"/>
                </a:cubicBezTo>
                <a:lnTo>
                  <a:pt x="1353312" y="73152"/>
                </a:lnTo>
                <a:cubicBezTo>
                  <a:pt x="1252728" y="-27432"/>
                  <a:pt x="1088136" y="-27432"/>
                  <a:pt x="987552" y="73152"/>
                </a:cubicBezTo>
              </a:path>
            </a:pathLst>
          </a:custGeom>
          <a:noFill/>
          <a:ln w="53975">
            <a:solidFill>
              <a:srgbClr val="F93A5A"/>
            </a:solidFill>
          </a:ln>
        </p:spPr>
        <p:txBody>
          <a:bodyPr wrap="square" lIns="360000" tIns="0" rIns="360000" bIns="0" anchor="ctr" anchorCtr="0">
            <a:noAutofit/>
          </a:bodyPr>
          <a:p>
            <a:pPr algn="ctr">
              <a:spcBef>
                <a:spcPct val="0"/>
              </a:spcBef>
              <a:spcAft>
                <a:spcPct val="0"/>
              </a:spcAft>
            </a:pPr>
            <a:r>
              <a:rPr lang="zh-CN" altLang="en-US" sz="2700" b="1">
                <a:solidFill>
                  <a:srgbClr val="F93A5A"/>
                </a:solidFill>
                <a:latin typeface="微软雅黑" panose="020B0503020204020204" pitchFamily="34" charset="-122"/>
                <a:cs typeface="微软雅黑" panose="020B0503020204020204" pitchFamily="34" charset="-122"/>
                <a:sym typeface="微软雅黑" panose="020B0503020204020204" pitchFamily="34" charset="-122"/>
              </a:rPr>
              <a:t>注意事项</a:t>
            </a:r>
            <a:endParaRPr lang="zh-CN" altLang="en-US" sz="2700" b="1">
              <a:solidFill>
                <a:srgbClr val="F93A5A"/>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8" name="对象6"/>
          <p:cNvSpPr/>
          <p:nvPr>
            <p:custDataLst>
              <p:tags r:id="rId8"/>
            </p:custDataLst>
          </p:nvPr>
        </p:nvSpPr>
        <p:spPr>
          <a:xfrm>
            <a:off x="586423" y="1370013"/>
            <a:ext cx="4086040" cy="4048800"/>
          </a:xfrm>
          <a:custGeom>
            <a:avLst/>
            <a:gdLst/>
            <a:ahLst/>
            <a:cxnLst/>
            <a:rect l="l" t="t" r="r" b="b"/>
            <a:pathLst>
              <a:path w="4059936" h="4059936">
                <a:moveTo>
                  <a:pt x="137160" y="2359152"/>
                </a:moveTo>
                <a:cubicBezTo>
                  <a:pt x="-45720" y="2176272"/>
                  <a:pt x="-45720" y="1883664"/>
                  <a:pt x="137160" y="1700784"/>
                </a:cubicBezTo>
                <a:lnTo>
                  <a:pt x="1700784" y="137160"/>
                </a:lnTo>
                <a:cubicBezTo>
                  <a:pt x="1883664" y="-45720"/>
                  <a:pt x="2176272" y="-45720"/>
                  <a:pt x="2359152" y="137160"/>
                </a:cubicBezTo>
                <a:lnTo>
                  <a:pt x="3931920" y="1700784"/>
                </a:lnTo>
                <a:cubicBezTo>
                  <a:pt x="4105656" y="1883664"/>
                  <a:pt x="4105656" y="2176272"/>
                  <a:pt x="3931920" y="2359152"/>
                </a:cubicBezTo>
                <a:lnTo>
                  <a:pt x="2359152" y="3931920"/>
                </a:lnTo>
                <a:cubicBezTo>
                  <a:pt x="2176272" y="4105656"/>
                  <a:pt x="1883664" y="4105656"/>
                  <a:pt x="1700784" y="3931920"/>
                </a:cubicBezTo>
                <a:lnTo>
                  <a:pt x="137160" y="2359152"/>
                </a:lnTo>
              </a:path>
            </a:pathLst>
          </a:custGeom>
          <a:solidFill>
            <a:srgbClr val="F93A5A">
              <a:lumMod val="30000"/>
              <a:lumOff val="70000"/>
              <a:alpha val="15000"/>
            </a:srgbClr>
          </a:solidFill>
        </p:spPr>
        <p:txBody>
          <a:bodyPr lIns="0" tIns="0" rIns="0" bIns="0">
            <a:noAutofit/>
          </a:bodyPr>
          <a:p>
            <a:endParaRPr lang="zh-CN" altLang="en-US"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bldLst>
      <p:bldP spid="4" grpId="0" animBg="1"/>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9"/>
          <p:cNvSpPr/>
          <p:nvPr/>
        </p:nvSpPr>
        <p:spPr>
          <a:xfrm>
            <a:off x="207880" y="155388"/>
            <a:ext cx="860615" cy="860612"/>
          </a:xfrm>
          <a:prstGeom prst="ellipse">
            <a:avLst/>
          </a:prstGeom>
          <a:blipFill dpi="0" rotWithShape="1">
            <a:blip r:embed="rId1" cstate="screen">
              <a:extLst>
                <a:ext uri="{BEBA8EAE-BF5A-486C-A8C5-ECC9F3942E4B}">
                  <a14:imgProps xmlns:a14="http://schemas.microsoft.com/office/drawing/2010/main">
                    <a14:imgLayer r:embed="rId2">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3.3</a:t>
            </a:r>
            <a:endPar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Rectangle 70"/>
          <p:cNvSpPr>
            <a:spLocks noChangeArrowheads="1"/>
          </p:cNvSpPr>
          <p:nvPr/>
        </p:nvSpPr>
        <p:spPr bwMode="auto">
          <a:xfrm>
            <a:off x="1127760" y="354965"/>
            <a:ext cx="603059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哪些主体可以进行产品备案?</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nSpc>
                <a:spcPct val="100000"/>
              </a:lnSpc>
              <a:spcBef>
                <a:spcPct val="0"/>
              </a:spcBef>
              <a:buNone/>
            </a:pPr>
            <a:r>
              <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一件产品涉及多个备案主体的情况如何操作?</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pic>
        <p:nvPicPr>
          <p:cNvPr id="3" name="图片 2"/>
          <p:cNvPicPr>
            <a:picLocks noChangeAspect="1"/>
          </p:cNvPicPr>
          <p:nvPr/>
        </p:nvPicPr>
        <p:blipFill rotWithShape="1">
          <a:blip r:embed="rId3" cstate="screen"/>
          <a:srcRect t="-2"/>
          <a:stretch>
            <a:fillRect/>
          </a:stretch>
        </p:blipFill>
        <p:spPr>
          <a:xfrm>
            <a:off x="6454140" y="2533015"/>
            <a:ext cx="5577840" cy="4324985"/>
          </a:xfrm>
          <a:prstGeom prst="rect">
            <a:avLst/>
          </a:prstGeom>
        </p:spPr>
      </p:pic>
      <p:sp>
        <p:nvSpPr>
          <p:cNvPr id="41" name="Text Placeholder 32"/>
          <p:cNvSpPr txBox="1"/>
          <p:nvPr>
            <p:custDataLst>
              <p:tags r:id="rId4"/>
            </p:custDataLst>
          </p:nvPr>
        </p:nvSpPr>
        <p:spPr>
          <a:xfrm>
            <a:off x="396240" y="2276475"/>
            <a:ext cx="3335655" cy="249301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gn="l" defTabSz="914400">
              <a:lnSpc>
                <a:spcPct val="150000"/>
              </a:lnSpc>
              <a:spcBef>
                <a:spcPts val="600"/>
              </a:spcBef>
              <a:buClrTx/>
              <a:buSzTx/>
              <a:buNone/>
            </a:pPr>
            <a:r>
              <a:rPr lang="en-US" altLang="zh-CN" sz="1800">
                <a:latin typeface="+mn-lt"/>
                <a:sym typeface="微软雅黑" panose="020B0503020204020204" pitchFamily="34" charset="-122"/>
              </a:rPr>
              <a:t>按照《通知》所附的《专利产品备案条件及流程》，备案主体应当是具备独立法人资格的企业、高校院所、新型研发机构和社会组织，且应当是制造、销售专利产品的专利权人或被许可人。</a:t>
            </a:r>
            <a:endParaRPr lang="en-US" altLang="zh-CN" sz="1800">
              <a:latin typeface="+mn-lt"/>
              <a:sym typeface="微软雅黑" panose="020B0503020204020204" pitchFamily="34" charset="-122"/>
            </a:endParaRPr>
          </a:p>
        </p:txBody>
      </p:sp>
      <p:sp>
        <p:nvSpPr>
          <p:cNvPr id="42" name="Text Placeholder 32"/>
          <p:cNvSpPr txBox="1"/>
          <p:nvPr>
            <p:custDataLst>
              <p:tags r:id="rId5"/>
            </p:custDataLst>
          </p:nvPr>
        </p:nvSpPr>
        <p:spPr>
          <a:xfrm>
            <a:off x="4405630" y="2326005"/>
            <a:ext cx="2352040" cy="207708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gn="l" defTabSz="914400">
              <a:lnSpc>
                <a:spcPct val="150000"/>
              </a:lnSpc>
              <a:spcBef>
                <a:spcPts val="600"/>
              </a:spcBef>
              <a:buClrTx/>
              <a:buSzTx/>
              <a:buNone/>
            </a:pPr>
            <a:r>
              <a:rPr lang="en-US" altLang="zh-CN" sz="1800">
                <a:latin typeface="+mn-lt"/>
                <a:sym typeface="微软雅黑" panose="020B0503020204020204" pitchFamily="34" charset="-122"/>
              </a:rPr>
              <a:t>同一产品不得重复备案。如同一产品涉及不同的备案主体，应由相关方自行协商一致，由其中一方进行备案。</a:t>
            </a:r>
            <a:endParaRPr lang="en-US" altLang="zh-CN" sz="1800">
              <a:latin typeface="+mn-lt"/>
              <a:sym typeface="微软雅黑" panose="020B0503020204020204" pitchFamily="34" charset="-122"/>
            </a:endParaRPr>
          </a:p>
        </p:txBody>
      </p:sp>
      <p:grpSp>
        <p:nvGrpSpPr>
          <p:cNvPr id="56" name="组合 55"/>
          <p:cNvGrpSpPr/>
          <p:nvPr>
            <p:custDataLst>
              <p:tags r:id="rId6"/>
            </p:custDataLst>
          </p:nvPr>
        </p:nvGrpSpPr>
        <p:grpSpPr>
          <a:xfrm>
            <a:off x="1347758" y="1318997"/>
            <a:ext cx="575650" cy="875526"/>
            <a:chOff x="5455566" y="1446212"/>
            <a:chExt cx="732107" cy="1113488"/>
          </a:xfrm>
        </p:grpSpPr>
        <p:grpSp>
          <p:nvGrpSpPr>
            <p:cNvPr id="57" name="组合 56"/>
            <p:cNvGrpSpPr/>
            <p:nvPr/>
          </p:nvGrpSpPr>
          <p:grpSpPr>
            <a:xfrm>
              <a:off x="5455566" y="1446212"/>
              <a:ext cx="732107" cy="1113488"/>
              <a:chOff x="2174876" y="1390651"/>
              <a:chExt cx="2584450" cy="3930786"/>
            </a:xfrm>
            <a:effectLst>
              <a:outerShdw blurRad="76200" dist="38100" dir="2700000" algn="tl" rotWithShape="0">
                <a:prstClr val="black">
                  <a:alpha val="24000"/>
                </a:prstClr>
              </a:outerShdw>
            </a:effectLst>
          </p:grpSpPr>
          <p:sp>
            <p:nvSpPr>
              <p:cNvPr id="59" name="Freeform 121"/>
              <p:cNvSpPr>
                <a:spLocks noEditPoints="1"/>
              </p:cNvSpPr>
              <p:nvPr>
                <p:custDataLst>
                  <p:tags r:id="rId7"/>
                </p:custDataLst>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121920" tIns="60960" rIns="121920" bIns="6096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60"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61" name="Freeform 12"/>
                <p:cNvSpPr/>
                <p:nvPr>
                  <p:custDataLst>
                    <p:tags r:id="rId8"/>
                  </p:custDataLst>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2" name="Freeform 13"/>
                <p:cNvSpPr/>
                <p:nvPr>
                  <p:custDataLst>
                    <p:tags r:id="rId9"/>
                  </p:custDataLst>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3" name="Freeform 14"/>
                <p:cNvSpPr/>
                <p:nvPr>
                  <p:custDataLst>
                    <p:tags r:id="rId10"/>
                  </p:custDataLst>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4" name="Freeform 15"/>
                <p:cNvSpPr/>
                <p:nvPr>
                  <p:custDataLst>
                    <p:tags r:id="rId11"/>
                  </p:custDataLst>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sp>
          <p:nvSpPr>
            <p:cNvPr id="58" name="文本框 57"/>
            <p:cNvSpPr txBox="1"/>
            <p:nvPr>
              <p:custDataLst>
                <p:tags r:id="rId12"/>
              </p:custDataLst>
            </p:nvPr>
          </p:nvSpPr>
          <p:spPr>
            <a:xfrm>
              <a:off x="5568803" y="1518384"/>
              <a:ext cx="523876" cy="663838"/>
            </a:xfrm>
            <a:prstGeom prst="rect">
              <a:avLst/>
            </a:prstGeom>
            <a:noFill/>
          </p:spPr>
          <p:txBody>
            <a:bodyPr wrap="square" rtlCol="0">
              <a:spAutoFit/>
            </a:bodyPr>
            <a:lstStyle/>
            <a:p>
              <a:pPr algn="ctr"/>
              <a:r>
                <a:rPr lang="en-US" altLang="zh-CN"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a:t>
              </a:r>
              <a:endParaRPr lang="zh-CN" altLang="en-US"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65" name="组合 64"/>
          <p:cNvGrpSpPr/>
          <p:nvPr>
            <p:custDataLst>
              <p:tags r:id="rId13"/>
            </p:custDataLst>
          </p:nvPr>
        </p:nvGrpSpPr>
        <p:grpSpPr>
          <a:xfrm>
            <a:off x="5063911" y="1319114"/>
            <a:ext cx="575650" cy="875526"/>
            <a:chOff x="5455566" y="1446212"/>
            <a:chExt cx="732107" cy="1113488"/>
          </a:xfrm>
        </p:grpSpPr>
        <p:grpSp>
          <p:nvGrpSpPr>
            <p:cNvPr id="66" name="组合 65"/>
            <p:cNvGrpSpPr/>
            <p:nvPr/>
          </p:nvGrpSpPr>
          <p:grpSpPr>
            <a:xfrm>
              <a:off x="5455566" y="1446212"/>
              <a:ext cx="732107" cy="1113488"/>
              <a:chOff x="2174876" y="1390651"/>
              <a:chExt cx="2584450" cy="3930786"/>
            </a:xfrm>
            <a:effectLst>
              <a:outerShdw blurRad="76200" dist="38100" dir="2700000" algn="tl" rotWithShape="0">
                <a:prstClr val="black">
                  <a:alpha val="24000"/>
                </a:prstClr>
              </a:outerShdw>
            </a:effectLst>
          </p:grpSpPr>
          <p:sp>
            <p:nvSpPr>
              <p:cNvPr id="68" name="Freeform 121"/>
              <p:cNvSpPr>
                <a:spLocks noEditPoints="1"/>
              </p:cNvSpPr>
              <p:nvPr>
                <p:custDataLst>
                  <p:tags r:id="rId14"/>
                </p:custDataLst>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121920" tIns="60960" rIns="121920" bIns="6096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69"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70" name="Freeform 12"/>
                <p:cNvSpPr/>
                <p:nvPr>
                  <p:custDataLst>
                    <p:tags r:id="rId15"/>
                  </p:custDataLst>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1" name="Freeform 13"/>
                <p:cNvSpPr/>
                <p:nvPr>
                  <p:custDataLst>
                    <p:tags r:id="rId16"/>
                  </p:custDataLst>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2" name="Freeform 14"/>
                <p:cNvSpPr/>
                <p:nvPr>
                  <p:custDataLst>
                    <p:tags r:id="rId17"/>
                  </p:custDataLst>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3" name="Freeform 15"/>
                <p:cNvSpPr/>
                <p:nvPr>
                  <p:custDataLst>
                    <p:tags r:id="rId18"/>
                  </p:custDataLst>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b="1">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sp>
          <p:nvSpPr>
            <p:cNvPr id="67" name="文本框 66"/>
            <p:cNvSpPr txBox="1"/>
            <p:nvPr>
              <p:custDataLst>
                <p:tags r:id="rId19"/>
              </p:custDataLst>
            </p:nvPr>
          </p:nvSpPr>
          <p:spPr>
            <a:xfrm>
              <a:off x="5568803" y="1518384"/>
              <a:ext cx="523876" cy="663838"/>
            </a:xfrm>
            <a:prstGeom prst="rect">
              <a:avLst/>
            </a:prstGeom>
            <a:noFill/>
          </p:spPr>
          <p:txBody>
            <a:bodyPr wrap="square" rtlCol="0">
              <a:spAutoFit/>
            </a:bodyPr>
            <a:lstStyle/>
            <a:p>
              <a:pPr algn="ctr"/>
              <a:r>
                <a:rPr lang="en-US" altLang="zh-CN"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B</a:t>
              </a:r>
              <a:endParaRPr lang="zh-CN" altLang="en-US"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2" name="文本框 1"/>
          <p:cNvSpPr txBox="1"/>
          <p:nvPr/>
        </p:nvSpPr>
        <p:spPr>
          <a:xfrm>
            <a:off x="396240" y="5561647"/>
            <a:ext cx="5080000" cy="337185"/>
          </a:xfrm>
          <a:prstGeom prst="rect">
            <a:avLst/>
          </a:prstGeom>
        </p:spPr>
        <p:txBody>
          <a:bodyPr>
            <a:spAutoFit/>
          </a:bodyPr>
          <a:p>
            <a:pPr marL="0" indent="266700" algn="just"/>
            <a:r>
              <a:rPr lang="en-US" altLang="zh-CN" sz="1600" b="0" i="0">
                <a:latin typeface="PingFang SC"/>
                <a:ea typeface="PingFang SC"/>
              </a:rPr>
              <a:t>——《</a:t>
            </a:r>
            <a:r>
              <a:rPr lang="zh-CN" altLang="en-US" sz="1600" b="0" i="0">
                <a:latin typeface="PingFang SC"/>
                <a:ea typeface="PingFang SC"/>
              </a:rPr>
              <a:t>关于组织开展专利产品备案工作的通知</a:t>
            </a:r>
            <a:r>
              <a:rPr lang="en-US" altLang="zh-CN" sz="1600" b="0" i="0">
                <a:latin typeface="PingFang SC"/>
                <a:ea typeface="PingFang SC"/>
              </a:rPr>
              <a:t>》</a:t>
            </a:r>
            <a:endParaRPr lang="en-US" altLang="zh-CN" sz="1600" b="0" i="0">
              <a:latin typeface="PingFang SC"/>
              <a:ea typeface="PingFang SC"/>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bldLst>
      <p:bldP spid="4" grpId="0" animBg="1"/>
      <p:bldP spid="5" grpId="0" build="p"/>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1127760" y="354965"/>
            <a:ext cx="4670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完成备案需要多长时间?</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pic>
        <p:nvPicPr>
          <p:cNvPr id="72" name="图片 71"/>
          <p:cNvPicPr>
            <a:picLocks noChangeAspect="1"/>
          </p:cNvPicPr>
          <p:nvPr/>
        </p:nvPicPr>
        <p:blipFill rotWithShape="1">
          <a:blip r:embed="rId1" cstate="screen"/>
          <a:srcRect/>
          <a:stretch>
            <a:fillRect/>
          </a:stretch>
        </p:blipFill>
        <p:spPr>
          <a:xfrm rot="5400000">
            <a:off x="6153281" y="1262820"/>
            <a:ext cx="6857999" cy="4332363"/>
          </a:xfrm>
          <a:prstGeom prst="rect">
            <a:avLst/>
          </a:prstGeom>
        </p:spPr>
      </p:pic>
      <p:sp>
        <p:nvSpPr>
          <p:cNvPr id="74" name="Justify Text Body"/>
          <p:cNvSpPr txBox="1"/>
          <p:nvPr/>
        </p:nvSpPr>
        <p:spPr>
          <a:xfrm>
            <a:off x="542925" y="1743710"/>
            <a:ext cx="6984365" cy="3323590"/>
          </a:xfrm>
          <a:prstGeom prst="rect">
            <a:avLst/>
          </a:prstGeom>
          <a:noFill/>
        </p:spPr>
        <p:txBody>
          <a:bodyPr wrap="square" lIns="0" tIns="0" rIns="0" bIns="0" rtlCol="0">
            <a:spAutoFit/>
          </a:bodyPr>
          <a:lstStyle/>
          <a:p>
            <a:pPr lvl="0" indent="0" defTabSz="457200" fontAlgn="auto">
              <a:lnSpc>
                <a:spcPct val="150000"/>
              </a:lnSpc>
              <a:defRPr/>
            </a:pPr>
            <a:r>
              <a:rPr lang="zh-CN" altLang="en-US"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第一步，登录试点平台进行注册;</a:t>
            </a:r>
            <a:endParaRPr lang="zh-CN" altLang="en-US"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lvl="0" indent="0" defTabSz="457200" fontAlgn="auto">
              <a:lnSpc>
                <a:spcPct val="150000"/>
              </a:lnSpc>
              <a:defRPr/>
            </a:pPr>
            <a:r>
              <a:rPr lang="zh-CN" altLang="en-US"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第二步，进行实名认证，填报基本信息，上传证明材料和诚信承诺书后提交审核，</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一般情况下审核周期为1-2个工作日</a:t>
            </a:r>
            <a:r>
              <a:rPr lang="zh-CN" altLang="en-US"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lvl="0" indent="0" defTabSz="457200" fontAlgn="auto">
              <a:lnSpc>
                <a:spcPct val="150000"/>
              </a:lnSpc>
              <a:defRPr/>
            </a:pPr>
            <a:r>
              <a:rPr lang="zh-CN" altLang="en-US"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第三步，实名认证审核通过后，进行专利信息管理;</a:t>
            </a:r>
            <a:endParaRPr lang="zh-CN" altLang="en-US"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lvl="0" indent="0" defTabSz="457200" fontAlgn="auto">
              <a:lnSpc>
                <a:spcPct val="150000"/>
              </a:lnSpc>
              <a:defRPr/>
            </a:pPr>
            <a:r>
              <a:rPr lang="zh-CN" altLang="en-US"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第四步，进行产品备案，填报产品的基本信息、经济数据，声明所使用专利的情况，并上传有关证明材料;</a:t>
            </a:r>
            <a:endParaRPr lang="zh-CN" altLang="en-US"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lvl="0" indent="0" defTabSz="457200" fontAlgn="auto">
              <a:lnSpc>
                <a:spcPct val="150000"/>
              </a:lnSpc>
              <a:defRPr/>
            </a:pPr>
            <a:r>
              <a:rPr lang="zh-CN" altLang="en-US"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第五步，试点平台对备案产品信息进行核查，</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一般情况下审核周期为3-5个工作日</a:t>
            </a:r>
            <a:r>
              <a:rPr lang="zh-CN" altLang="en-US"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，通过后即备案成功。</a:t>
            </a:r>
            <a:endParaRPr lang="zh-CN" altLang="en-US"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Oval 9"/>
          <p:cNvSpPr/>
          <p:nvPr/>
        </p:nvSpPr>
        <p:spPr>
          <a:xfrm>
            <a:off x="207880" y="155388"/>
            <a:ext cx="860615" cy="860612"/>
          </a:xfrm>
          <a:prstGeom prst="ellipse">
            <a:avLst/>
          </a:prstGeom>
          <a:blipFill dpi="0" rotWithShape="1">
            <a:blip r:embed="rId2" cstate="screen">
              <a:extLst>
                <a:ext uri="{BEBA8EAE-BF5A-486C-A8C5-ECC9F3942E4B}">
                  <a14:imgProps xmlns:a14="http://schemas.microsoft.com/office/drawing/2010/main">
                    <a14:imgLayer r:embed="rId3">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3.4</a:t>
            </a:r>
            <a:endPar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bldLst>
      <p:bldP spid="5" grpId="0" build="p"/>
      <p:bldP spid="74" grpId="0"/>
      <p:bldP spid="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8678545" y="66040"/>
            <a:ext cx="3456305" cy="3229610"/>
          </a:xfrm>
          <a:prstGeom prst="rect">
            <a:avLst/>
          </a:prstGeom>
        </p:spPr>
      </p:pic>
      <p:sp>
        <p:nvSpPr>
          <p:cNvPr id="5" name="Rectangle 70"/>
          <p:cNvSpPr>
            <a:spLocks noChangeArrowheads="1"/>
          </p:cNvSpPr>
          <p:nvPr/>
        </p:nvSpPr>
        <p:spPr bwMode="auto">
          <a:xfrm>
            <a:off x="1068705" y="354965"/>
            <a:ext cx="47199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l">
              <a:lnSpc>
                <a:spcPct val="100000"/>
              </a:lnSpc>
              <a:buClrTx/>
              <a:buSzTx/>
              <a:buNone/>
            </a:pPr>
            <a:r>
              <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非专利密集型产业领域的产品能否备案?</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0" name="Freeform 6"/>
          <p:cNvSpPr>
            <a:spLocks noEditPoints="1"/>
          </p:cNvSpPr>
          <p:nvPr/>
        </p:nvSpPr>
        <p:spPr bwMode="auto">
          <a:xfrm>
            <a:off x="1646740" y="2711349"/>
            <a:ext cx="1142962" cy="718010"/>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11"/>
          <p:cNvSpPr txBox="1"/>
          <p:nvPr/>
        </p:nvSpPr>
        <p:spPr>
          <a:xfrm>
            <a:off x="352425" y="1795780"/>
            <a:ext cx="10122535" cy="1753235"/>
          </a:xfrm>
          <a:prstGeom prst="rect">
            <a:avLst/>
          </a:prstGeom>
          <a:noFill/>
        </p:spPr>
        <p:txBody>
          <a:bodyPr wrap="square" rtlCol="0">
            <a:spAutoFit/>
          </a:bodyPr>
          <a:lstStyle/>
          <a:p>
            <a:pPr indent="-171450" algn="l">
              <a:lnSpc>
                <a:spcPct val="150000"/>
              </a:lnSpc>
              <a:spcBef>
                <a:spcPts val="600"/>
              </a:spcBef>
              <a:buClrTx/>
              <a:buSzTx/>
              <a:buFont typeface="Arial" panose="020B0604020202020204" pitchFamily="34" charset="0"/>
            </a:pPr>
            <a:r>
              <a:rPr lang="en-US" altLang="zh-CN" sz="1800">
                <a:sym typeface="微软雅黑" panose="020B0503020204020204" pitchFamily="34" charset="-122"/>
              </a:rPr>
              <a:t>    按照《通知》所附的《专利产品备案条件及流程》，进行备案的产品不受《知识产权(专利)密集型产业统计分类(2019)》的限制，非专利密集型产业领域的产品同样可以备案。试点平台根据填报的“产品所属产业”与《知识产权(专利)密集型产业统计分类(2019)》的产业分类进行自动匹配，自动标记为“非专利密集型产业”或“专利密集型产业”。</a:t>
            </a:r>
            <a:endParaRPr lang="en-US" altLang="zh-CN" sz="1800">
              <a:sym typeface="微软雅黑" panose="020B0503020204020204" pitchFamily="34" charset="-122"/>
            </a:endParaRPr>
          </a:p>
        </p:txBody>
      </p:sp>
      <p:sp>
        <p:nvSpPr>
          <p:cNvPr id="2" name="Oval 9"/>
          <p:cNvSpPr/>
          <p:nvPr/>
        </p:nvSpPr>
        <p:spPr>
          <a:xfrm>
            <a:off x="207880" y="155388"/>
            <a:ext cx="860615" cy="860612"/>
          </a:xfrm>
          <a:prstGeom prst="ellipse">
            <a:avLst/>
          </a:prstGeom>
          <a:blipFill dpi="0" rotWithShape="1">
            <a:blip r:embed="rId2" cstate="screen">
              <a:extLst>
                <a:ext uri="{BEBA8EAE-BF5A-486C-A8C5-ECC9F3942E4B}">
                  <a14:imgProps xmlns:a14="http://schemas.microsoft.com/office/drawing/2010/main">
                    <a14:imgLayer r:embed="rId3">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3.5</a:t>
            </a:r>
            <a:endPar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bldLst>
      <p:bldP spid="5" grpId="0" build="p"/>
      <p:bldP spid="10" grpId="0" animBg="1"/>
      <p:bldP spid="12" grpId="0"/>
      <p:bldP spid="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1127760" y="155575"/>
            <a:ext cx="650684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indent="0" fontAlgn="auto">
              <a:lnSpc>
                <a:spcPct val="150000"/>
              </a:lnSpc>
              <a:spcBef>
                <a:spcPct val="0"/>
              </a:spcBef>
              <a:buNone/>
            </a:pPr>
            <a:r>
              <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专利产品备案信息更新有什么要求?</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indent="0" fontAlgn="auto">
              <a:lnSpc>
                <a:spcPct val="150000"/>
              </a:lnSpc>
              <a:spcBef>
                <a:spcPct val="0"/>
              </a:spcBef>
              <a:buNone/>
            </a:pPr>
            <a:r>
              <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需要撤销备案如何操作?</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pic>
        <p:nvPicPr>
          <p:cNvPr id="6" name="图片 5"/>
          <p:cNvPicPr>
            <a:picLocks noChangeAspect="1"/>
          </p:cNvPicPr>
          <p:nvPr/>
        </p:nvPicPr>
        <p:blipFill rotWithShape="1">
          <a:blip r:embed="rId1" cstate="screen"/>
          <a:srcRect/>
          <a:stretch>
            <a:fillRect/>
          </a:stretch>
        </p:blipFill>
        <p:spPr>
          <a:xfrm rot="5400000">
            <a:off x="8558530" y="3110230"/>
            <a:ext cx="4410710" cy="2856230"/>
          </a:xfrm>
          <a:prstGeom prst="rect">
            <a:avLst/>
          </a:prstGeom>
        </p:spPr>
      </p:pic>
      <p:sp>
        <p:nvSpPr>
          <p:cNvPr id="28" name="Rectangle 39"/>
          <p:cNvSpPr/>
          <p:nvPr/>
        </p:nvSpPr>
        <p:spPr>
          <a:xfrm>
            <a:off x="455930" y="1641475"/>
            <a:ext cx="8781415" cy="3400425"/>
          </a:xfrm>
          <a:prstGeom prst="rect">
            <a:avLst/>
          </a:prstGeom>
        </p:spPr>
        <p:txBody>
          <a:bodyPr wrap="square" lIns="0" tIns="0" rIns="0" bIns="0">
            <a:spAutoFit/>
          </a:bodyPr>
          <a:lstStyle/>
          <a:p>
            <a:pPr indent="-171450" algn="l" defTabSz="914400">
              <a:lnSpc>
                <a:spcPct val="150000"/>
              </a:lnSpc>
              <a:spcBef>
                <a:spcPts val="600"/>
              </a:spcBef>
              <a:buClrTx/>
              <a:buSzTx/>
              <a:buFont typeface="Arial" panose="020B0604020202020204" pitchFamily="34" charset="0"/>
            </a:pPr>
            <a:r>
              <a:rPr lang="en-US" altLang="zh-CN" sz="1800">
                <a:sym typeface="微软雅黑" panose="020B0503020204020204" pitchFamily="34" charset="-122"/>
              </a:rPr>
              <a:t>    每年的一季度，即1月1日至3月31日，备案主体须对已备案的专利产品信息进行修改、更新、确认，提供该产品上一年度销售额、出口额、利润、知识产权投入等最新信息。需要注意的是，未按时进行备案信息更新的产品，不能参与该年度专利密集型产品认定工作。</a:t>
            </a:r>
            <a:endParaRPr lang="en-US" altLang="zh-CN" sz="1800">
              <a:sym typeface="微软雅黑" panose="020B0503020204020204" pitchFamily="34" charset="-122"/>
            </a:endParaRPr>
          </a:p>
          <a:p>
            <a:pPr indent="-171450" algn="l" defTabSz="914400">
              <a:lnSpc>
                <a:spcPct val="150000"/>
              </a:lnSpc>
              <a:spcBef>
                <a:spcPts val="600"/>
              </a:spcBef>
              <a:buClrTx/>
              <a:buSzTx/>
              <a:buFont typeface="Arial" panose="020B0604020202020204" pitchFamily="34" charset="0"/>
            </a:pPr>
            <a:r>
              <a:rPr lang="en-US" altLang="zh-CN" sz="1800">
                <a:sym typeface="微软雅黑" panose="020B0503020204020204" pitchFamily="34" charset="-122"/>
              </a:rPr>
              <a:t>    如果备案产品已退出市场、产品关联专利全部失效或其他原因，备案主体可主动撤销备案，向平台提出备案撤销申请，经平台审核后，予以撤销。如产品所关联的专利已全部失效或者转让，平台会提示备案主体进行撤销确认，经确认后，该产品备案予以撤销。</a:t>
            </a:r>
            <a:endParaRPr lang="en-US" altLang="zh-CN" sz="1800">
              <a:sym typeface="微软雅黑" panose="020B0503020204020204" pitchFamily="34" charset="-122"/>
            </a:endParaRPr>
          </a:p>
        </p:txBody>
      </p:sp>
      <p:sp>
        <p:nvSpPr>
          <p:cNvPr id="2" name="Oval 9"/>
          <p:cNvSpPr/>
          <p:nvPr/>
        </p:nvSpPr>
        <p:spPr>
          <a:xfrm>
            <a:off x="207880" y="155388"/>
            <a:ext cx="860615" cy="860612"/>
          </a:xfrm>
          <a:prstGeom prst="ellipse">
            <a:avLst/>
          </a:prstGeom>
          <a:blipFill dpi="0" rotWithShape="1">
            <a:blip r:embed="rId2" cstate="screen">
              <a:extLst>
                <a:ext uri="{BEBA8EAE-BF5A-486C-A8C5-ECC9F3942E4B}">
                  <a14:imgProps xmlns:a14="http://schemas.microsoft.com/office/drawing/2010/main">
                    <a14:imgLayer r:embed="rId3">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3.6</a:t>
            </a:r>
            <a:endPar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bldLst>
      <p:bldP spid="5" grpId="0" build="p"/>
      <p:bldP spid="28" grpId="0"/>
      <p:bldP spid="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1127760" y="354965"/>
            <a:ext cx="56241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indent="0" fontAlgn="auto">
              <a:lnSpc>
                <a:spcPct val="150000"/>
              </a:lnSpc>
              <a:spcBef>
                <a:spcPct val="0"/>
              </a:spcBef>
              <a:buNone/>
            </a:pPr>
            <a:r>
              <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专利产品通过备案能否获得相关证明?</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indent="0" fontAlgn="auto">
              <a:lnSpc>
                <a:spcPct val="150000"/>
              </a:lnSpc>
              <a:spcBef>
                <a:spcPct val="0"/>
              </a:spcBef>
              <a:buNone/>
            </a:pPr>
            <a:r>
              <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是否意味着被认定为专利密集型产品?</a:t>
            </a:r>
            <a:endParaRPr lang="zh-CN" altLang="en-US" sz="2400" b="1" noProof="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pic>
        <p:nvPicPr>
          <p:cNvPr id="6" name="图片 5"/>
          <p:cNvPicPr>
            <a:picLocks noChangeAspect="1"/>
          </p:cNvPicPr>
          <p:nvPr>
            <p:custDataLst>
              <p:tags r:id="rId1"/>
            </p:custDataLst>
          </p:nvPr>
        </p:nvPicPr>
        <p:blipFill rotWithShape="1">
          <a:blip r:embed="rId2" cstate="screen"/>
          <a:srcRect t="-1"/>
          <a:stretch>
            <a:fillRect/>
          </a:stretch>
        </p:blipFill>
        <p:spPr>
          <a:xfrm rot="5400000" flipH="1" flipV="1">
            <a:off x="9263380" y="4175125"/>
            <a:ext cx="3562350" cy="1805940"/>
          </a:xfrm>
          <a:prstGeom prst="rect">
            <a:avLst/>
          </a:prstGeom>
        </p:spPr>
      </p:pic>
      <p:sp>
        <p:nvSpPr>
          <p:cNvPr id="8" name="Rectangle 39"/>
          <p:cNvSpPr/>
          <p:nvPr/>
        </p:nvSpPr>
        <p:spPr>
          <a:xfrm>
            <a:off x="304165" y="1553845"/>
            <a:ext cx="9391650" cy="3400425"/>
          </a:xfrm>
          <a:prstGeom prst="rect">
            <a:avLst/>
          </a:prstGeom>
        </p:spPr>
        <p:txBody>
          <a:bodyPr wrap="square" lIns="0" tIns="0" rIns="0" bIns="0">
            <a:spAutoFit/>
          </a:bodyPr>
          <a:lstStyle/>
          <a:p>
            <a:pPr indent="-171450" algn="l" defTabSz="914400">
              <a:lnSpc>
                <a:spcPct val="150000"/>
              </a:lnSpc>
              <a:spcBef>
                <a:spcPts val="600"/>
              </a:spcBef>
              <a:buClrTx/>
              <a:buSzTx/>
              <a:buNone/>
            </a:pPr>
            <a:r>
              <a:rPr lang="en-US" altLang="zh-CN" sz="1800">
                <a:sym typeface="微软雅黑" panose="020B0503020204020204" pitchFamily="34" charset="-122"/>
              </a:rPr>
              <a:t>   产品备案审核通过后，备案主体将收到产品已完成备案的短信通知，在平台“产品备案管理”和“产品信息查询”页面的“已备案”列表中，可以查询和浏览已备案的专利产品，并自行下载《备案证明》。</a:t>
            </a:r>
            <a:endParaRPr lang="en-US" altLang="zh-CN" sz="1800">
              <a:sym typeface="微软雅黑" panose="020B0503020204020204" pitchFamily="34" charset="-122"/>
            </a:endParaRPr>
          </a:p>
          <a:p>
            <a:pPr indent="-171450" algn="l" defTabSz="914400">
              <a:lnSpc>
                <a:spcPct val="150000"/>
              </a:lnSpc>
              <a:spcBef>
                <a:spcPts val="600"/>
              </a:spcBef>
              <a:buClrTx/>
              <a:buSzTx/>
              <a:buNone/>
            </a:pPr>
            <a:r>
              <a:rPr lang="en-US" altLang="zh-CN" sz="1800">
                <a:sym typeface="微软雅黑" panose="020B0503020204020204" pitchFamily="34" charset="-122"/>
              </a:rPr>
              <a:t>    按照《通知》明确的专利产品备案和专利密集型产品认定“两步走”的方式，完成备案的专利产品不代表被认定为专利密集型产品，将作为下一步进行认定的对象。试点平台会根据备案数量和数据积累等情况，面向年度规定时间内备案成功或完成年度信息更新的产品，适时开展专利密集型产品认定工作，被认定为专利密集型产品后可获得认定编码、二维码标识和认定证书。</a:t>
            </a:r>
            <a:endParaRPr lang="en-US" altLang="zh-CN" sz="1800">
              <a:sym typeface="微软雅黑" panose="020B0503020204020204" pitchFamily="34" charset="-122"/>
            </a:endParaRPr>
          </a:p>
        </p:txBody>
      </p:sp>
      <p:sp>
        <p:nvSpPr>
          <p:cNvPr id="2" name="Oval 9"/>
          <p:cNvSpPr/>
          <p:nvPr/>
        </p:nvSpPr>
        <p:spPr>
          <a:xfrm>
            <a:off x="207880" y="155388"/>
            <a:ext cx="860615" cy="860612"/>
          </a:xfrm>
          <a:prstGeom prst="ellipse">
            <a:avLst/>
          </a:prstGeom>
          <a:blipFill dpi="0" rotWithShape="1">
            <a:blip r:embed="rId3" cstate="screen">
              <a:extLst>
                <a:ext uri="{BEBA8EAE-BF5A-486C-A8C5-ECC9F3942E4B}">
                  <a14:imgProps xmlns:a14="http://schemas.microsoft.com/office/drawing/2010/main">
                    <a14:imgLayer r:embed="rId4">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3.7</a:t>
            </a:r>
            <a:endParaRPr lang="en-US" sz="16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bldLst>
      <p:bldP spid="5" grpId="0" build="p"/>
      <p:bldP spid="8" grpId="0"/>
      <p:bldP spid="2"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420578" y="1820820"/>
            <a:ext cx="9350845" cy="1445260"/>
          </a:xfrm>
          <a:prstGeom prst="rect">
            <a:avLst/>
          </a:prstGeom>
          <a:noFill/>
        </p:spPr>
        <p:txBody>
          <a:bodyPr wrap="square" rtlCol="0">
            <a:spAutoFit/>
          </a:bodyPr>
          <a:lstStyle>
            <a:defPPr>
              <a:defRPr lang="zh-CN"/>
            </a:defPPr>
            <a:lvl1pPr algn="ctr">
              <a:defRPr sz="8800">
                <a:latin typeface="优设标题黑" panose="00000500000000000000" pitchFamily="2" charset="-122"/>
                <a:ea typeface="优设标题黑" panose="00000500000000000000" pitchFamily="2" charset="-122"/>
                <a:cs typeface="+mn-ea"/>
              </a:defRPr>
            </a:lvl1pPr>
          </a:lstStyle>
          <a:p>
            <a:r>
              <a:rPr lang="zh-CN" altLang="en-US" dirty="0">
                <a:sym typeface="微软雅黑" panose="020B0503020204020204" pitchFamily="34" charset="-122"/>
              </a:rPr>
              <a:t>谢</a:t>
            </a:r>
            <a:r>
              <a:rPr lang="en-US" altLang="zh-CN" dirty="0">
                <a:sym typeface="微软雅黑" panose="020B0503020204020204" pitchFamily="34" charset="-122"/>
              </a:rPr>
              <a:t> </a:t>
            </a:r>
            <a:r>
              <a:rPr lang="zh-CN" altLang="en-US" dirty="0">
                <a:sym typeface="微软雅黑" panose="020B0503020204020204" pitchFamily="34" charset="-122"/>
              </a:rPr>
              <a:t>谢</a:t>
            </a:r>
            <a:r>
              <a:rPr lang="en-US" altLang="zh-CN" dirty="0">
                <a:sym typeface="微软雅黑" panose="020B0503020204020204" pitchFamily="34" charset="-122"/>
              </a:rPr>
              <a:t> </a:t>
            </a:r>
            <a:r>
              <a:rPr lang="zh-CN" altLang="en-US" dirty="0">
                <a:sym typeface="微软雅黑" panose="020B0503020204020204" pitchFamily="34" charset="-122"/>
              </a:rPr>
              <a:t>聆</a:t>
            </a:r>
            <a:r>
              <a:rPr lang="en-US" altLang="zh-CN" dirty="0">
                <a:sym typeface="微软雅黑" panose="020B0503020204020204" pitchFamily="34" charset="-122"/>
              </a:rPr>
              <a:t> </a:t>
            </a:r>
            <a:r>
              <a:rPr lang="zh-CN" altLang="en-US" dirty="0">
                <a:sym typeface="微软雅黑" panose="020B0503020204020204" pitchFamily="34" charset="-122"/>
              </a:rPr>
              <a:t>听</a:t>
            </a:r>
            <a:endParaRPr lang="zh-CN" altLang="en-US" dirty="0">
              <a:sym typeface="微软雅黑" panose="020B0503020204020204" pitchFamily="34" charset="-122"/>
            </a:endParaRPr>
          </a:p>
        </p:txBody>
      </p:sp>
    </p:spTree>
  </p:cSld>
  <p:clrMapOvr>
    <a:masterClrMapping/>
  </p:clrMapOvr>
  <p:timing>
    <p:tnLst>
      <p:par>
        <p:cTn id="1" dur="indefinite" restart="never" nodeType="tmRoot"/>
      </p:par>
    </p:tnLst>
    <p:bldLst>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screen"/>
          <a:srcRect/>
          <a:stretch>
            <a:fillRect/>
          </a:stretch>
        </p:blipFill>
        <p:spPr>
          <a:xfrm flipH="1">
            <a:off x="-1" y="0"/>
            <a:ext cx="12192001" cy="6858000"/>
          </a:xfrm>
          <a:prstGeom prst="rect">
            <a:avLst/>
          </a:prstGeom>
        </p:spPr>
      </p:pic>
      <p:grpSp>
        <p:nvGrpSpPr>
          <p:cNvPr id="11" name="组合 10"/>
          <p:cNvGrpSpPr/>
          <p:nvPr/>
        </p:nvGrpSpPr>
        <p:grpSpPr>
          <a:xfrm>
            <a:off x="318165" y="4231832"/>
            <a:ext cx="633410" cy="1978846"/>
            <a:chOff x="1778575" y="1124744"/>
            <a:chExt cx="633410" cy="1978846"/>
          </a:xfrm>
        </p:grpSpPr>
        <p:sp>
          <p:nvSpPr>
            <p:cNvPr id="12" name="文本框 11"/>
            <p:cNvSpPr txBox="1"/>
            <p:nvPr/>
          </p:nvSpPr>
          <p:spPr>
            <a:xfrm>
              <a:off x="1981098" y="1124744"/>
              <a:ext cx="430887" cy="1730602"/>
            </a:xfrm>
            <a:prstGeom prst="rect">
              <a:avLst/>
            </a:prstGeom>
            <a:noFill/>
          </p:spPr>
          <p:txBody>
            <a:bodyPr vert="eaVert" wrap="none" rtlCol="0">
              <a:spAutoFit/>
            </a:bodyPr>
            <a:lstStyle/>
            <a:p>
              <a:r>
                <a:rPr lang="zh-CN" altLang="en-US"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敢想</a:t>
              </a:r>
              <a:r>
                <a:rPr lang="en-US" altLang="zh-CN"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敢闯</a:t>
              </a:r>
              <a:r>
                <a:rPr lang="en-US" altLang="zh-CN"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敢梦</a:t>
              </a:r>
              <a:endParaRPr lang="zh-CN" altLang="en-US"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矩形 12"/>
            <p:cNvSpPr/>
            <p:nvPr/>
          </p:nvSpPr>
          <p:spPr>
            <a:xfrm>
              <a:off x="1778575" y="1156582"/>
              <a:ext cx="292388" cy="1947008"/>
            </a:xfrm>
            <a:prstGeom prst="rect">
              <a:avLst/>
            </a:prstGeom>
          </p:spPr>
          <p:txBody>
            <a:bodyPr vert="eaVert" wrap="none">
              <a:spAutoFit/>
            </a:bodyPr>
            <a:lstStyle/>
            <a:p>
              <a:r>
                <a:rPr lang="zh-CN" altLang="en-US" sz="7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Dare to think, dare to break, dare to dream</a:t>
              </a:r>
              <a:endParaRPr lang="zh-CN" altLang="en-US" sz="7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4" name="Oval 9"/>
          <p:cNvSpPr/>
          <p:nvPr/>
        </p:nvSpPr>
        <p:spPr>
          <a:xfrm>
            <a:off x="1776491" y="1303166"/>
            <a:ext cx="1719378" cy="1719373"/>
          </a:xfrm>
          <a:prstGeom prst="ellipse">
            <a:avLst/>
          </a:prstGeom>
          <a:blipFill dpi="0" rotWithShape="1">
            <a:blip r:embed="rId2" cstate="screen">
              <a:extLst>
                <a:ext uri="{BEBA8EAE-BF5A-486C-A8C5-ECC9F3942E4B}">
                  <a14:imgProps xmlns:a14="http://schemas.microsoft.com/office/drawing/2010/main">
                    <a14:imgLayer r:embed="rId3">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1</a:t>
            </a:r>
            <a:endParaRPr lang="en-US" sz="4400" b="1"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文本框 16"/>
          <p:cNvSpPr txBox="1"/>
          <p:nvPr/>
        </p:nvSpPr>
        <p:spPr>
          <a:xfrm>
            <a:off x="3698774" y="1692749"/>
            <a:ext cx="3611880" cy="922020"/>
          </a:xfrm>
          <a:prstGeom prst="rect">
            <a:avLst/>
          </a:prstGeom>
          <a:noFill/>
        </p:spPr>
        <p:txBody>
          <a:bodyPr wrap="none" rtlCol="0">
            <a:spAutoFit/>
          </a:bodyPr>
          <a:lstStyle>
            <a:defPPr>
              <a:defRPr lang="zh-CN"/>
            </a:defPPr>
            <a:lvl1pPr>
              <a:defRPr sz="5400">
                <a:solidFill>
                  <a:sysClr val="windowText" lastClr="000000"/>
                </a:solidFill>
                <a:latin typeface="方正正大黑简体" pitchFamily="2" charset="-122"/>
                <a:ea typeface="方正正大黑简体" pitchFamily="2" charset="-122"/>
              </a:defRPr>
            </a:lvl1pPr>
          </a:lstStyle>
          <a:p>
            <a:r>
              <a:rPr lang="zh-CN" altLang="en-US" b="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背景及意义</a:t>
            </a:r>
            <a:endParaRPr lang="zh-CN" altLang="en-US" dirty="0">
              <a:sym typeface="微软雅黑" panose="020B0503020204020204" pitchFamily="34" charset="-122"/>
            </a:endParaRPr>
          </a:p>
        </p:txBody>
      </p:sp>
      <p:sp>
        <p:nvSpPr>
          <p:cNvPr id="19" name="TextBox 19"/>
          <p:cNvSpPr txBox="1"/>
          <p:nvPr/>
        </p:nvSpPr>
        <p:spPr>
          <a:xfrm>
            <a:off x="3866115" y="2547652"/>
            <a:ext cx="2871470" cy="257175"/>
          </a:xfrm>
          <a:prstGeom prst="rect">
            <a:avLst/>
          </a:prstGeom>
          <a:noFill/>
        </p:spPr>
        <p:txBody>
          <a:bodyPr wrap="none" lIns="42970" tIns="21485" rIns="42970" bIns="21485" rtlCol="0">
            <a:spAutoFit/>
          </a:bodyPr>
          <a:lstStyle/>
          <a:p>
            <a:r>
              <a:rPr lang="en-US" altLang="zh-CN" sz="1400" spc="1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THE PART ONE</a:t>
            </a:r>
            <a:endParaRPr lang="en-US" altLang="zh-CN" sz="1400" spc="1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bldLst>
      <p:bldP spid="14" grpId="0" animBg="1"/>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a:xfrm>
            <a:off x="1282065" y="155575"/>
            <a:ext cx="3922395" cy="720090"/>
          </a:xfrm>
        </p:spPr>
        <p:txBody>
          <a:bodyPr/>
          <a:lstStyle/>
          <a:p>
            <a:r>
              <a:rPr lang="zh-CN" altLang="en-US"/>
              <a:t>背景及意义</a:t>
            </a:r>
            <a:endParaRPr lang="zh-CN" altLang="en-US"/>
          </a:p>
        </p:txBody>
      </p:sp>
      <p:sp>
        <p:nvSpPr>
          <p:cNvPr id="2" name="对象2"/>
          <p:cNvSpPr/>
          <p:nvPr>
            <p:custDataLst>
              <p:tags r:id="rId2"/>
            </p:custDataLst>
          </p:nvPr>
        </p:nvSpPr>
        <p:spPr>
          <a:xfrm>
            <a:off x="695481" y="2068903"/>
            <a:ext cx="10800198" cy="1241148"/>
          </a:xfrm>
          <a:prstGeom prst="roundRect">
            <a:avLst>
              <a:gd name="adj" fmla="val 50000"/>
            </a:avLst>
          </a:prstGeom>
          <a:noFill/>
          <a:ln>
            <a:solidFill>
              <a:schemeClr val="accent1">
                <a:lumMod val="60000"/>
                <a:lumOff val="40000"/>
              </a:schemeClr>
            </a:solidFill>
            <a:prstDash val="dash"/>
          </a:ln>
        </p:spPr>
        <p:txBody>
          <a:bodyPr wrap="square"/>
          <a:p>
            <a:pPr algn="just"/>
            <a:endParaRPr lang="zh-CN" altLang="en-US"/>
          </a:p>
        </p:txBody>
      </p:sp>
      <p:sp>
        <p:nvSpPr>
          <p:cNvPr id="4" name="对象2"/>
          <p:cNvSpPr/>
          <p:nvPr>
            <p:custDataLst>
              <p:tags r:id="rId3"/>
            </p:custDataLst>
          </p:nvPr>
        </p:nvSpPr>
        <p:spPr>
          <a:xfrm>
            <a:off x="695481" y="2068903"/>
            <a:ext cx="10800198" cy="2539255"/>
          </a:xfrm>
          <a:prstGeom prst="roundRect">
            <a:avLst>
              <a:gd name="adj" fmla="val 25001"/>
            </a:avLst>
          </a:prstGeom>
          <a:noFill/>
          <a:ln>
            <a:solidFill>
              <a:schemeClr val="accent1">
                <a:lumMod val="60000"/>
                <a:lumOff val="40000"/>
              </a:schemeClr>
            </a:solidFill>
            <a:prstDash val="dash"/>
          </a:ln>
        </p:spPr>
        <p:txBody>
          <a:bodyPr wrap="square"/>
          <a:p>
            <a:pPr algn="just"/>
            <a:endParaRPr lang="zh-CN" altLang="en-US"/>
          </a:p>
        </p:txBody>
      </p:sp>
      <p:sp>
        <p:nvSpPr>
          <p:cNvPr id="10" name="对象2"/>
          <p:cNvSpPr/>
          <p:nvPr>
            <p:custDataLst>
              <p:tags r:id="rId4"/>
            </p:custDataLst>
          </p:nvPr>
        </p:nvSpPr>
        <p:spPr>
          <a:xfrm>
            <a:off x="695481" y="2068903"/>
            <a:ext cx="10800198" cy="3941316"/>
          </a:xfrm>
          <a:prstGeom prst="roundRect">
            <a:avLst>
              <a:gd name="adj" fmla="val 15703"/>
            </a:avLst>
          </a:prstGeom>
          <a:noFill/>
          <a:ln>
            <a:solidFill>
              <a:schemeClr val="accent1">
                <a:lumMod val="60000"/>
                <a:lumOff val="40000"/>
              </a:schemeClr>
            </a:solidFill>
            <a:prstDash val="dash"/>
          </a:ln>
        </p:spPr>
        <p:txBody>
          <a:bodyPr wrap="square"/>
          <a:p>
            <a:pPr algn="just"/>
            <a:endParaRPr lang="zh-CN" altLang="en-US"/>
          </a:p>
        </p:txBody>
      </p:sp>
      <p:sp>
        <p:nvSpPr>
          <p:cNvPr id="12" name="对象4"/>
          <p:cNvSpPr/>
          <p:nvPr>
            <p:custDataLst>
              <p:tags r:id="rId5"/>
            </p:custDataLst>
          </p:nvPr>
        </p:nvSpPr>
        <p:spPr>
          <a:xfrm>
            <a:off x="1896745" y="2773680"/>
            <a:ext cx="8791575" cy="1042035"/>
          </a:xfrm>
          <a:prstGeom prst="roundRect">
            <a:avLst/>
          </a:prstGeom>
          <a:gradFill>
            <a:gsLst>
              <a:gs pos="0">
                <a:srgbClr val="F6EED9"/>
              </a:gs>
              <a:gs pos="100000">
                <a:srgbClr val="F51313"/>
              </a:gs>
            </a:gsLst>
            <a:lin ang="2700000" scaled="1"/>
          </a:gra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noAutofit/>
          </a:bodyPr>
          <a:p>
            <a:pPr lvl="0" algn="l">
              <a:spcBef>
                <a:spcPct val="0"/>
              </a:spcBef>
              <a:spcAft>
                <a:spcPct val="0"/>
              </a:spcAft>
              <a:buClrTx/>
              <a:buSzTx/>
              <a:buFontTx/>
            </a:pPr>
            <a:r>
              <a:rPr lang="zh-CN" altLang="en-US" dirty="0">
                <a:solidFill>
                  <a:srgbClr val="262626"/>
                </a:solidFill>
                <a:latin typeface="+mn-ea"/>
                <a:cs typeface="+mn-ea"/>
                <a:sym typeface="+mn-ea"/>
              </a:rPr>
              <a:t>随着知识产权强国战略的深入实施，我国越来越注重知识产权的创造、保护和运用；专利密集型产品的备案和认定工作，正是这一战略的重要组成部分。</a:t>
            </a:r>
            <a:endParaRPr lang="zh-CN" altLang="en-US" dirty="0">
              <a:solidFill>
                <a:srgbClr val="262626"/>
              </a:solidFill>
              <a:latin typeface="+mn-ea"/>
              <a:cs typeface="+mn-ea"/>
              <a:sym typeface="+mn-ea"/>
            </a:endParaRPr>
          </a:p>
        </p:txBody>
      </p:sp>
      <p:sp>
        <p:nvSpPr>
          <p:cNvPr id="13" name="对象5"/>
          <p:cNvSpPr/>
          <p:nvPr>
            <p:custDataLst>
              <p:tags r:id="rId6"/>
            </p:custDataLst>
          </p:nvPr>
        </p:nvSpPr>
        <p:spPr>
          <a:xfrm>
            <a:off x="2107903" y="2928169"/>
            <a:ext cx="733230" cy="734154"/>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p>
            <a:pPr lvl="0" algn="l">
              <a:spcBef>
                <a:spcPct val="0"/>
              </a:spcBef>
              <a:spcAft>
                <a:spcPct val="0"/>
              </a:spcAft>
              <a:buClrTx/>
              <a:buSzTx/>
              <a:buFontTx/>
            </a:pPr>
            <a:r>
              <a:rPr lang="en-US" altLang="zh-CN" sz="2000" b="1">
                <a:solidFill>
                  <a:srgbClr val="FFFFFF"/>
                </a:solidFill>
                <a:latin typeface="+mn-ea"/>
                <a:cs typeface="+mn-ea"/>
                <a:sym typeface="+mn-ea"/>
              </a:rPr>
              <a:t>1</a:t>
            </a:r>
            <a:endParaRPr lang="en-US" altLang="zh-CN" sz="2000" b="1">
              <a:solidFill>
                <a:srgbClr val="FFFFFF"/>
              </a:solidFill>
              <a:latin typeface="+mn-ea"/>
              <a:cs typeface="+mn-ea"/>
              <a:sym typeface="+mn-ea"/>
            </a:endParaRPr>
          </a:p>
        </p:txBody>
      </p:sp>
      <p:sp>
        <p:nvSpPr>
          <p:cNvPr id="15" name="对象7"/>
          <p:cNvSpPr/>
          <p:nvPr>
            <p:custDataLst>
              <p:tags r:id="rId7"/>
            </p:custDataLst>
          </p:nvPr>
        </p:nvSpPr>
        <p:spPr>
          <a:xfrm>
            <a:off x="1896745" y="4092575"/>
            <a:ext cx="8791575" cy="1042035"/>
          </a:xfrm>
          <a:prstGeom prst="roundRect">
            <a:avLst/>
          </a:prstGeom>
          <a:gradFill>
            <a:gsLst>
              <a:gs pos="0">
                <a:srgbClr val="F6EED9"/>
              </a:gs>
              <a:gs pos="100000">
                <a:srgbClr val="F51313"/>
              </a:gs>
            </a:gsLst>
            <a:lin ang="2700000" scaled="1"/>
          </a:gra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noAutofit/>
          </a:bodyPr>
          <a:p>
            <a:pPr lvl="0" algn="l">
              <a:spcBef>
                <a:spcPct val="0"/>
              </a:spcBef>
              <a:spcAft>
                <a:spcPct val="0"/>
              </a:spcAft>
              <a:buClrTx/>
              <a:buSzTx/>
              <a:buFontTx/>
            </a:pPr>
            <a:r>
              <a:rPr lang="zh-CN" altLang="en-US" dirty="0">
                <a:solidFill>
                  <a:srgbClr val="262626"/>
                </a:solidFill>
                <a:latin typeface="+mn-ea"/>
                <a:cs typeface="+mn-ea"/>
                <a:sym typeface="+mn-ea"/>
              </a:rPr>
              <a:t>创新能力的提升：当前，我国正处于经济转型升级的关键时期，创新能力的提升对于推动经济高质量发展具有重要意义。专利密集型产品的提出，有助于推动创新成果的转化和应用，提升企业的创新能力和市场竞争力。</a:t>
            </a:r>
            <a:endParaRPr lang="zh-CN" altLang="en-US" dirty="0">
              <a:solidFill>
                <a:srgbClr val="262626"/>
              </a:solidFill>
              <a:latin typeface="+mn-ea"/>
              <a:cs typeface="+mn-ea"/>
              <a:sym typeface="+mn-ea"/>
            </a:endParaRPr>
          </a:p>
        </p:txBody>
      </p:sp>
      <p:sp>
        <p:nvSpPr>
          <p:cNvPr id="16" name="对象8"/>
          <p:cNvSpPr/>
          <p:nvPr>
            <p:custDataLst>
              <p:tags r:id="rId8"/>
            </p:custDataLst>
          </p:nvPr>
        </p:nvSpPr>
        <p:spPr>
          <a:xfrm>
            <a:off x="2107903" y="4246598"/>
            <a:ext cx="733230" cy="734154"/>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p>
            <a:pPr lvl="0" algn="l">
              <a:spcBef>
                <a:spcPct val="0"/>
              </a:spcBef>
              <a:spcAft>
                <a:spcPct val="0"/>
              </a:spcAft>
              <a:buClrTx/>
              <a:buSzTx/>
              <a:buFontTx/>
            </a:pPr>
            <a:r>
              <a:rPr lang="en-US" altLang="zh-CN" sz="2000" b="1">
                <a:solidFill>
                  <a:srgbClr val="FFFFFF"/>
                </a:solidFill>
                <a:latin typeface="+mn-ea"/>
                <a:cs typeface="+mn-ea"/>
                <a:sym typeface="+mn-ea"/>
              </a:rPr>
              <a:t>2</a:t>
            </a:r>
            <a:endParaRPr lang="en-US" altLang="zh-CN" sz="2000" b="1">
              <a:solidFill>
                <a:srgbClr val="FFFFFF"/>
              </a:solidFill>
              <a:latin typeface="+mn-ea"/>
              <a:cs typeface="+mn-ea"/>
              <a:sym typeface="+mn-ea"/>
            </a:endParaRPr>
          </a:p>
        </p:txBody>
      </p:sp>
      <p:sp>
        <p:nvSpPr>
          <p:cNvPr id="18" name="对象10"/>
          <p:cNvSpPr/>
          <p:nvPr>
            <p:custDataLst>
              <p:tags r:id="rId9"/>
            </p:custDataLst>
          </p:nvPr>
        </p:nvSpPr>
        <p:spPr>
          <a:xfrm>
            <a:off x="1896745" y="5400040"/>
            <a:ext cx="8791575" cy="1042035"/>
          </a:xfrm>
          <a:prstGeom prst="roundRect">
            <a:avLst>
              <a:gd name="adj" fmla="val 21493"/>
            </a:avLst>
          </a:prstGeom>
          <a:gradFill>
            <a:gsLst>
              <a:gs pos="0">
                <a:srgbClr val="F6EED9"/>
              </a:gs>
              <a:gs pos="100000">
                <a:srgbClr val="F51313"/>
              </a:gs>
            </a:gsLst>
            <a:lin ang="2700000" scaled="1"/>
          </a:gra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noAutofit/>
          </a:bodyPr>
          <a:p>
            <a:pPr lvl="0" algn="l">
              <a:buClrTx/>
              <a:buSzTx/>
              <a:buFontTx/>
            </a:pPr>
            <a:r>
              <a:rPr lang="zh-CN" altLang="en-US" sz="1800" dirty="0">
                <a:solidFill>
                  <a:srgbClr val="262626"/>
                </a:solidFill>
                <a:latin typeface="+mn-ea"/>
                <a:cs typeface="+mn-ea"/>
                <a:sym typeface="+mn-ea"/>
              </a:rPr>
              <a:t>市场需求的变化：随着消费者对于产品质量和技术含量的要求不断提高，拥有多项高质量专利的产品在市场上更具竞争力。专利密集型产品的认定，可以为消费者提供消费决策参考，满足市场对于高质量产品的需求。</a:t>
            </a:r>
            <a:endParaRPr lang="zh-CN" altLang="en-US" sz="1800" dirty="0">
              <a:solidFill>
                <a:srgbClr val="262626"/>
              </a:solidFill>
              <a:latin typeface="+mn-ea"/>
              <a:cs typeface="+mn-ea"/>
              <a:sym typeface="+mn-ea"/>
            </a:endParaRPr>
          </a:p>
        </p:txBody>
      </p:sp>
      <p:sp>
        <p:nvSpPr>
          <p:cNvPr id="19" name="对象11"/>
          <p:cNvSpPr/>
          <p:nvPr>
            <p:custDataLst>
              <p:tags r:id="rId10"/>
            </p:custDataLst>
          </p:nvPr>
        </p:nvSpPr>
        <p:spPr>
          <a:xfrm>
            <a:off x="2107903" y="5554231"/>
            <a:ext cx="733230" cy="734154"/>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p>
            <a:pPr lvl="0" algn="l">
              <a:spcBef>
                <a:spcPct val="0"/>
              </a:spcBef>
              <a:spcAft>
                <a:spcPct val="0"/>
              </a:spcAft>
              <a:buClrTx/>
              <a:buSzTx/>
              <a:buFontTx/>
            </a:pPr>
            <a:r>
              <a:rPr lang="en-US" altLang="zh-CN" sz="2000" b="1">
                <a:solidFill>
                  <a:srgbClr val="FFFFFF"/>
                </a:solidFill>
                <a:latin typeface="+mn-ea"/>
                <a:cs typeface="+mn-ea"/>
                <a:sym typeface="+mn-ea"/>
              </a:rPr>
              <a:t>3</a:t>
            </a:r>
            <a:endParaRPr lang="en-US" altLang="zh-CN" sz="2000" b="1">
              <a:solidFill>
                <a:srgbClr val="FFFFFF"/>
              </a:solidFill>
              <a:latin typeface="+mn-ea"/>
              <a:cs typeface="+mn-ea"/>
              <a:sym typeface="+mn-ea"/>
            </a:endParaRPr>
          </a:p>
        </p:txBody>
      </p:sp>
      <p:sp>
        <p:nvSpPr>
          <p:cNvPr id="20" name="对象12"/>
          <p:cNvSpPr/>
          <p:nvPr>
            <p:custDataLst>
              <p:tags r:id="rId11"/>
            </p:custDataLst>
          </p:nvPr>
        </p:nvSpPr>
        <p:spPr>
          <a:xfrm>
            <a:off x="2093906" y="1510030"/>
            <a:ext cx="8398056" cy="988187"/>
          </a:xfrm>
          <a:prstGeom prst="roundRect">
            <a:avLst/>
          </a:prstGeom>
          <a:gradFill>
            <a:gsLst>
              <a:gs pos="0">
                <a:srgbClr val="F6EED9"/>
              </a:gs>
              <a:gs pos="100000">
                <a:srgbClr val="F51313"/>
              </a:gs>
            </a:gsLst>
            <a:lin ang="2700000" scaled="1"/>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1" forceAA="0" compatLnSpc="1">
            <a:noAutofit/>
          </a:bodyPr>
          <a:p>
            <a:pPr lvl="0" algn="l">
              <a:spcBef>
                <a:spcPct val="0"/>
              </a:spcBef>
              <a:spcAft>
                <a:spcPct val="0"/>
              </a:spcAft>
              <a:buClrTx/>
              <a:buSzTx/>
              <a:buFontTx/>
            </a:pPr>
            <a:r>
              <a:rPr lang="zh-CN" altLang="en-US" sz="2800" b="1" dirty="0">
                <a:solidFill>
                  <a:srgbClr val="FFFFFF"/>
                </a:solidFill>
                <a:latin typeface="+mn-ea"/>
                <a:cs typeface="+mn-ea"/>
                <a:sym typeface="+mn-ea"/>
              </a:rPr>
              <a:t>专利密集型产品</a:t>
            </a:r>
            <a:endParaRPr lang="zh-CN" altLang="en-US" sz="2800" b="1" dirty="0">
              <a:solidFill>
                <a:srgbClr val="FFFFFF"/>
              </a:solidFill>
              <a:latin typeface="+mn-ea"/>
              <a:cs typeface="+mn-ea"/>
              <a:sym typeface="+mn-ea"/>
            </a:endParaRPr>
          </a:p>
        </p:txBody>
      </p:sp>
      <p:sp>
        <p:nvSpPr>
          <p:cNvPr id="5" name="Oval 9"/>
          <p:cNvSpPr/>
          <p:nvPr/>
        </p:nvSpPr>
        <p:spPr>
          <a:xfrm>
            <a:off x="207880" y="155388"/>
            <a:ext cx="860615" cy="860612"/>
          </a:xfrm>
          <a:prstGeom prst="ellipse">
            <a:avLst/>
          </a:prstGeom>
          <a:blipFill dpi="0" rotWithShape="1">
            <a:blip r:embed="rId12" cstate="screen">
              <a:extLst>
                <a:ext uri="{BEBA8EAE-BF5A-486C-A8C5-ECC9F3942E4B}">
                  <a14:imgProps xmlns:a14="http://schemas.microsoft.com/office/drawing/2010/main">
                    <a14:imgLayer r:embed="rId13">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1</a:t>
            </a:r>
            <a:endParaRPr lang="en-US" sz="105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103" name="图片 102"/>
          <p:cNvPicPr/>
          <p:nvPr>
            <p:custDataLst>
              <p:tags r:id="rId14"/>
            </p:custDataLst>
          </p:nvPr>
        </p:nvPicPr>
        <p:blipFill>
          <a:blip r:embed="rId15"/>
          <a:srcRect r="84080"/>
          <a:stretch>
            <a:fillRect/>
          </a:stretch>
        </p:blipFill>
        <p:spPr>
          <a:xfrm>
            <a:off x="10756900" y="109220"/>
            <a:ext cx="1264920" cy="906780"/>
          </a:xfrm>
          <a:prstGeom prst="rect">
            <a:avLst/>
          </a:prstGeom>
          <a:noFill/>
          <a:ln w="9525">
            <a:noFill/>
          </a:ln>
        </p:spPr>
      </p:pic>
    </p:spTree>
    <p:custDataLst>
      <p:tags r:id="rId16"/>
    </p:custDataLst>
  </p:cSld>
  <p:clrMapOvr>
    <a:masterClrMapping/>
  </p:clrMapOvr>
  <p:timing>
    <p:tnLst>
      <p:par>
        <p:cTn id="1" dur="indefinite" restart="never" nodeType="tmRoot"/>
      </p:par>
    </p:tnLst>
    <p:bldLst>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416685" y="137795"/>
            <a:ext cx="4055745" cy="720090"/>
          </a:xfrm>
        </p:spPr>
        <p:txBody>
          <a:bodyPr wrap="square">
            <a:normAutofit/>
          </a:bodyPr>
          <a:lstStyle/>
          <a:p>
            <a:r>
              <a:rPr lang="zh-CN" altLang="en-US" dirty="0"/>
              <a:t>背景及意义</a:t>
            </a:r>
            <a:endParaRPr lang="zh-CN" altLang="en-US" dirty="0"/>
          </a:p>
        </p:txBody>
      </p:sp>
      <p:sp>
        <p:nvSpPr>
          <p:cNvPr id="3" name="矩形 2"/>
          <p:cNvSpPr/>
          <p:nvPr>
            <p:custDataLst>
              <p:tags r:id="rId2"/>
            </p:custDataLst>
          </p:nvPr>
        </p:nvSpPr>
        <p:spPr>
          <a:xfrm>
            <a:off x="483235" y="3886835"/>
            <a:ext cx="5674360" cy="1040130"/>
          </a:xfrm>
          <a:prstGeom prst="rect">
            <a:avLst/>
          </a:prstGeom>
          <a:noFill/>
        </p:spPr>
        <p:txBody>
          <a:bodyPr wrap="square" lIns="0" tIns="0" rIns="0" bIns="0" rtlCol="0" anchor="t" anchorCtr="0">
            <a:noAutofit/>
          </a:bodyPr>
          <a:lstStyle/>
          <a:p>
            <a:pPr algn="r">
              <a:lnSpc>
                <a:spcPct val="130000"/>
              </a:lnSpc>
              <a:spcBef>
                <a:spcPct val="0"/>
              </a:spcBef>
              <a:spcAft>
                <a:spcPct val="0"/>
              </a:spcAft>
            </a:pPr>
            <a:endParaRPr lang="zh-CN" altLang="en-US" sz="1400" dirty="0">
              <a:solidFill>
                <a:schemeClr val="tx1">
                  <a:lumMod val="65000"/>
                  <a:lumOff val="35000"/>
                </a:schemeClr>
              </a:solidFill>
              <a:latin typeface="+mn-ea"/>
              <a:cs typeface="+mn-ea"/>
            </a:endParaRPr>
          </a:p>
        </p:txBody>
      </p:sp>
      <p:sp>
        <p:nvSpPr>
          <p:cNvPr id="4" name="矩形 3"/>
          <p:cNvSpPr/>
          <p:nvPr>
            <p:custDataLst>
              <p:tags r:id="rId3"/>
            </p:custDataLst>
          </p:nvPr>
        </p:nvSpPr>
        <p:spPr>
          <a:xfrm>
            <a:off x="4641215" y="504825"/>
            <a:ext cx="4553585" cy="353060"/>
          </a:xfrm>
          <a:prstGeom prst="rect">
            <a:avLst/>
          </a:prstGeom>
          <a:noFill/>
        </p:spPr>
        <p:txBody>
          <a:bodyPr wrap="square" lIns="0" tIns="0" rIns="0" bIns="0" rtlCol="0" anchor="b" anchorCtr="0">
            <a:noAutofit/>
          </a:bodyPr>
          <a:lstStyle/>
          <a:p>
            <a:pPr algn="r">
              <a:spcBef>
                <a:spcPct val="0"/>
              </a:spcBef>
              <a:spcAft>
                <a:spcPct val="0"/>
              </a:spcAft>
            </a:pPr>
            <a:endParaRPr lang="zh-CN" altLang="en-US" b="1" dirty="0">
              <a:solidFill>
                <a:schemeClr val="accent4"/>
              </a:solidFill>
              <a:latin typeface="+mn-ea"/>
              <a:cs typeface="+mn-ea"/>
            </a:endParaRPr>
          </a:p>
        </p:txBody>
      </p:sp>
      <p:sp>
        <p:nvSpPr>
          <p:cNvPr id="17" name="Oval 9"/>
          <p:cNvSpPr/>
          <p:nvPr/>
        </p:nvSpPr>
        <p:spPr>
          <a:xfrm>
            <a:off x="207880" y="155388"/>
            <a:ext cx="860615" cy="860612"/>
          </a:xfrm>
          <a:prstGeom prst="ellipse">
            <a:avLst/>
          </a:prstGeom>
          <a:blipFill dpi="0" rotWithShape="1">
            <a:blip r:embed="rId4" cstate="screen">
              <a:extLst>
                <a:ext uri="{BEBA8EAE-BF5A-486C-A8C5-ECC9F3942E4B}">
                  <a14:imgProps xmlns:a14="http://schemas.microsoft.com/office/drawing/2010/main">
                    <a14:imgLayer r:embed="rId5">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1</a:t>
            </a:r>
            <a:endParaRPr lang="en-US" sz="105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矩形 7"/>
          <p:cNvSpPr/>
          <p:nvPr>
            <p:custDataLst>
              <p:tags r:id="rId6"/>
            </p:custDataLst>
          </p:nvPr>
        </p:nvSpPr>
        <p:spPr>
          <a:xfrm>
            <a:off x="5180648" y="3769995"/>
            <a:ext cx="6322059" cy="373380"/>
          </a:xfrm>
          <a:prstGeom prst="rect">
            <a:avLst/>
          </a:prstGeom>
          <a:noFill/>
        </p:spPr>
        <p:txBody>
          <a:bodyPr wrap="square" lIns="0" tIns="0" rIns="0" bIns="0" rtlCol="0" anchor="b">
            <a:noAutofit/>
          </a:bodyPr>
          <a:p>
            <a:pPr>
              <a:spcBef>
                <a:spcPct val="0"/>
              </a:spcBef>
              <a:spcAft>
                <a:spcPct val="0"/>
              </a:spcAft>
            </a:pPr>
            <a:r>
              <a:rPr lang="zh-CN" altLang="en-US" sz="2200" b="1">
                <a:sym typeface="+mn-ea"/>
              </a:rPr>
              <a:t>《“十四五”国家知识产权保护和运用规划》</a:t>
            </a:r>
            <a:endParaRPr lang="zh-CN" altLang="en-US" sz="2200" b="1">
              <a:solidFill>
                <a:schemeClr val="accent2"/>
              </a:solidFill>
              <a:latin typeface="+mn-ea"/>
              <a:cs typeface="+mn-ea"/>
            </a:endParaRPr>
          </a:p>
        </p:txBody>
      </p:sp>
      <p:sp>
        <p:nvSpPr>
          <p:cNvPr id="10" name="矩形 9"/>
          <p:cNvSpPr/>
          <p:nvPr>
            <p:custDataLst>
              <p:tags r:id="rId7"/>
            </p:custDataLst>
          </p:nvPr>
        </p:nvSpPr>
        <p:spPr>
          <a:xfrm>
            <a:off x="5180648" y="1589405"/>
            <a:ext cx="6322059" cy="373380"/>
          </a:xfrm>
          <a:prstGeom prst="rect">
            <a:avLst/>
          </a:prstGeom>
          <a:noFill/>
        </p:spPr>
        <p:txBody>
          <a:bodyPr wrap="square" lIns="0" tIns="0" rIns="0" bIns="0" rtlCol="0" anchor="b">
            <a:noAutofit/>
          </a:bodyPr>
          <a:p>
            <a:pPr>
              <a:spcBef>
                <a:spcPct val="0"/>
              </a:spcBef>
              <a:spcAft>
                <a:spcPct val="0"/>
              </a:spcAft>
            </a:pPr>
            <a:r>
              <a:rPr lang="zh-CN" altLang="en-US" sz="2200" b="1">
                <a:sym typeface="+mn-ea"/>
              </a:rPr>
              <a:t>《知识产权强国建设纲要（2021—2035年）》</a:t>
            </a:r>
            <a:endParaRPr lang="zh-CN" altLang="en-US" sz="2200" b="1">
              <a:solidFill>
                <a:schemeClr val="accent1"/>
              </a:solidFill>
              <a:latin typeface="+mn-ea"/>
              <a:cs typeface="+mn-ea"/>
            </a:endParaRPr>
          </a:p>
        </p:txBody>
      </p:sp>
      <p:sp>
        <p:nvSpPr>
          <p:cNvPr id="18" name="椭圆 17"/>
          <p:cNvSpPr/>
          <p:nvPr>
            <p:custDataLst>
              <p:tags r:id="rId8"/>
            </p:custDataLst>
          </p:nvPr>
        </p:nvSpPr>
        <p:spPr>
          <a:xfrm>
            <a:off x="702628" y="1165225"/>
            <a:ext cx="3790315" cy="4217035"/>
          </a:xfrm>
          <a:prstGeom prst="ellipse">
            <a:avLst/>
          </a:prstGeom>
          <a:noFill/>
          <a:ln>
            <a:gradFill>
              <a:gsLst>
                <a:gs pos="99000">
                  <a:srgbClr val="D9D9D9">
                    <a:lumMod val="85000"/>
                    <a:lumOff val="15000"/>
                  </a:srgbClr>
                </a:gs>
                <a:gs pos="15000">
                  <a:srgbClr val="FFFFFF">
                    <a:lumMod val="20000"/>
                    <a:lumOff val="80000"/>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19" name="椭圆 18"/>
          <p:cNvSpPr/>
          <p:nvPr>
            <p:custDataLst>
              <p:tags r:id="rId9"/>
            </p:custDataLst>
          </p:nvPr>
        </p:nvSpPr>
        <p:spPr>
          <a:xfrm>
            <a:off x="3946525" y="3959860"/>
            <a:ext cx="607695" cy="591185"/>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ln>
            <a:gradFill>
              <a:gsLst>
                <a:gs pos="37000">
                  <a:srgbClr val="FFFFFF"/>
                </a:gs>
                <a:gs pos="0">
                  <a:schemeClr val="accent2">
                    <a:lumMod val="20000"/>
                    <a:lumOff val="80000"/>
                    <a:alpha val="100000"/>
                  </a:schemeClr>
                </a:gs>
                <a:gs pos="100000">
                  <a:srgbClr val="FFFFFF"/>
                </a:gs>
                <a:gs pos="71000">
                  <a:schemeClr val="accent2">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400" b="1">
                <a:solidFill>
                  <a:srgbClr val="FFFFFF"/>
                </a:solidFill>
                <a:latin typeface="+mn-ea"/>
                <a:cs typeface="+mn-ea"/>
                <a:sym typeface="+mn-ea"/>
              </a:rPr>
              <a:t>02</a:t>
            </a:r>
            <a:endParaRPr lang="en-US" altLang="zh-CN" sz="1400" b="1">
              <a:solidFill>
                <a:srgbClr val="FFFFFF"/>
              </a:solidFill>
              <a:latin typeface="+mn-ea"/>
              <a:cs typeface="+mn-ea"/>
              <a:sym typeface="+mn-ea"/>
            </a:endParaRPr>
          </a:p>
        </p:txBody>
      </p:sp>
      <p:sp>
        <p:nvSpPr>
          <p:cNvPr id="33" name="椭圆 32"/>
          <p:cNvSpPr/>
          <p:nvPr>
            <p:custDataLst>
              <p:tags r:id="rId10"/>
            </p:custDataLst>
          </p:nvPr>
        </p:nvSpPr>
        <p:spPr>
          <a:xfrm>
            <a:off x="3946208" y="1851025"/>
            <a:ext cx="607695" cy="607695"/>
          </a:xfrm>
          <a:prstGeom prst="ellipse">
            <a:avLst/>
          </a:prstGeom>
          <a:gradFill>
            <a:gsLst>
              <a:gs pos="50000">
                <a:schemeClr val="accent6"/>
              </a:gs>
              <a:gs pos="0">
                <a:schemeClr val="accent6">
                  <a:lumMod val="25000"/>
                  <a:lumOff val="75000"/>
                </a:schemeClr>
              </a:gs>
              <a:gs pos="100000">
                <a:schemeClr val="accent6">
                  <a:lumMod val="85000"/>
                </a:schemeClr>
              </a:gs>
            </a:gsLst>
            <a:lin ang="5400000" scaled="1"/>
          </a:gra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45720" bIns="45720" numCol="1" spcCol="0" rtlCol="0" fromWordArt="0" anchor="ctr" anchorCtr="0" forceAA="0" compatLnSpc="1">
            <a:noAutofit/>
          </a:bodyPr>
          <a:p>
            <a:pPr lvl="0" algn="ctr">
              <a:spcBef>
                <a:spcPct val="0"/>
              </a:spcBef>
              <a:spcAft>
                <a:spcPct val="0"/>
              </a:spcAft>
              <a:buClrTx/>
              <a:buSzTx/>
              <a:buFontTx/>
            </a:pPr>
            <a:r>
              <a:rPr lang="en-US" altLang="zh-CN" sz="1400" b="1">
                <a:solidFill>
                  <a:srgbClr val="FFFFFF"/>
                </a:solidFill>
                <a:latin typeface="+mn-ea"/>
                <a:cs typeface="+mn-ea"/>
                <a:sym typeface="+mn-ea"/>
              </a:rPr>
              <a:t>01</a:t>
            </a:r>
            <a:endParaRPr lang="en-US" altLang="zh-CN" sz="1400" b="1">
              <a:solidFill>
                <a:srgbClr val="FFFFFF"/>
              </a:solidFill>
              <a:latin typeface="+mn-ea"/>
              <a:cs typeface="+mn-ea"/>
              <a:sym typeface="+mn-ea"/>
            </a:endParaRPr>
          </a:p>
        </p:txBody>
      </p:sp>
      <p:sp>
        <p:nvSpPr>
          <p:cNvPr id="20" name="弧形 19"/>
          <p:cNvSpPr/>
          <p:nvPr>
            <p:custDataLst>
              <p:tags r:id="rId11"/>
            </p:custDataLst>
          </p:nvPr>
        </p:nvSpPr>
        <p:spPr>
          <a:xfrm rot="6180000">
            <a:off x="957263" y="2028825"/>
            <a:ext cx="2604135" cy="2621280"/>
          </a:xfrm>
          <a:prstGeom prst="arc">
            <a:avLst>
              <a:gd name="adj1" fmla="val 17579482"/>
              <a:gd name="adj2" fmla="val 6551471"/>
            </a:avLst>
          </a:prstGeom>
          <a:ln>
            <a:solidFill>
              <a:schemeClr val="tx1">
                <a:lumMod val="65000"/>
                <a:lumOff val="35000"/>
                <a:alpha val="20000"/>
              </a:schemeClr>
            </a:solidFill>
            <a:headEnd type="stealth"/>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solidFill>
                <a:schemeClr val="tx1"/>
              </a:solidFill>
            </a:endParaRPr>
          </a:p>
        </p:txBody>
      </p:sp>
      <p:sp>
        <p:nvSpPr>
          <p:cNvPr id="22" name="椭圆 21"/>
          <p:cNvSpPr/>
          <p:nvPr>
            <p:custDataLst>
              <p:tags r:id="rId12"/>
            </p:custDataLst>
          </p:nvPr>
        </p:nvSpPr>
        <p:spPr>
          <a:xfrm>
            <a:off x="1219518" y="2166620"/>
            <a:ext cx="2169160" cy="2169160"/>
          </a:xfrm>
          <a:prstGeom prst="ellipse">
            <a:avLst/>
          </a:prstGeom>
          <a:solidFill>
            <a:srgbClr val="FF6C6C"/>
          </a:solidFill>
          <a:ln>
            <a:gradFill>
              <a:gsLst>
                <a:gs pos="37000">
                  <a:srgbClr val="FFFFFF"/>
                </a:gs>
                <a:gs pos="0">
                  <a:schemeClr val="accent1">
                    <a:lumMod val="45000"/>
                    <a:lumOff val="55000"/>
                    <a:alpha val="100000"/>
                  </a:schemeClr>
                </a:gs>
                <a:gs pos="100000">
                  <a:srgbClr val="FFFFFF"/>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spcBef>
                <a:spcPct val="0"/>
              </a:spcBef>
              <a:spcAft>
                <a:spcPct val="0"/>
              </a:spcAft>
              <a:buClrTx/>
              <a:buSzTx/>
              <a:buFontTx/>
            </a:pPr>
            <a:r>
              <a:rPr lang="zh-CN" altLang="en-US" sz="2200" b="1">
                <a:solidFill>
                  <a:srgbClr val="FFFFFF"/>
                </a:solidFill>
                <a:latin typeface="+mn-ea"/>
                <a:cs typeface="+mn-ea"/>
                <a:sym typeface="+mn-ea"/>
              </a:rPr>
              <a:t>知识产权战略规划</a:t>
            </a:r>
            <a:endParaRPr lang="zh-CN" altLang="en-US" sz="2200" b="1">
              <a:solidFill>
                <a:srgbClr val="FFFFFF"/>
              </a:solidFill>
              <a:latin typeface="+mn-ea"/>
              <a:cs typeface="+mn-ea"/>
              <a:sym typeface="+mn-ea"/>
            </a:endParaRPr>
          </a:p>
        </p:txBody>
      </p:sp>
      <p:sp>
        <p:nvSpPr>
          <p:cNvPr id="21" name="矩形 20"/>
          <p:cNvSpPr/>
          <p:nvPr>
            <p:custDataLst>
              <p:tags r:id="rId13"/>
            </p:custDataLst>
          </p:nvPr>
        </p:nvSpPr>
        <p:spPr>
          <a:xfrm>
            <a:off x="5180648" y="1981835"/>
            <a:ext cx="6322695" cy="1531620"/>
          </a:xfrm>
          <a:prstGeom prst="rect">
            <a:avLst/>
          </a:prstGeom>
          <a:noFill/>
        </p:spPr>
        <p:txBody>
          <a:bodyPr wrap="square" lIns="0" tIns="0" rIns="0" bIns="0" rtlCol="0" anchor="t" anchorCtr="0">
            <a:noAutofit/>
          </a:bodyPr>
          <a:p>
            <a:pPr>
              <a:lnSpc>
                <a:spcPct val="130000"/>
              </a:lnSpc>
              <a:spcBef>
                <a:spcPct val="0"/>
              </a:spcBef>
              <a:spcAft>
                <a:spcPct val="0"/>
              </a:spcAft>
            </a:pPr>
            <a:r>
              <a:rPr lang="en-US" altLang="zh-CN" sz="1600" dirty="0">
                <a:latin typeface="+mn-ea"/>
                <a:cs typeface="+mn-ea"/>
                <a:sym typeface="+mn-ea"/>
              </a:rPr>
              <a:t>       </a:t>
            </a:r>
            <a:r>
              <a:rPr lang="zh-CN" altLang="en-US" sz="1600" dirty="0">
                <a:latin typeface="+mn-ea"/>
                <a:cs typeface="+mn-ea"/>
                <a:sym typeface="+mn-ea"/>
              </a:rPr>
              <a:t>纲要明确提出了培育发展专利密集型产业，探索开展专利密集型产品认定的任务，旨在推动专利在产品端、产业端转化见效，促进经济高质量发展</a:t>
            </a:r>
            <a:endParaRPr lang="zh-CN" altLang="en-US" sz="1600">
              <a:solidFill>
                <a:schemeClr val="tx1">
                  <a:lumMod val="65000"/>
                  <a:lumOff val="35000"/>
                </a:schemeClr>
              </a:solidFill>
              <a:latin typeface="+mn-ea"/>
              <a:cs typeface="+mn-ea"/>
              <a:sym typeface="+mn-ea"/>
            </a:endParaRPr>
          </a:p>
        </p:txBody>
      </p:sp>
      <p:sp>
        <p:nvSpPr>
          <p:cNvPr id="23" name="矩形 22"/>
          <p:cNvSpPr/>
          <p:nvPr>
            <p:custDataLst>
              <p:tags r:id="rId14"/>
            </p:custDataLst>
          </p:nvPr>
        </p:nvSpPr>
        <p:spPr>
          <a:xfrm>
            <a:off x="5180648" y="4162425"/>
            <a:ext cx="6322695" cy="1531620"/>
          </a:xfrm>
          <a:prstGeom prst="rect">
            <a:avLst/>
          </a:prstGeom>
          <a:noFill/>
        </p:spPr>
        <p:txBody>
          <a:bodyPr wrap="square" lIns="0" tIns="0" rIns="0" bIns="0" rtlCol="0" anchor="t" anchorCtr="0">
            <a:noAutofit/>
          </a:bodyPr>
          <a:p>
            <a:pPr>
              <a:lnSpc>
                <a:spcPct val="130000"/>
              </a:lnSpc>
              <a:spcBef>
                <a:spcPct val="0"/>
              </a:spcBef>
              <a:spcAft>
                <a:spcPct val="0"/>
              </a:spcAft>
            </a:pPr>
            <a:r>
              <a:rPr lang="en-US" altLang="zh-CN" sz="1600" dirty="0">
                <a:latin typeface="+mn-ea"/>
                <a:cs typeface="+mn-ea"/>
                <a:sym typeface="+mn-ea"/>
              </a:rPr>
              <a:t>       </a:t>
            </a:r>
            <a:r>
              <a:rPr lang="zh-CN" altLang="en-US" sz="1600" dirty="0">
                <a:latin typeface="+mn-ea"/>
                <a:cs typeface="+mn-ea"/>
                <a:sym typeface="+mn-ea"/>
              </a:rPr>
              <a:t>规划中也强调了培育专利密集型产业的重要性，并作出了一系列部署，以推动专利密集型产品的认定和发展。</a:t>
            </a:r>
            <a:endParaRPr lang="zh-CN" altLang="en-US" sz="1600" dirty="0">
              <a:latin typeface="+mn-ea"/>
              <a:cs typeface="+mn-ea"/>
            </a:endParaRPr>
          </a:p>
          <a:p>
            <a:pPr>
              <a:lnSpc>
                <a:spcPct val="130000"/>
              </a:lnSpc>
              <a:spcBef>
                <a:spcPct val="0"/>
              </a:spcBef>
              <a:spcAft>
                <a:spcPct val="0"/>
              </a:spcAft>
            </a:pPr>
            <a:endParaRPr lang="zh-CN" altLang="en-US" sz="1600">
              <a:solidFill>
                <a:schemeClr val="tx1">
                  <a:lumMod val="65000"/>
                  <a:lumOff val="35000"/>
                </a:schemeClr>
              </a:solidFill>
              <a:latin typeface="+mn-ea"/>
              <a:cs typeface="+mn-ea"/>
              <a:sym typeface="+mn-ea"/>
            </a:endParaRPr>
          </a:p>
        </p:txBody>
      </p:sp>
      <p:pic>
        <p:nvPicPr>
          <p:cNvPr id="103" name="图片 102"/>
          <p:cNvPicPr/>
          <p:nvPr>
            <p:custDataLst>
              <p:tags r:id="rId15"/>
            </p:custDataLst>
          </p:nvPr>
        </p:nvPicPr>
        <p:blipFill>
          <a:blip r:embed="rId16"/>
          <a:srcRect r="84080"/>
          <a:stretch>
            <a:fillRect/>
          </a:stretch>
        </p:blipFill>
        <p:spPr>
          <a:xfrm>
            <a:off x="10756900" y="109220"/>
            <a:ext cx="1264920" cy="906780"/>
          </a:xfrm>
          <a:prstGeom prst="rect">
            <a:avLst/>
          </a:prstGeom>
          <a:noFill/>
          <a:ln w="9525">
            <a:noFill/>
          </a:ln>
        </p:spPr>
      </p:pic>
    </p:spTree>
    <p:custDataLst>
      <p:tags r:id="rId17"/>
    </p:custDataLst>
  </p:cSld>
  <p:clrMapOvr>
    <a:masterClrMapping/>
  </p:clrMapOvr>
  <p:timing>
    <p:tnLst>
      <p:par>
        <p:cTn id="1" dur="indefinite" restart="never" nodeType="tmRoot"/>
      </p:par>
    </p:tnLst>
    <p:bldLst>
      <p:bldP spid="1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416685" y="137795"/>
            <a:ext cx="4055745" cy="720090"/>
          </a:xfrm>
        </p:spPr>
        <p:txBody>
          <a:bodyPr wrap="square">
            <a:normAutofit/>
          </a:bodyPr>
          <a:lstStyle/>
          <a:p>
            <a:r>
              <a:rPr lang="zh-CN" altLang="en-US" dirty="0"/>
              <a:t>背景及意义</a:t>
            </a:r>
            <a:endParaRPr lang="zh-CN" altLang="en-US" dirty="0"/>
          </a:p>
        </p:txBody>
      </p:sp>
      <p:sp>
        <p:nvSpPr>
          <p:cNvPr id="17" name="Oval 9"/>
          <p:cNvSpPr/>
          <p:nvPr/>
        </p:nvSpPr>
        <p:spPr>
          <a:xfrm>
            <a:off x="207880" y="155388"/>
            <a:ext cx="860615" cy="860612"/>
          </a:xfrm>
          <a:prstGeom prst="ellipse">
            <a:avLst/>
          </a:prstGeom>
          <a:blipFill dpi="0" rotWithShape="1">
            <a:blip r:embed="rId2" cstate="screen">
              <a:extLst>
                <a:ext uri="{BEBA8EAE-BF5A-486C-A8C5-ECC9F3942E4B}">
                  <a14:imgProps xmlns:a14="http://schemas.microsoft.com/office/drawing/2010/main">
                    <a14:imgLayer r:embed="rId3">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1</a:t>
            </a:r>
            <a:endParaRPr lang="en-US" sz="105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文本框 7"/>
          <p:cNvSpPr txBox="1"/>
          <p:nvPr>
            <p:custDataLst>
              <p:tags r:id="rId4"/>
            </p:custDataLst>
          </p:nvPr>
        </p:nvSpPr>
        <p:spPr>
          <a:xfrm>
            <a:off x="1009015" y="2063750"/>
            <a:ext cx="2752090" cy="1482090"/>
          </a:xfrm>
          <a:prstGeom prst="rect">
            <a:avLst/>
          </a:prstGeom>
          <a:noFill/>
        </p:spPr>
        <p:txBody>
          <a:bodyPr wrap="square" lIns="0" tIns="0" rIns="0" bIns="0" rtlCol="0">
            <a:noAutofit/>
          </a:bodyPr>
          <a:lstStyle/>
          <a:p>
            <a:pPr algn="l"/>
            <a:r>
              <a:rPr lang="zh-CN" altLang="en-US" sz="2000" b="1" dirty="0">
                <a:solidFill>
                  <a:srgbClr val="FFFFFF"/>
                </a:solidFill>
              </a:rPr>
              <a:t>《关于组织开展专利产品备案工作的通知》（国知办函运字〔2022〕985号）</a:t>
            </a:r>
            <a:endParaRPr lang="zh-CN" altLang="en-US" sz="2000" b="1" dirty="0">
              <a:solidFill>
                <a:srgbClr val="FFFFFF"/>
              </a:solidFill>
            </a:endParaRPr>
          </a:p>
        </p:txBody>
      </p:sp>
      <p:sp>
        <p:nvSpPr>
          <p:cNvPr id="41" name="对象6"/>
          <p:cNvSpPr/>
          <p:nvPr>
            <p:custDataLst>
              <p:tags r:id="rId5"/>
            </p:custDataLst>
          </p:nvPr>
        </p:nvSpPr>
        <p:spPr>
          <a:xfrm>
            <a:off x="689293" y="1404938"/>
            <a:ext cx="4086040" cy="4048800"/>
          </a:xfrm>
          <a:custGeom>
            <a:avLst/>
            <a:gdLst/>
            <a:ahLst/>
            <a:cxnLst/>
            <a:rect l="l" t="t" r="r" b="b"/>
            <a:pathLst>
              <a:path w="4059936" h="4059936">
                <a:moveTo>
                  <a:pt x="137160" y="2359152"/>
                </a:moveTo>
                <a:cubicBezTo>
                  <a:pt x="-45720" y="2176272"/>
                  <a:pt x="-45720" y="1883664"/>
                  <a:pt x="137160" y="1700784"/>
                </a:cubicBezTo>
                <a:lnTo>
                  <a:pt x="1700784" y="137160"/>
                </a:lnTo>
                <a:cubicBezTo>
                  <a:pt x="1883664" y="-45720"/>
                  <a:pt x="2176272" y="-45720"/>
                  <a:pt x="2359152" y="137160"/>
                </a:cubicBezTo>
                <a:lnTo>
                  <a:pt x="3931920" y="1700784"/>
                </a:lnTo>
                <a:cubicBezTo>
                  <a:pt x="4105656" y="1883664"/>
                  <a:pt x="4105656" y="2176272"/>
                  <a:pt x="3931920" y="2359152"/>
                </a:cubicBezTo>
                <a:lnTo>
                  <a:pt x="2359152" y="3931920"/>
                </a:lnTo>
                <a:cubicBezTo>
                  <a:pt x="2176272" y="4105656"/>
                  <a:pt x="1883664" y="4105656"/>
                  <a:pt x="1700784" y="3931920"/>
                </a:cubicBezTo>
                <a:lnTo>
                  <a:pt x="137160" y="2359152"/>
                </a:lnTo>
              </a:path>
            </a:pathLst>
          </a:custGeom>
          <a:solidFill>
            <a:schemeClr val="accent1">
              <a:lumMod val="30000"/>
              <a:lumOff val="70000"/>
              <a:alpha val="15000"/>
            </a:schemeClr>
          </a:solidFill>
        </p:spPr>
        <p:txBody>
          <a:bodyPr lIns="0" tIns="0" rIns="0" bIns="0">
            <a:noAutofit/>
          </a:bodyPr>
          <a:p>
            <a:endParaRPr lang="zh-CN" altLang="en-US" dirty="0">
              <a:solidFill>
                <a:schemeClr val="tx1"/>
              </a:solidFill>
              <a:latin typeface="+mn-ea"/>
            </a:endParaRPr>
          </a:p>
        </p:txBody>
      </p:sp>
      <p:sp>
        <p:nvSpPr>
          <p:cNvPr id="42" name="对象1"/>
          <p:cNvSpPr/>
          <p:nvPr>
            <p:custDataLst>
              <p:tags r:id="rId6"/>
            </p:custDataLst>
          </p:nvPr>
        </p:nvSpPr>
        <p:spPr>
          <a:xfrm>
            <a:off x="4598035" y="2708275"/>
            <a:ext cx="7180580" cy="2013585"/>
          </a:xfrm>
          <a:custGeom>
            <a:avLst/>
            <a:gdLst/>
            <a:ahLst/>
            <a:cxnLst/>
            <a:rect l="l" t="t" r="r" b="b"/>
            <a:pathLst>
              <a:path w="6409944" h="1143000">
                <a:moveTo>
                  <a:pt x="9144" y="1143000"/>
                </a:moveTo>
                <a:lnTo>
                  <a:pt x="6391656" y="1143000"/>
                </a:lnTo>
                <a:cubicBezTo>
                  <a:pt x="6400800" y="1143000"/>
                  <a:pt x="6409944" y="1133856"/>
                  <a:pt x="6409944" y="1133856"/>
                </a:cubicBezTo>
                <a:lnTo>
                  <a:pt x="6409944" y="9144"/>
                </a:lnTo>
                <a:cubicBezTo>
                  <a:pt x="6409944" y="9144"/>
                  <a:pt x="6400800" y="0"/>
                  <a:pt x="6391656" y="0"/>
                </a:cubicBezTo>
                <a:lnTo>
                  <a:pt x="9144" y="0"/>
                </a:lnTo>
                <a:cubicBezTo>
                  <a:pt x="0" y="0"/>
                  <a:pt x="0" y="9144"/>
                  <a:pt x="0" y="18288"/>
                </a:cubicBezTo>
                <a:lnTo>
                  <a:pt x="548640" y="566928"/>
                </a:lnTo>
                <a:cubicBezTo>
                  <a:pt x="548640" y="566928"/>
                  <a:pt x="548640" y="576072"/>
                  <a:pt x="548640" y="576072"/>
                </a:cubicBezTo>
                <a:lnTo>
                  <a:pt x="0" y="1124712"/>
                </a:lnTo>
                <a:cubicBezTo>
                  <a:pt x="0" y="1133856"/>
                  <a:pt x="0" y="1143000"/>
                  <a:pt x="9144" y="1143000"/>
                </a:cubicBezTo>
              </a:path>
            </a:pathLst>
          </a:custGeom>
          <a:noFill/>
          <a:ln w="12700">
            <a:gradFill>
              <a:gsLst>
                <a:gs pos="100000">
                  <a:schemeClr val="accent2">
                    <a:lumMod val="20000"/>
                    <a:lumOff val="80000"/>
                    <a:alpha val="0"/>
                  </a:schemeClr>
                </a:gs>
                <a:gs pos="2000">
                  <a:schemeClr val="accent2">
                    <a:alpha val="100000"/>
                  </a:schemeClr>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36000" tIns="0" rIns="0" bIns="0" numCol="1" spcCol="0" rtlCol="0" fromWordArt="0" anchor="ctr" anchorCtr="0" forceAA="0" compatLnSpc="1">
            <a:noAutofit/>
          </a:bodyPr>
          <a:p>
            <a:pPr>
              <a:lnSpc>
                <a:spcPct val="150000"/>
              </a:lnSpc>
              <a:spcBef>
                <a:spcPct val="0"/>
              </a:spcBef>
              <a:spcAft>
                <a:spcPct val="0"/>
              </a:spcAft>
            </a:pPr>
            <a:endParaRPr lang="zh-CN" altLang="en-US" sz="1600">
              <a:solidFill>
                <a:schemeClr val="tx1">
                  <a:lumMod val="85000"/>
                  <a:lumOff val="15000"/>
                </a:schemeClr>
              </a:solidFill>
              <a:latin typeface="+mn-ea"/>
              <a:cs typeface="+mn-ea"/>
              <a:sym typeface="+mn-ea"/>
            </a:endParaRPr>
          </a:p>
        </p:txBody>
      </p:sp>
      <p:sp>
        <p:nvSpPr>
          <p:cNvPr id="43" name="对象2"/>
          <p:cNvSpPr/>
          <p:nvPr>
            <p:custDataLst>
              <p:tags r:id="rId7"/>
            </p:custDataLst>
          </p:nvPr>
        </p:nvSpPr>
        <p:spPr>
          <a:xfrm>
            <a:off x="3975100" y="622300"/>
            <a:ext cx="8002270" cy="1909445"/>
          </a:xfrm>
          <a:custGeom>
            <a:avLst/>
            <a:gdLst>
              <a:gd name="connsiteX0" fmla="*/ 1722 w 11918"/>
              <a:gd name="connsiteY0" fmla="*/ 1783 h 1783"/>
              <a:gd name="connsiteX1" fmla="*/ 1665 w 11918"/>
              <a:gd name="connsiteY1" fmla="*/ 1754 h 1783"/>
              <a:gd name="connsiteX2" fmla="*/ 1636 w 11918"/>
              <a:gd name="connsiteY2" fmla="*/ 1740 h 1783"/>
              <a:gd name="connsiteX3" fmla="*/ 9 w 11918"/>
              <a:gd name="connsiteY3" fmla="*/ 127 h 1783"/>
              <a:gd name="connsiteX4" fmla="*/ 253 w 11918"/>
              <a:gd name="connsiteY4" fmla="*/ 8 h 1783"/>
              <a:gd name="connsiteX5" fmla="*/ 11810 w 11918"/>
              <a:gd name="connsiteY5" fmla="*/ 0 h 1783"/>
              <a:gd name="connsiteX6" fmla="*/ 11918 w 11918"/>
              <a:gd name="connsiteY6" fmla="*/ 69 h 1783"/>
              <a:gd name="connsiteX7" fmla="*/ 11918 w 11918"/>
              <a:gd name="connsiteY7" fmla="*/ 1697 h 1783"/>
              <a:gd name="connsiteX8" fmla="*/ 11831 w 11918"/>
              <a:gd name="connsiteY8" fmla="*/ 1783 h 1783"/>
              <a:gd name="connsiteX9" fmla="*/ 1722 w 11918"/>
              <a:gd name="connsiteY9" fmla="*/ 1783 h 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8" h="1783">
                <a:moveTo>
                  <a:pt x="1722" y="1783"/>
                </a:moveTo>
                <a:cubicBezTo>
                  <a:pt x="1694" y="1783"/>
                  <a:pt x="1679" y="1769"/>
                  <a:pt x="1665" y="1754"/>
                </a:cubicBezTo>
                <a:cubicBezTo>
                  <a:pt x="1650" y="1754"/>
                  <a:pt x="1650" y="1740"/>
                  <a:pt x="1636" y="1740"/>
                </a:cubicBezTo>
                <a:lnTo>
                  <a:pt x="9" y="127"/>
                </a:lnTo>
                <a:cubicBezTo>
                  <a:pt x="-49" y="69"/>
                  <a:pt x="181" y="8"/>
                  <a:pt x="253" y="8"/>
                </a:cubicBezTo>
                <a:lnTo>
                  <a:pt x="11810" y="0"/>
                </a:lnTo>
                <a:cubicBezTo>
                  <a:pt x="11897" y="28"/>
                  <a:pt x="11918" y="12"/>
                  <a:pt x="11918" y="69"/>
                </a:cubicBezTo>
                <a:lnTo>
                  <a:pt x="11918" y="1697"/>
                </a:lnTo>
                <a:cubicBezTo>
                  <a:pt x="11918" y="1754"/>
                  <a:pt x="11874" y="1783"/>
                  <a:pt x="11831" y="1783"/>
                </a:cubicBezTo>
                <a:lnTo>
                  <a:pt x="1722" y="1783"/>
                </a:lnTo>
              </a:path>
            </a:pathLst>
          </a:custGeom>
          <a:noFill/>
          <a:ln w="12700">
            <a:gradFill>
              <a:gsLst>
                <a:gs pos="100000">
                  <a:schemeClr val="accent1">
                    <a:lumMod val="20000"/>
                    <a:lumOff val="80000"/>
                    <a:alpha val="0"/>
                  </a:schemeClr>
                </a:gs>
                <a:gs pos="2000">
                  <a:schemeClr val="accent1">
                    <a:alpha val="100000"/>
                  </a:schemeClr>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24000" tIns="0" rIns="0" bIns="0" numCol="1" spcCol="0" rtlCol="0" fromWordArt="0" anchor="ctr" anchorCtr="0" forceAA="0" compatLnSpc="1">
            <a:noAutofit/>
          </a:bodyPr>
          <a:p>
            <a:pPr>
              <a:lnSpc>
                <a:spcPct val="150000"/>
              </a:lnSpc>
              <a:spcBef>
                <a:spcPct val="0"/>
              </a:spcBef>
              <a:spcAft>
                <a:spcPct val="0"/>
              </a:spcAft>
            </a:pPr>
            <a:endParaRPr lang="zh-CN" altLang="en-US" sz="1600" dirty="0">
              <a:solidFill>
                <a:schemeClr val="tx1">
                  <a:lumMod val="85000"/>
                  <a:lumOff val="15000"/>
                </a:schemeClr>
              </a:solidFill>
              <a:latin typeface="+mn-ea"/>
              <a:cs typeface="+mn-ea"/>
              <a:sym typeface="+mn-ea"/>
            </a:endParaRPr>
          </a:p>
        </p:txBody>
      </p:sp>
      <p:sp>
        <p:nvSpPr>
          <p:cNvPr id="44" name="对象3"/>
          <p:cNvSpPr/>
          <p:nvPr>
            <p:custDataLst>
              <p:tags r:id="rId8"/>
            </p:custDataLst>
          </p:nvPr>
        </p:nvSpPr>
        <p:spPr>
          <a:xfrm>
            <a:off x="3913505" y="4898390"/>
            <a:ext cx="8126095" cy="1772920"/>
          </a:xfrm>
          <a:custGeom>
            <a:avLst/>
            <a:gdLst/>
            <a:ahLst/>
            <a:cxnLst/>
            <a:rect l="l" t="t" r="r" b="b"/>
            <a:pathLst>
              <a:path w="7580376" h="1143000">
                <a:moveTo>
                  <a:pt x="1106424" y="0"/>
                </a:moveTo>
                <a:cubicBezTo>
                  <a:pt x="1088136" y="0"/>
                  <a:pt x="1078992" y="9144"/>
                  <a:pt x="1069848" y="18288"/>
                </a:cubicBezTo>
                <a:cubicBezTo>
                  <a:pt x="1060704" y="18288"/>
                  <a:pt x="1060704" y="27432"/>
                  <a:pt x="1051560" y="27432"/>
                </a:cubicBezTo>
                <a:lnTo>
                  <a:pt x="18288" y="1051560"/>
                </a:lnTo>
                <a:cubicBezTo>
                  <a:pt x="-18288" y="1088136"/>
                  <a:pt x="9144" y="1143000"/>
                  <a:pt x="54864" y="1143000"/>
                </a:cubicBezTo>
                <a:lnTo>
                  <a:pt x="7525512" y="1143000"/>
                </a:lnTo>
                <a:cubicBezTo>
                  <a:pt x="7552944" y="1143000"/>
                  <a:pt x="7580376" y="1124712"/>
                  <a:pt x="7580376" y="1088136"/>
                </a:cubicBezTo>
                <a:lnTo>
                  <a:pt x="7580376" y="54864"/>
                </a:lnTo>
                <a:cubicBezTo>
                  <a:pt x="7580376" y="18288"/>
                  <a:pt x="7552944" y="0"/>
                  <a:pt x="7525512" y="0"/>
                </a:cubicBezTo>
                <a:lnTo>
                  <a:pt x="1106424" y="0"/>
                </a:lnTo>
              </a:path>
            </a:pathLst>
          </a:custGeom>
          <a:noFill/>
          <a:ln w="12700">
            <a:gradFill>
              <a:gsLst>
                <a:gs pos="100000">
                  <a:schemeClr val="accent1">
                    <a:lumMod val="20000"/>
                    <a:lumOff val="80000"/>
                    <a:alpha val="0"/>
                  </a:schemeClr>
                </a:gs>
                <a:gs pos="2000">
                  <a:schemeClr val="accent1">
                    <a:alpha val="100000"/>
                  </a:schemeClr>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24000" tIns="0" rIns="0" bIns="0" numCol="1" spcCol="0" rtlCol="0" fromWordArt="0" anchor="ctr" anchorCtr="0" forceAA="0" compatLnSpc="1">
            <a:noAutofit/>
          </a:bodyPr>
          <a:p>
            <a:pPr>
              <a:lnSpc>
                <a:spcPct val="150000"/>
              </a:lnSpc>
              <a:spcBef>
                <a:spcPct val="0"/>
              </a:spcBef>
              <a:spcAft>
                <a:spcPct val="0"/>
              </a:spcAft>
            </a:pPr>
            <a:endParaRPr lang="zh-CN" altLang="en-US" sz="1600">
              <a:solidFill>
                <a:schemeClr val="tx1">
                  <a:lumMod val="85000"/>
                  <a:lumOff val="15000"/>
                </a:schemeClr>
              </a:solidFill>
              <a:latin typeface="+mn-ea"/>
              <a:cs typeface="+mn-ea"/>
              <a:sym typeface="+mn-ea"/>
            </a:endParaRPr>
          </a:p>
        </p:txBody>
      </p:sp>
      <p:sp>
        <p:nvSpPr>
          <p:cNvPr id="45" name="对象5"/>
          <p:cNvSpPr/>
          <p:nvPr>
            <p:custDataLst>
              <p:tags r:id="rId9"/>
            </p:custDataLst>
          </p:nvPr>
        </p:nvSpPr>
        <p:spPr>
          <a:xfrm>
            <a:off x="3974783" y="1227773"/>
            <a:ext cx="731520" cy="731520"/>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gradFill>
            <a:gsLst>
              <a:gs pos="50000">
                <a:schemeClr val="accent6"/>
              </a:gs>
              <a:gs pos="0">
                <a:schemeClr val="accent6">
                  <a:lumMod val="25000"/>
                  <a:lumOff val="75000"/>
                </a:schemeClr>
              </a:gs>
              <a:gs pos="100000">
                <a:schemeClr val="accent6">
                  <a:lumMod val="85000"/>
                </a:schemeClr>
              </a:gs>
            </a:gsLst>
            <a:lin ang="5400000" scaled="1"/>
          </a:gra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Autofit/>
          </a:bodyPr>
          <a:p>
            <a:pPr algn="ctr">
              <a:spcBef>
                <a:spcPct val="0"/>
              </a:spcBef>
              <a:spcAft>
                <a:spcPct val="0"/>
              </a:spcAft>
            </a:pPr>
            <a:r>
              <a:rPr lang="en-US" altLang="zh-CN" sz="2400" b="1">
                <a:solidFill>
                  <a:schemeClr val="lt1"/>
                </a:solidFill>
                <a:latin typeface="+mn-ea"/>
                <a:cs typeface="+mn-ea"/>
                <a:sym typeface="+mn-ea"/>
              </a:rPr>
              <a:t>01</a:t>
            </a:r>
            <a:endParaRPr lang="en-US" altLang="zh-CN" sz="2400" b="1">
              <a:solidFill>
                <a:schemeClr val="lt1"/>
              </a:solidFill>
              <a:latin typeface="+mn-ea"/>
              <a:cs typeface="+mn-ea"/>
              <a:sym typeface="+mn-ea"/>
            </a:endParaRPr>
          </a:p>
        </p:txBody>
      </p:sp>
      <p:sp>
        <p:nvSpPr>
          <p:cNvPr id="46" name="对象6"/>
          <p:cNvSpPr/>
          <p:nvPr>
            <p:custDataLst>
              <p:tags r:id="rId10"/>
            </p:custDataLst>
          </p:nvPr>
        </p:nvSpPr>
        <p:spPr>
          <a:xfrm>
            <a:off x="4365308" y="3277553"/>
            <a:ext cx="731520" cy="731520"/>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gradFill>
            <a:gsLst>
              <a:gs pos="50000">
                <a:schemeClr val="accent6"/>
              </a:gs>
              <a:gs pos="0">
                <a:schemeClr val="accent6">
                  <a:lumMod val="25000"/>
                  <a:lumOff val="75000"/>
                </a:schemeClr>
              </a:gs>
              <a:gs pos="100000">
                <a:schemeClr val="accent6">
                  <a:lumMod val="85000"/>
                </a:schemeClr>
              </a:gs>
            </a:gsLst>
            <a:lin ang="5400000" scaled="1"/>
          </a:gra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Autofit/>
          </a:bodyPr>
          <a:p>
            <a:pPr algn="ctr">
              <a:spcBef>
                <a:spcPct val="0"/>
              </a:spcBef>
              <a:spcAft>
                <a:spcPct val="0"/>
              </a:spcAft>
            </a:pPr>
            <a:r>
              <a:rPr lang="en-US" altLang="zh-CN" sz="2400" b="1">
                <a:solidFill>
                  <a:schemeClr val="lt1"/>
                </a:solidFill>
                <a:latin typeface="+mn-ea"/>
                <a:cs typeface="+mn-ea"/>
                <a:sym typeface="+mn-ea"/>
              </a:rPr>
              <a:t>02</a:t>
            </a:r>
            <a:endParaRPr lang="en-US" altLang="zh-CN" sz="2400" b="1">
              <a:solidFill>
                <a:schemeClr val="lt1"/>
              </a:solidFill>
              <a:latin typeface="+mn-ea"/>
              <a:cs typeface="+mn-ea"/>
              <a:sym typeface="+mn-ea"/>
            </a:endParaRPr>
          </a:p>
        </p:txBody>
      </p:sp>
      <p:sp>
        <p:nvSpPr>
          <p:cNvPr id="47" name="对象7"/>
          <p:cNvSpPr/>
          <p:nvPr>
            <p:custDataLst>
              <p:tags r:id="rId11"/>
            </p:custDataLst>
          </p:nvPr>
        </p:nvSpPr>
        <p:spPr>
          <a:xfrm>
            <a:off x="3974783" y="4899343"/>
            <a:ext cx="731520" cy="731520"/>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gradFill>
            <a:gsLst>
              <a:gs pos="50000">
                <a:schemeClr val="accent6"/>
              </a:gs>
              <a:gs pos="0">
                <a:schemeClr val="accent6">
                  <a:lumMod val="25000"/>
                  <a:lumOff val="75000"/>
                </a:schemeClr>
              </a:gs>
              <a:gs pos="100000">
                <a:schemeClr val="accent6">
                  <a:lumMod val="85000"/>
                </a:schemeClr>
              </a:gs>
            </a:gsLst>
            <a:lin ang="5400000" scaled="1"/>
          </a:gra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Autofit/>
          </a:bodyPr>
          <a:p>
            <a:pPr algn="ctr">
              <a:spcBef>
                <a:spcPct val="0"/>
              </a:spcBef>
              <a:spcAft>
                <a:spcPct val="0"/>
              </a:spcAft>
            </a:pPr>
            <a:r>
              <a:rPr lang="en-US" altLang="zh-CN" sz="2400" b="1">
                <a:solidFill>
                  <a:schemeClr val="lt1"/>
                </a:solidFill>
                <a:latin typeface="+mn-ea"/>
                <a:cs typeface="+mn-ea"/>
                <a:sym typeface="+mn-ea"/>
              </a:rPr>
              <a:t>03</a:t>
            </a:r>
            <a:endParaRPr lang="en-US" altLang="zh-CN" sz="2400" b="1">
              <a:solidFill>
                <a:schemeClr val="lt1"/>
              </a:solidFill>
              <a:latin typeface="+mn-ea"/>
              <a:cs typeface="+mn-ea"/>
              <a:sym typeface="+mn-ea"/>
            </a:endParaRPr>
          </a:p>
        </p:txBody>
      </p:sp>
      <p:sp>
        <p:nvSpPr>
          <p:cNvPr id="49" name="对象12"/>
          <p:cNvSpPr>
            <a:spLocks noChangeAspect="1"/>
          </p:cNvSpPr>
          <p:nvPr>
            <p:custDataLst>
              <p:tags r:id="rId12"/>
            </p:custDataLst>
          </p:nvPr>
        </p:nvSpPr>
        <p:spPr>
          <a:xfrm>
            <a:off x="1138238" y="1862773"/>
            <a:ext cx="3188409" cy="3132620"/>
          </a:xfrm>
          <a:custGeom>
            <a:avLst/>
            <a:gdLst/>
            <a:ahLst/>
            <a:cxnLst/>
            <a:rect l="l" t="t" r="r" b="b"/>
            <a:pathLst>
              <a:path w="2340864" h="2340864">
                <a:moveTo>
                  <a:pt x="987552" y="73152"/>
                </a:moveTo>
                <a:lnTo>
                  <a:pt x="73152" y="987552"/>
                </a:lnTo>
                <a:cubicBezTo>
                  <a:pt x="-27432" y="1088136"/>
                  <a:pt x="-27432" y="1252728"/>
                  <a:pt x="73152" y="1353312"/>
                </a:cubicBezTo>
                <a:lnTo>
                  <a:pt x="987552" y="2267712"/>
                </a:lnTo>
                <a:cubicBezTo>
                  <a:pt x="1088136" y="2368296"/>
                  <a:pt x="1252728" y="2368296"/>
                  <a:pt x="1353312" y="2267712"/>
                </a:cubicBezTo>
                <a:lnTo>
                  <a:pt x="2267712" y="1353312"/>
                </a:lnTo>
                <a:cubicBezTo>
                  <a:pt x="2368296" y="1252728"/>
                  <a:pt x="2368296" y="1088136"/>
                  <a:pt x="2267712" y="987552"/>
                </a:cubicBezTo>
                <a:lnTo>
                  <a:pt x="1353312" y="73152"/>
                </a:lnTo>
                <a:cubicBezTo>
                  <a:pt x="1252728" y="-27432"/>
                  <a:pt x="1088136" y="-27432"/>
                  <a:pt x="987552" y="73152"/>
                </a:cubicBezTo>
              </a:path>
            </a:pathLst>
          </a:custGeom>
          <a:gradFill>
            <a:gsLst>
              <a:gs pos="50000">
                <a:schemeClr val="accent6"/>
              </a:gs>
              <a:gs pos="0">
                <a:schemeClr val="accent6">
                  <a:lumMod val="25000"/>
                  <a:lumOff val="75000"/>
                </a:schemeClr>
              </a:gs>
              <a:gs pos="100000">
                <a:schemeClr val="accent6">
                  <a:lumMod val="85000"/>
                </a:schemeClr>
              </a:gs>
            </a:gsLst>
            <a:lin ang="5400000" scaled="1"/>
          </a:gradFill>
          <a:ln w="53975">
            <a:gradFill>
              <a:gsLst>
                <a:gs pos="50000">
                  <a:schemeClr val="accent6"/>
                </a:gs>
                <a:gs pos="0">
                  <a:schemeClr val="accent6">
                    <a:lumMod val="25000"/>
                    <a:lumOff val="75000"/>
                  </a:schemeClr>
                </a:gs>
                <a:gs pos="100000">
                  <a:schemeClr val="accent6">
                    <a:lumMod val="85000"/>
                  </a:schemeClr>
                </a:gs>
              </a:gsLst>
              <a:lin ang="5400000" scaled="0"/>
            </a:gradFill>
          </a:ln>
        </p:spPr>
        <p:txBody>
          <a:bodyPr wrap="square" lIns="360000" tIns="0" rIns="360000" bIns="0" anchor="ctr" anchorCtr="0">
            <a:noAutofit/>
          </a:bodyPr>
          <a:p>
            <a:pPr algn="ctr">
              <a:spcBef>
                <a:spcPct val="0"/>
              </a:spcBef>
              <a:spcAft>
                <a:spcPct val="0"/>
              </a:spcAft>
            </a:pPr>
            <a:r>
              <a:rPr lang="zh-CN" altLang="en-US" sz="2700" b="1">
                <a:solidFill>
                  <a:schemeClr val="tx1"/>
                </a:solidFill>
                <a:latin typeface="+mn-ea"/>
                <a:cs typeface="+mn-ea"/>
                <a:sym typeface="+mn-ea"/>
              </a:rPr>
              <a:t>政策文件</a:t>
            </a:r>
            <a:endParaRPr lang="zh-CN" altLang="en-US" sz="2700" b="1">
              <a:solidFill>
                <a:schemeClr val="tx1"/>
              </a:solidFill>
              <a:latin typeface="+mn-ea"/>
              <a:cs typeface="+mn-ea"/>
              <a:sym typeface="+mn-ea"/>
            </a:endParaRPr>
          </a:p>
        </p:txBody>
      </p:sp>
      <p:sp>
        <p:nvSpPr>
          <p:cNvPr id="50" name="文本框 49"/>
          <p:cNvSpPr txBox="1"/>
          <p:nvPr/>
        </p:nvSpPr>
        <p:spPr>
          <a:xfrm>
            <a:off x="5130165" y="4990465"/>
            <a:ext cx="6096000" cy="1568450"/>
          </a:xfrm>
          <a:prstGeom prst="rect">
            <a:avLst/>
          </a:prstGeom>
          <a:noFill/>
        </p:spPr>
        <p:txBody>
          <a:bodyPr wrap="square" rtlCol="0" anchor="t">
            <a:spAutoFit/>
          </a:bodyPr>
          <a:p>
            <a:pPr>
              <a:lnSpc>
                <a:spcPct val="150000"/>
              </a:lnSpc>
              <a:spcBef>
                <a:spcPct val="0"/>
              </a:spcBef>
              <a:spcAft>
                <a:spcPct val="0"/>
              </a:spcAft>
            </a:pPr>
            <a:r>
              <a:rPr lang="zh-CN" altLang="en-US" sz="1600" b="1">
                <a:solidFill>
                  <a:schemeClr val="tx1">
                    <a:lumMod val="85000"/>
                    <a:lumOff val="15000"/>
                  </a:schemeClr>
                </a:solidFill>
                <a:latin typeface="+mn-ea"/>
                <a:cs typeface="+mn-ea"/>
                <a:sym typeface="+mn-ea"/>
              </a:rPr>
              <a:t>《专利转化运用专项行动方案（2023—2025年）》</a:t>
            </a:r>
            <a:endParaRPr lang="zh-CN" altLang="en-US" sz="1600">
              <a:solidFill>
                <a:schemeClr val="tx1">
                  <a:lumMod val="85000"/>
                  <a:lumOff val="15000"/>
                </a:schemeClr>
              </a:solidFill>
              <a:latin typeface="+mn-ea"/>
              <a:cs typeface="+mn-ea"/>
              <a:sym typeface="+mn-ea"/>
            </a:endParaRPr>
          </a:p>
          <a:p>
            <a:pPr>
              <a:lnSpc>
                <a:spcPct val="150000"/>
              </a:lnSpc>
              <a:spcBef>
                <a:spcPct val="0"/>
              </a:spcBef>
              <a:spcAft>
                <a:spcPct val="0"/>
              </a:spcAft>
            </a:pPr>
            <a:r>
              <a:rPr lang="en-US" altLang="zh-CN" sz="1600">
                <a:solidFill>
                  <a:schemeClr val="tx1">
                    <a:lumMod val="85000"/>
                    <a:lumOff val="15000"/>
                  </a:schemeClr>
                </a:solidFill>
                <a:latin typeface="+mn-ea"/>
                <a:cs typeface="+mn-ea"/>
                <a:sym typeface="+mn-ea"/>
              </a:rPr>
              <a:t>      </a:t>
            </a:r>
            <a:r>
              <a:rPr lang="zh-CN" altLang="en-US" sz="1600">
                <a:solidFill>
                  <a:schemeClr val="tx1">
                    <a:lumMod val="85000"/>
                    <a:lumOff val="15000"/>
                  </a:schemeClr>
                </a:solidFill>
                <a:latin typeface="+mn-ea"/>
                <a:cs typeface="+mn-ea"/>
                <a:sym typeface="+mn-ea"/>
              </a:rPr>
              <a:t>方案提出了推动一批高价值专利实现产业化的目标，并明确了备案认定的专利密集型产品产值超万亿元的具体任务，为专利密集型产品的认定和发展提供了明确的政策指导和支持。</a:t>
            </a:r>
            <a:endParaRPr lang="zh-CN" altLang="en-US" sz="1600">
              <a:solidFill>
                <a:schemeClr val="tx1">
                  <a:lumMod val="85000"/>
                  <a:lumOff val="15000"/>
                </a:schemeClr>
              </a:solidFill>
              <a:latin typeface="+mn-ea"/>
              <a:cs typeface="+mn-ea"/>
              <a:sym typeface="+mn-ea"/>
            </a:endParaRPr>
          </a:p>
        </p:txBody>
      </p:sp>
      <p:sp>
        <p:nvSpPr>
          <p:cNvPr id="51" name="文本框 50"/>
          <p:cNvSpPr txBox="1"/>
          <p:nvPr/>
        </p:nvSpPr>
        <p:spPr>
          <a:xfrm>
            <a:off x="4918710" y="622300"/>
            <a:ext cx="6307455" cy="1584325"/>
          </a:xfrm>
          <a:prstGeom prst="rect">
            <a:avLst/>
          </a:prstGeom>
          <a:noFill/>
        </p:spPr>
        <p:txBody>
          <a:bodyPr wrap="square" rtlCol="0" anchor="t">
            <a:noAutofit/>
          </a:bodyPr>
          <a:p>
            <a:pPr>
              <a:lnSpc>
                <a:spcPct val="150000"/>
              </a:lnSpc>
              <a:spcBef>
                <a:spcPct val="0"/>
              </a:spcBef>
              <a:spcAft>
                <a:spcPct val="0"/>
              </a:spcAft>
            </a:pPr>
            <a:r>
              <a:rPr lang="zh-CN" altLang="en-US" sz="1600" b="1" dirty="0">
                <a:solidFill>
                  <a:schemeClr val="tx1">
                    <a:lumMod val="85000"/>
                    <a:lumOff val="15000"/>
                  </a:schemeClr>
                </a:solidFill>
                <a:latin typeface="+mn-ea"/>
                <a:cs typeface="+mn-ea"/>
                <a:sym typeface="+mn-ea"/>
              </a:rPr>
              <a:t>《关于组织开展专利产品备案工作的通知》（国知办函运字〔2022〕985号）</a:t>
            </a:r>
            <a:endParaRPr lang="zh-CN" altLang="en-US" sz="1600" b="1" dirty="0">
              <a:solidFill>
                <a:schemeClr val="tx1">
                  <a:lumMod val="85000"/>
                  <a:lumOff val="15000"/>
                </a:schemeClr>
              </a:solidFill>
              <a:latin typeface="+mn-ea"/>
              <a:cs typeface="+mn-ea"/>
              <a:sym typeface="+mn-ea"/>
            </a:endParaRPr>
          </a:p>
          <a:p>
            <a:pPr>
              <a:lnSpc>
                <a:spcPct val="150000"/>
              </a:lnSpc>
              <a:spcBef>
                <a:spcPct val="0"/>
              </a:spcBef>
              <a:spcAft>
                <a:spcPct val="0"/>
              </a:spcAft>
            </a:pPr>
            <a:r>
              <a:rPr lang="en-US" altLang="zh-CN" sz="1600" dirty="0">
                <a:solidFill>
                  <a:schemeClr val="tx1">
                    <a:lumMod val="85000"/>
                    <a:lumOff val="15000"/>
                  </a:schemeClr>
                </a:solidFill>
                <a:latin typeface="+mn-ea"/>
                <a:cs typeface="+mn-ea"/>
                <a:sym typeface="+mn-ea"/>
              </a:rPr>
              <a:t>     </a:t>
            </a:r>
            <a:r>
              <a:rPr lang="zh-CN" altLang="en-US" sz="1600" dirty="0">
                <a:solidFill>
                  <a:schemeClr val="tx1">
                    <a:lumMod val="85000"/>
                    <a:lumOff val="15000"/>
                  </a:schemeClr>
                </a:solidFill>
                <a:latin typeface="+mn-ea"/>
                <a:cs typeface="+mn-ea"/>
                <a:sym typeface="+mn-ea"/>
              </a:rPr>
              <a:t>通知由国家知识产权局办公室发布，提出了采取备案和认定“两步走”的方式，先行启动专利产品备案工作，为后续的专利密集型产品认定奠定了基础。</a:t>
            </a:r>
            <a:endParaRPr lang="zh-CN" altLang="en-US" sz="1600" dirty="0">
              <a:solidFill>
                <a:schemeClr val="tx1">
                  <a:lumMod val="85000"/>
                  <a:lumOff val="15000"/>
                </a:schemeClr>
              </a:solidFill>
              <a:latin typeface="+mn-ea"/>
              <a:cs typeface="+mn-ea"/>
              <a:sym typeface="+mn-ea"/>
            </a:endParaRPr>
          </a:p>
        </p:txBody>
      </p:sp>
      <p:sp>
        <p:nvSpPr>
          <p:cNvPr id="52" name="文本框 51"/>
          <p:cNvSpPr txBox="1"/>
          <p:nvPr/>
        </p:nvSpPr>
        <p:spPr>
          <a:xfrm>
            <a:off x="5097145" y="2783840"/>
            <a:ext cx="6681470" cy="1938020"/>
          </a:xfrm>
          <a:prstGeom prst="rect">
            <a:avLst/>
          </a:prstGeom>
          <a:noFill/>
        </p:spPr>
        <p:txBody>
          <a:bodyPr wrap="square" rtlCol="0" anchor="t">
            <a:spAutoFit/>
          </a:bodyPr>
          <a:p>
            <a:pPr>
              <a:lnSpc>
                <a:spcPct val="150000"/>
              </a:lnSpc>
              <a:spcBef>
                <a:spcPct val="0"/>
              </a:spcBef>
              <a:spcAft>
                <a:spcPct val="0"/>
              </a:spcAft>
            </a:pPr>
            <a:r>
              <a:rPr lang="zh-CN" altLang="en-US" sz="1600" b="1">
                <a:solidFill>
                  <a:schemeClr val="tx1">
                    <a:lumMod val="85000"/>
                    <a:lumOff val="15000"/>
                  </a:schemeClr>
                </a:solidFill>
                <a:latin typeface="+mn-ea"/>
                <a:cs typeface="+mn-ea"/>
                <a:sym typeface="+mn-ea"/>
              </a:rPr>
              <a:t>《国家知识产权局办公室关于开展专利密集型产品认定工作的通知（国知办函运字〔2023〕584号）</a:t>
            </a:r>
            <a:endParaRPr lang="zh-CN" altLang="en-US" sz="1600" b="1">
              <a:solidFill>
                <a:schemeClr val="tx1">
                  <a:lumMod val="85000"/>
                  <a:lumOff val="15000"/>
                </a:schemeClr>
              </a:solidFill>
              <a:latin typeface="+mn-ea"/>
              <a:cs typeface="+mn-ea"/>
              <a:sym typeface="+mn-ea"/>
            </a:endParaRPr>
          </a:p>
          <a:p>
            <a:pPr>
              <a:lnSpc>
                <a:spcPct val="150000"/>
              </a:lnSpc>
              <a:spcBef>
                <a:spcPct val="0"/>
              </a:spcBef>
              <a:spcAft>
                <a:spcPct val="0"/>
              </a:spcAft>
            </a:pPr>
            <a:r>
              <a:rPr lang="en-US" altLang="zh-CN" sz="1600">
                <a:solidFill>
                  <a:schemeClr val="tx1">
                    <a:lumMod val="85000"/>
                    <a:lumOff val="15000"/>
                  </a:schemeClr>
                </a:solidFill>
                <a:latin typeface="+mn-ea"/>
                <a:cs typeface="+mn-ea"/>
                <a:sym typeface="+mn-ea"/>
              </a:rPr>
              <a:t>       </a:t>
            </a:r>
            <a:r>
              <a:rPr lang="zh-CN" altLang="en-US" sz="1600">
                <a:solidFill>
                  <a:schemeClr val="tx1">
                    <a:lumMod val="85000"/>
                    <a:lumOff val="15000"/>
                  </a:schemeClr>
                </a:solidFill>
                <a:latin typeface="+mn-ea"/>
                <a:cs typeface="+mn-ea"/>
                <a:sym typeface="+mn-ea"/>
              </a:rPr>
              <a:t>通知进一步明确了专利密集型产品的认定工作，自2023年起启动并逐年开展，旨在筛选出经济效益高、专利保护强度高、专利价值贡献高、产品竞争力对专利依赖度高的产品。</a:t>
            </a:r>
            <a:endParaRPr lang="zh-CN" altLang="en-US" sz="1600">
              <a:solidFill>
                <a:schemeClr val="tx1">
                  <a:lumMod val="85000"/>
                  <a:lumOff val="15000"/>
                </a:schemeClr>
              </a:solidFill>
              <a:latin typeface="+mn-ea"/>
              <a:cs typeface="+mn-ea"/>
              <a:sym typeface="+mn-ea"/>
            </a:endParaRPr>
          </a:p>
        </p:txBody>
      </p:sp>
    </p:spTree>
    <p:custDataLst>
      <p:tags r:id="rId13"/>
    </p:custDataLst>
  </p:cSld>
  <p:clrMapOvr>
    <a:masterClrMapping/>
  </p:clrMapOvr>
  <p:timing>
    <p:tnLst>
      <p:par>
        <p:cTn id="1" dur="indefinite" restart="never" nodeType="tmRoot"/>
      </p:par>
    </p:tnLst>
    <p:bldLst>
      <p:bldP spid="1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3645647"/>
            <a:ext cx="12192000" cy="3212353"/>
          </a:xfrm>
          <a:prstGeom prst="rect">
            <a:avLst/>
          </a:prstGeom>
        </p:spPr>
      </p:pic>
      <p:grpSp>
        <p:nvGrpSpPr>
          <p:cNvPr id="7" name="组合 6"/>
          <p:cNvGrpSpPr/>
          <p:nvPr>
            <p:custDataLst>
              <p:tags r:id="rId2"/>
            </p:custDataLst>
          </p:nvPr>
        </p:nvGrpSpPr>
        <p:grpSpPr>
          <a:xfrm>
            <a:off x="289374" y="1228090"/>
            <a:ext cx="5224966" cy="1691640"/>
            <a:chOff x="1760" y="2386"/>
            <a:chExt cx="8228" cy="2664"/>
          </a:xfrm>
        </p:grpSpPr>
        <p:grpSp>
          <p:nvGrpSpPr>
            <p:cNvPr id="473" name="组合 472"/>
            <p:cNvGrpSpPr/>
            <p:nvPr>
              <p:custDataLst>
                <p:tags r:id="rId3"/>
              </p:custDataLst>
            </p:nvPr>
          </p:nvGrpSpPr>
          <p:grpSpPr>
            <a:xfrm>
              <a:off x="1760" y="2717"/>
              <a:ext cx="1388" cy="1388"/>
              <a:chOff x="1349376" y="4840651"/>
              <a:chExt cx="881185" cy="881185"/>
            </a:xfrm>
          </p:grpSpPr>
          <p:sp>
            <p:nvSpPr>
              <p:cNvPr id="474" name="椭圆 473"/>
              <p:cNvSpPr/>
              <p:nvPr>
                <p:custDataLst>
                  <p:tags r:id="rId4"/>
                </p:custDataLst>
              </p:nvPr>
            </p:nvSpPr>
            <p:spPr>
              <a:xfrm>
                <a:off x="1349376" y="4840651"/>
                <a:ext cx="881185" cy="881185"/>
              </a:xfrm>
              <a:prstGeom prst="ellipse">
                <a:avLst/>
              </a:prstGeom>
              <a:gradFill flip="none" rotWithShape="1">
                <a:gsLst>
                  <a:gs pos="0">
                    <a:srgbClr val="FFFFFF"/>
                  </a:gs>
                  <a:gs pos="100000">
                    <a:srgbClr val="DBDBDB"/>
                  </a:gs>
                </a:gsLst>
                <a:lin ang="18900000" scaled="1"/>
                <a:tileRect/>
              </a:gradFill>
              <a:ln w="28575" cap="flat" cmpd="sng" algn="ctr">
                <a:gradFill flip="none" rotWithShape="1">
                  <a:gsLst>
                    <a:gs pos="0">
                      <a:srgbClr val="DBDBDB"/>
                    </a:gs>
                    <a:gs pos="100000">
                      <a:srgbClr val="FFFFFF"/>
                    </a:gs>
                  </a:gsLst>
                  <a:lin ang="18900000" scaled="1"/>
                  <a:tileRect/>
                </a:gradFill>
                <a:prstDash val="solid"/>
                <a:miter lim="800000"/>
              </a:ln>
              <a:effectLst>
                <a:outerShdw blurRad="698500" dist="190500" dir="8100000" algn="tr" rotWithShape="0">
                  <a:prstClr val="black">
                    <a:alpha val="3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5" name="椭圆 3"/>
              <p:cNvSpPr/>
              <p:nvPr>
                <p:custDataLst>
                  <p:tags r:id="rId5"/>
                </p:custDataLst>
              </p:nvPr>
            </p:nvSpPr>
            <p:spPr>
              <a:xfrm>
                <a:off x="1579491" y="5050456"/>
                <a:ext cx="420954" cy="461575"/>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rgbClr val="C00000"/>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82"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custDataLst>
                <p:tags r:id="rId6"/>
              </p:custDataLst>
            </p:nvPr>
          </p:nvSpPr>
          <p:spPr>
            <a:xfrm>
              <a:off x="3316" y="2386"/>
              <a:ext cx="6672" cy="2664"/>
            </a:xfrm>
            <a:prstGeom prst="rect">
              <a:avLst/>
            </a:prstGeom>
          </p:spPr>
          <p:txBody>
            <a:bodyPr wrap="square">
              <a:spAutoFit/>
            </a:bodyPr>
            <a:lstStyle/>
            <a:p>
              <a:pPr>
                <a:lnSpc>
                  <a:spcPct val="200000"/>
                </a:lnSpc>
              </a:pPr>
              <a:r>
                <a:rPr lang="en-US" altLang="zh-CN" sz="1600" b="1" dirty="0">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rPr>
                <a:t>促进高价值专利的培育</a:t>
              </a:r>
              <a:endPar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通过备案和认定工作，可以筛选出拥有多项高质量专利的产品，推动创新成果的转化和应用，进而促进高价值专利的培育。</a:t>
              </a:r>
              <a:endParaRPr lang="zh-CN" altLang="en-US" sz="16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 name="组合 1"/>
          <p:cNvGrpSpPr/>
          <p:nvPr>
            <p:custDataLst>
              <p:tags r:id="rId7"/>
            </p:custDataLst>
          </p:nvPr>
        </p:nvGrpSpPr>
        <p:grpSpPr>
          <a:xfrm>
            <a:off x="6355545" y="1127125"/>
            <a:ext cx="4606460" cy="2061210"/>
            <a:chOff x="12362" y="2386"/>
            <a:chExt cx="7254" cy="3246"/>
          </a:xfrm>
        </p:grpSpPr>
        <p:grpSp>
          <p:nvGrpSpPr>
            <p:cNvPr id="479" name="组合 478"/>
            <p:cNvGrpSpPr/>
            <p:nvPr>
              <p:custDataLst>
                <p:tags r:id="rId8"/>
              </p:custDataLst>
            </p:nvPr>
          </p:nvGrpSpPr>
          <p:grpSpPr>
            <a:xfrm>
              <a:off x="12362" y="2717"/>
              <a:ext cx="1388" cy="1388"/>
              <a:chOff x="8081662" y="4883394"/>
              <a:chExt cx="881185" cy="881185"/>
            </a:xfrm>
          </p:grpSpPr>
          <p:sp>
            <p:nvSpPr>
              <p:cNvPr id="480" name="椭圆 479"/>
              <p:cNvSpPr/>
              <p:nvPr>
                <p:custDataLst>
                  <p:tags r:id="rId9"/>
                </p:custDataLst>
              </p:nvPr>
            </p:nvSpPr>
            <p:spPr>
              <a:xfrm>
                <a:off x="8081662" y="4883394"/>
                <a:ext cx="881185" cy="881185"/>
              </a:xfrm>
              <a:prstGeom prst="ellipse">
                <a:avLst/>
              </a:prstGeom>
              <a:gradFill flip="none" rotWithShape="1">
                <a:gsLst>
                  <a:gs pos="0">
                    <a:srgbClr val="FFFFFF"/>
                  </a:gs>
                  <a:gs pos="100000">
                    <a:srgbClr val="DBDBDB"/>
                  </a:gs>
                </a:gsLst>
                <a:lin ang="18900000" scaled="1"/>
                <a:tileRect/>
              </a:gradFill>
              <a:ln w="28575" cap="flat" cmpd="sng" algn="ctr">
                <a:gradFill flip="none" rotWithShape="1">
                  <a:gsLst>
                    <a:gs pos="0">
                      <a:srgbClr val="DBDBDB"/>
                    </a:gs>
                    <a:gs pos="100000">
                      <a:srgbClr val="FFFFFF"/>
                    </a:gs>
                  </a:gsLst>
                  <a:lin ang="18900000" scaled="1"/>
                  <a:tileRect/>
                </a:gradFill>
                <a:prstDash val="solid"/>
                <a:miter lim="800000"/>
              </a:ln>
              <a:effectLst>
                <a:outerShdw blurRad="698500" dist="190500" dir="8100000" algn="tr" rotWithShape="0">
                  <a:prstClr val="black">
                    <a:alpha val="3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 name="椭圆 9"/>
              <p:cNvSpPr/>
              <p:nvPr>
                <p:custDataLst>
                  <p:tags r:id="rId10"/>
                </p:custDataLst>
              </p:nvPr>
            </p:nvSpPr>
            <p:spPr>
              <a:xfrm>
                <a:off x="8291467" y="5114860"/>
                <a:ext cx="461575" cy="418253"/>
              </a:xfrm>
              <a:custGeom>
                <a:avLst/>
                <a:gdLst>
                  <a:gd name="connsiteX0" fmla="*/ 77353 w 608744"/>
                  <a:gd name="connsiteY0" fmla="*/ 487262 h 551610"/>
                  <a:gd name="connsiteX1" fmla="*/ 66107 w 608744"/>
                  <a:gd name="connsiteY1" fmla="*/ 498486 h 551610"/>
                  <a:gd name="connsiteX2" fmla="*/ 77353 w 608744"/>
                  <a:gd name="connsiteY2" fmla="*/ 509711 h 551610"/>
                  <a:gd name="connsiteX3" fmla="*/ 88502 w 608744"/>
                  <a:gd name="connsiteY3" fmla="*/ 498486 h 551610"/>
                  <a:gd name="connsiteX4" fmla="*/ 77353 w 608744"/>
                  <a:gd name="connsiteY4" fmla="*/ 487262 h 551610"/>
                  <a:gd name="connsiteX5" fmla="*/ 225160 w 608744"/>
                  <a:gd name="connsiteY5" fmla="*/ 404294 h 551610"/>
                  <a:gd name="connsiteX6" fmla="*/ 211474 w 608744"/>
                  <a:gd name="connsiteY6" fmla="*/ 417961 h 551610"/>
                  <a:gd name="connsiteX7" fmla="*/ 225160 w 608744"/>
                  <a:gd name="connsiteY7" fmla="*/ 431627 h 551610"/>
                  <a:gd name="connsiteX8" fmla="*/ 238846 w 608744"/>
                  <a:gd name="connsiteY8" fmla="*/ 417961 h 551610"/>
                  <a:gd name="connsiteX9" fmla="*/ 225160 w 608744"/>
                  <a:gd name="connsiteY9" fmla="*/ 404294 h 551610"/>
                  <a:gd name="connsiteX10" fmla="*/ 576854 w 608744"/>
                  <a:gd name="connsiteY10" fmla="*/ 342897 h 551610"/>
                  <a:gd name="connsiteX11" fmla="*/ 599357 w 608744"/>
                  <a:gd name="connsiteY11" fmla="*/ 352269 h 551610"/>
                  <a:gd name="connsiteX12" fmla="*/ 599357 w 608744"/>
                  <a:gd name="connsiteY12" fmla="*/ 397272 h 551610"/>
                  <a:gd name="connsiteX13" fmla="*/ 454047 w 608744"/>
                  <a:gd name="connsiteY13" fmla="*/ 542239 h 551610"/>
                  <a:gd name="connsiteX14" fmla="*/ 431557 w 608744"/>
                  <a:gd name="connsiteY14" fmla="*/ 551610 h 551610"/>
                  <a:gd name="connsiteX15" fmla="*/ 409066 w 608744"/>
                  <a:gd name="connsiteY15" fmla="*/ 542239 h 551610"/>
                  <a:gd name="connsiteX16" fmla="*/ 336412 w 608744"/>
                  <a:gd name="connsiteY16" fmla="*/ 469706 h 551610"/>
                  <a:gd name="connsiteX17" fmla="*/ 336412 w 608744"/>
                  <a:gd name="connsiteY17" fmla="*/ 424703 h 551610"/>
                  <a:gd name="connsiteX18" fmla="*/ 381491 w 608744"/>
                  <a:gd name="connsiteY18" fmla="*/ 424703 h 551610"/>
                  <a:gd name="connsiteX19" fmla="*/ 431557 w 608744"/>
                  <a:gd name="connsiteY19" fmla="*/ 474783 h 551610"/>
                  <a:gd name="connsiteX20" fmla="*/ 554277 w 608744"/>
                  <a:gd name="connsiteY20" fmla="*/ 352269 h 551610"/>
                  <a:gd name="connsiteX21" fmla="*/ 576854 w 608744"/>
                  <a:gd name="connsiteY21" fmla="*/ 342897 h 551610"/>
                  <a:gd name="connsiteX22" fmla="*/ 374561 w 608744"/>
                  <a:gd name="connsiteY22" fmla="*/ 320508 h 551610"/>
                  <a:gd name="connsiteX23" fmla="*/ 543777 w 608744"/>
                  <a:gd name="connsiteY23" fmla="*/ 320508 h 551610"/>
                  <a:gd name="connsiteX24" fmla="*/ 531753 w 608744"/>
                  <a:gd name="connsiteY24" fmla="*/ 329686 h 551610"/>
                  <a:gd name="connsiteX25" fmla="*/ 493042 w 608744"/>
                  <a:gd name="connsiteY25" fmla="*/ 368351 h 551610"/>
                  <a:gd name="connsiteX26" fmla="*/ 374561 w 608744"/>
                  <a:gd name="connsiteY26" fmla="*/ 368351 h 551610"/>
                  <a:gd name="connsiteX27" fmla="*/ 31880 w 608744"/>
                  <a:gd name="connsiteY27" fmla="*/ 305824 h 551610"/>
                  <a:gd name="connsiteX28" fmla="*/ 31880 w 608744"/>
                  <a:gd name="connsiteY28" fmla="*/ 477893 h 551610"/>
                  <a:gd name="connsiteX29" fmla="*/ 122729 w 608744"/>
                  <a:gd name="connsiteY29" fmla="*/ 477893 h 551610"/>
                  <a:gd name="connsiteX30" fmla="*/ 122729 w 608744"/>
                  <a:gd name="connsiteY30" fmla="*/ 305824 h 551610"/>
                  <a:gd name="connsiteX31" fmla="*/ 26502 w 608744"/>
                  <a:gd name="connsiteY31" fmla="*/ 274006 h 551610"/>
                  <a:gd name="connsiteX32" fmla="*/ 128205 w 608744"/>
                  <a:gd name="connsiteY32" fmla="*/ 274006 h 551610"/>
                  <a:gd name="connsiteX33" fmla="*/ 154609 w 608744"/>
                  <a:gd name="connsiteY33" fmla="*/ 300456 h 551610"/>
                  <a:gd name="connsiteX34" fmla="*/ 154609 w 608744"/>
                  <a:gd name="connsiteY34" fmla="*/ 492728 h 551610"/>
                  <a:gd name="connsiteX35" fmla="*/ 128205 w 608744"/>
                  <a:gd name="connsiteY35" fmla="*/ 519080 h 551610"/>
                  <a:gd name="connsiteX36" fmla="*/ 26502 w 608744"/>
                  <a:gd name="connsiteY36" fmla="*/ 519080 h 551610"/>
                  <a:gd name="connsiteX37" fmla="*/ 0 w 608744"/>
                  <a:gd name="connsiteY37" fmla="*/ 492728 h 551610"/>
                  <a:gd name="connsiteX38" fmla="*/ 0 w 608744"/>
                  <a:gd name="connsiteY38" fmla="*/ 300456 h 551610"/>
                  <a:gd name="connsiteX39" fmla="*/ 26502 w 608744"/>
                  <a:gd name="connsiteY39" fmla="*/ 274006 h 551610"/>
                  <a:gd name="connsiteX40" fmla="*/ 151646 w 608744"/>
                  <a:gd name="connsiteY40" fmla="*/ 143742 h 551610"/>
                  <a:gd name="connsiteX41" fmla="*/ 298772 w 608744"/>
                  <a:gd name="connsiteY41" fmla="*/ 143742 h 551610"/>
                  <a:gd name="connsiteX42" fmla="*/ 342665 w 608744"/>
                  <a:gd name="connsiteY42" fmla="*/ 187574 h 551610"/>
                  <a:gd name="connsiteX43" fmla="*/ 342665 w 608744"/>
                  <a:gd name="connsiteY43" fmla="*/ 385941 h 551610"/>
                  <a:gd name="connsiteX44" fmla="*/ 313826 w 608744"/>
                  <a:gd name="connsiteY44" fmla="*/ 402243 h 551610"/>
                  <a:gd name="connsiteX45" fmla="*/ 313826 w 608744"/>
                  <a:gd name="connsiteY45" fmla="*/ 402341 h 551610"/>
                  <a:gd name="connsiteX46" fmla="*/ 297403 w 608744"/>
                  <a:gd name="connsiteY46" fmla="*/ 431627 h 551610"/>
                  <a:gd name="connsiteX47" fmla="*/ 295546 w 608744"/>
                  <a:gd name="connsiteY47" fmla="*/ 451054 h 551610"/>
                  <a:gd name="connsiteX48" fmla="*/ 181169 w 608744"/>
                  <a:gd name="connsiteY48" fmla="*/ 451054 h 551610"/>
                  <a:gd name="connsiteX49" fmla="*/ 181169 w 608744"/>
                  <a:gd name="connsiteY49" fmla="*/ 431627 h 551610"/>
                  <a:gd name="connsiteX50" fmla="*/ 181169 w 608744"/>
                  <a:gd name="connsiteY50" fmla="*/ 391603 h 551610"/>
                  <a:gd name="connsiteX51" fmla="*/ 300140 w 608744"/>
                  <a:gd name="connsiteY51" fmla="*/ 391603 h 551610"/>
                  <a:gd name="connsiteX52" fmla="*/ 300140 w 608744"/>
                  <a:gd name="connsiteY52" fmla="*/ 186207 h 551610"/>
                  <a:gd name="connsiteX53" fmla="*/ 151646 w 608744"/>
                  <a:gd name="connsiteY53" fmla="*/ 186207 h 551610"/>
                  <a:gd name="connsiteX54" fmla="*/ 151157 w 608744"/>
                  <a:gd name="connsiteY54" fmla="*/ 252980 h 551610"/>
                  <a:gd name="connsiteX55" fmla="*/ 128184 w 608744"/>
                  <a:gd name="connsiteY55" fmla="*/ 247416 h 551610"/>
                  <a:gd name="connsiteX56" fmla="*/ 107753 w 608744"/>
                  <a:gd name="connsiteY56" fmla="*/ 247416 h 551610"/>
                  <a:gd name="connsiteX57" fmla="*/ 107753 w 608744"/>
                  <a:gd name="connsiteY57" fmla="*/ 187574 h 551610"/>
                  <a:gd name="connsiteX58" fmla="*/ 151646 w 608744"/>
                  <a:gd name="connsiteY58" fmla="*/ 143742 h 551610"/>
                  <a:gd name="connsiteX59" fmla="*/ 222263 w 608744"/>
                  <a:gd name="connsiteY59" fmla="*/ 0 h 551610"/>
                  <a:gd name="connsiteX60" fmla="*/ 561225 w 608744"/>
                  <a:gd name="connsiteY60" fmla="*/ 0 h 551610"/>
                  <a:gd name="connsiteX61" fmla="*/ 601994 w 608744"/>
                  <a:gd name="connsiteY61" fmla="*/ 40718 h 551610"/>
                  <a:gd name="connsiteX62" fmla="*/ 601994 w 608744"/>
                  <a:gd name="connsiteY62" fmla="*/ 270476 h 551610"/>
                  <a:gd name="connsiteX63" fmla="*/ 561225 w 608744"/>
                  <a:gd name="connsiteY63" fmla="*/ 311194 h 551610"/>
                  <a:gd name="connsiteX64" fmla="*/ 374586 w 608744"/>
                  <a:gd name="connsiteY64" fmla="*/ 311194 h 551610"/>
                  <a:gd name="connsiteX65" fmla="*/ 374586 w 608744"/>
                  <a:gd name="connsiteY65" fmla="*/ 268718 h 551610"/>
                  <a:gd name="connsiteX66" fmla="*/ 559465 w 608744"/>
                  <a:gd name="connsiteY66" fmla="*/ 268718 h 551610"/>
                  <a:gd name="connsiteX67" fmla="*/ 559465 w 608744"/>
                  <a:gd name="connsiteY67" fmla="*/ 42475 h 551610"/>
                  <a:gd name="connsiteX68" fmla="*/ 224023 w 608744"/>
                  <a:gd name="connsiteY68" fmla="*/ 42475 h 551610"/>
                  <a:gd name="connsiteX69" fmla="*/ 224023 w 608744"/>
                  <a:gd name="connsiteY69" fmla="*/ 111901 h 551610"/>
                  <a:gd name="connsiteX70" fmla="*/ 181494 w 608744"/>
                  <a:gd name="connsiteY70" fmla="*/ 111901 h 551610"/>
                  <a:gd name="connsiteX71" fmla="*/ 181494 w 608744"/>
                  <a:gd name="connsiteY71" fmla="*/ 40718 h 551610"/>
                  <a:gd name="connsiteX72" fmla="*/ 222263 w 608744"/>
                  <a:gd name="connsiteY72"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8744" h="551610">
                    <a:moveTo>
                      <a:pt x="77353" y="487262"/>
                    </a:moveTo>
                    <a:cubicBezTo>
                      <a:pt x="71095" y="487262"/>
                      <a:pt x="66107" y="492338"/>
                      <a:pt x="66107" y="498486"/>
                    </a:cubicBezTo>
                    <a:cubicBezTo>
                      <a:pt x="66107" y="504635"/>
                      <a:pt x="71095" y="509711"/>
                      <a:pt x="77353" y="509711"/>
                    </a:cubicBezTo>
                    <a:cubicBezTo>
                      <a:pt x="83514" y="509711"/>
                      <a:pt x="88502" y="504635"/>
                      <a:pt x="88502" y="498486"/>
                    </a:cubicBezTo>
                    <a:cubicBezTo>
                      <a:pt x="88502" y="492338"/>
                      <a:pt x="83514" y="487262"/>
                      <a:pt x="77353" y="487262"/>
                    </a:cubicBezTo>
                    <a:close/>
                    <a:moveTo>
                      <a:pt x="225160" y="404294"/>
                    </a:moveTo>
                    <a:cubicBezTo>
                      <a:pt x="217633" y="404294"/>
                      <a:pt x="211474" y="410346"/>
                      <a:pt x="211474" y="417961"/>
                    </a:cubicBezTo>
                    <a:cubicBezTo>
                      <a:pt x="211474" y="425477"/>
                      <a:pt x="217633" y="431627"/>
                      <a:pt x="225160" y="431627"/>
                    </a:cubicBezTo>
                    <a:cubicBezTo>
                      <a:pt x="232785" y="431627"/>
                      <a:pt x="238846" y="425477"/>
                      <a:pt x="238846" y="417961"/>
                    </a:cubicBezTo>
                    <a:cubicBezTo>
                      <a:pt x="238846" y="410346"/>
                      <a:pt x="232785" y="404294"/>
                      <a:pt x="225160" y="404294"/>
                    </a:cubicBezTo>
                    <a:close/>
                    <a:moveTo>
                      <a:pt x="576854" y="342897"/>
                    </a:moveTo>
                    <a:cubicBezTo>
                      <a:pt x="585007" y="342897"/>
                      <a:pt x="593147" y="346021"/>
                      <a:pt x="599357" y="352269"/>
                    </a:cubicBezTo>
                    <a:cubicBezTo>
                      <a:pt x="611873" y="364666"/>
                      <a:pt x="611873" y="384776"/>
                      <a:pt x="599357" y="397272"/>
                    </a:cubicBezTo>
                    <a:lnTo>
                      <a:pt x="454047" y="542239"/>
                    </a:lnTo>
                    <a:cubicBezTo>
                      <a:pt x="448083" y="548291"/>
                      <a:pt x="440064" y="551610"/>
                      <a:pt x="431557" y="551610"/>
                    </a:cubicBezTo>
                    <a:cubicBezTo>
                      <a:pt x="423147" y="551610"/>
                      <a:pt x="415031" y="548291"/>
                      <a:pt x="409066" y="542239"/>
                    </a:cubicBezTo>
                    <a:lnTo>
                      <a:pt x="336412" y="469706"/>
                    </a:lnTo>
                    <a:cubicBezTo>
                      <a:pt x="323895" y="457308"/>
                      <a:pt x="323895" y="437199"/>
                      <a:pt x="336412" y="424703"/>
                    </a:cubicBezTo>
                    <a:cubicBezTo>
                      <a:pt x="348830" y="412305"/>
                      <a:pt x="369072" y="412305"/>
                      <a:pt x="381491" y="424703"/>
                    </a:cubicBezTo>
                    <a:lnTo>
                      <a:pt x="431557" y="474783"/>
                    </a:lnTo>
                    <a:lnTo>
                      <a:pt x="554277" y="352269"/>
                    </a:lnTo>
                    <a:cubicBezTo>
                      <a:pt x="560536" y="346021"/>
                      <a:pt x="568701" y="342897"/>
                      <a:pt x="576854" y="342897"/>
                    </a:cubicBezTo>
                    <a:close/>
                    <a:moveTo>
                      <a:pt x="374561" y="320508"/>
                    </a:moveTo>
                    <a:lnTo>
                      <a:pt x="543777" y="320508"/>
                    </a:lnTo>
                    <a:cubicBezTo>
                      <a:pt x="539476" y="323046"/>
                      <a:pt x="535468" y="326073"/>
                      <a:pt x="531753" y="329686"/>
                    </a:cubicBezTo>
                    <a:lnTo>
                      <a:pt x="493042" y="368351"/>
                    </a:lnTo>
                    <a:lnTo>
                      <a:pt x="374561" y="368351"/>
                    </a:lnTo>
                    <a:close/>
                    <a:moveTo>
                      <a:pt x="31880" y="305824"/>
                    </a:moveTo>
                    <a:lnTo>
                      <a:pt x="31880" y="477893"/>
                    </a:lnTo>
                    <a:lnTo>
                      <a:pt x="122729" y="477893"/>
                    </a:lnTo>
                    <a:lnTo>
                      <a:pt x="122729" y="305824"/>
                    </a:lnTo>
                    <a:close/>
                    <a:moveTo>
                      <a:pt x="26502" y="274006"/>
                    </a:moveTo>
                    <a:lnTo>
                      <a:pt x="128205" y="274006"/>
                    </a:lnTo>
                    <a:cubicBezTo>
                      <a:pt x="142776" y="274006"/>
                      <a:pt x="154609" y="285815"/>
                      <a:pt x="154609" y="300456"/>
                    </a:cubicBezTo>
                    <a:lnTo>
                      <a:pt x="154609" y="492728"/>
                    </a:lnTo>
                    <a:cubicBezTo>
                      <a:pt x="154609" y="507271"/>
                      <a:pt x="142776" y="519080"/>
                      <a:pt x="128205" y="519080"/>
                    </a:cubicBezTo>
                    <a:lnTo>
                      <a:pt x="26502" y="519080"/>
                    </a:lnTo>
                    <a:cubicBezTo>
                      <a:pt x="11833" y="519080"/>
                      <a:pt x="0" y="507271"/>
                      <a:pt x="0" y="492728"/>
                    </a:cubicBezTo>
                    <a:lnTo>
                      <a:pt x="0" y="300456"/>
                    </a:lnTo>
                    <a:cubicBezTo>
                      <a:pt x="0" y="285815"/>
                      <a:pt x="11833" y="274006"/>
                      <a:pt x="26502" y="274006"/>
                    </a:cubicBezTo>
                    <a:close/>
                    <a:moveTo>
                      <a:pt x="151646" y="143742"/>
                    </a:moveTo>
                    <a:lnTo>
                      <a:pt x="298772" y="143742"/>
                    </a:lnTo>
                    <a:cubicBezTo>
                      <a:pt x="323016" y="143742"/>
                      <a:pt x="342665" y="163364"/>
                      <a:pt x="342665" y="187574"/>
                    </a:cubicBezTo>
                    <a:lnTo>
                      <a:pt x="342665" y="385941"/>
                    </a:lnTo>
                    <a:cubicBezTo>
                      <a:pt x="332107" y="388772"/>
                      <a:pt x="322136" y="394043"/>
                      <a:pt x="313826" y="402243"/>
                    </a:cubicBezTo>
                    <a:cubicBezTo>
                      <a:pt x="313826" y="402243"/>
                      <a:pt x="313826" y="402243"/>
                      <a:pt x="313826" y="402341"/>
                    </a:cubicBezTo>
                    <a:cubicBezTo>
                      <a:pt x="305419" y="410737"/>
                      <a:pt x="300043" y="420889"/>
                      <a:pt x="297403" y="431627"/>
                    </a:cubicBezTo>
                    <a:cubicBezTo>
                      <a:pt x="295741" y="437973"/>
                      <a:pt x="295155" y="444514"/>
                      <a:pt x="295546" y="451054"/>
                    </a:cubicBezTo>
                    <a:lnTo>
                      <a:pt x="181169" y="451054"/>
                    </a:lnTo>
                    <a:lnTo>
                      <a:pt x="181169" y="431627"/>
                    </a:lnTo>
                    <a:lnTo>
                      <a:pt x="181169" y="391603"/>
                    </a:lnTo>
                    <a:lnTo>
                      <a:pt x="300140" y="391603"/>
                    </a:lnTo>
                    <a:lnTo>
                      <a:pt x="300140" y="186207"/>
                    </a:lnTo>
                    <a:lnTo>
                      <a:pt x="151646" y="186207"/>
                    </a:lnTo>
                    <a:lnTo>
                      <a:pt x="151157" y="252980"/>
                    </a:lnTo>
                    <a:cubicBezTo>
                      <a:pt x="144217" y="249563"/>
                      <a:pt x="136396" y="247416"/>
                      <a:pt x="128184" y="247416"/>
                    </a:cubicBezTo>
                    <a:lnTo>
                      <a:pt x="107753" y="247416"/>
                    </a:lnTo>
                    <a:lnTo>
                      <a:pt x="107753" y="187574"/>
                    </a:lnTo>
                    <a:cubicBezTo>
                      <a:pt x="107753" y="163364"/>
                      <a:pt x="127402" y="143742"/>
                      <a:pt x="151646" y="143742"/>
                    </a:cubicBezTo>
                    <a:close/>
                    <a:moveTo>
                      <a:pt x="222263" y="0"/>
                    </a:moveTo>
                    <a:lnTo>
                      <a:pt x="561225" y="0"/>
                    </a:lnTo>
                    <a:cubicBezTo>
                      <a:pt x="583711" y="0"/>
                      <a:pt x="601994" y="18259"/>
                      <a:pt x="601994" y="40718"/>
                    </a:cubicBezTo>
                    <a:lnTo>
                      <a:pt x="601994" y="270476"/>
                    </a:lnTo>
                    <a:cubicBezTo>
                      <a:pt x="601994" y="292934"/>
                      <a:pt x="583711" y="311194"/>
                      <a:pt x="561225" y="311194"/>
                    </a:cubicBezTo>
                    <a:lnTo>
                      <a:pt x="374586" y="311194"/>
                    </a:lnTo>
                    <a:lnTo>
                      <a:pt x="374586" y="268718"/>
                    </a:lnTo>
                    <a:lnTo>
                      <a:pt x="559465" y="268718"/>
                    </a:lnTo>
                    <a:lnTo>
                      <a:pt x="559465" y="42475"/>
                    </a:lnTo>
                    <a:lnTo>
                      <a:pt x="224023" y="42475"/>
                    </a:lnTo>
                    <a:lnTo>
                      <a:pt x="224023" y="111901"/>
                    </a:lnTo>
                    <a:lnTo>
                      <a:pt x="181494" y="111901"/>
                    </a:lnTo>
                    <a:lnTo>
                      <a:pt x="181494" y="40718"/>
                    </a:lnTo>
                    <a:cubicBezTo>
                      <a:pt x="181494" y="18259"/>
                      <a:pt x="199777" y="0"/>
                      <a:pt x="222263" y="0"/>
                    </a:cubicBezTo>
                    <a:close/>
                  </a:path>
                </a:pathLst>
              </a:custGeom>
              <a:solidFill>
                <a:srgbClr val="C00000"/>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84"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custDataLst>
                <p:tags r:id="rId11"/>
              </p:custDataLst>
            </p:nvPr>
          </p:nvSpPr>
          <p:spPr>
            <a:xfrm>
              <a:off x="13978" y="2386"/>
              <a:ext cx="5638" cy="3246"/>
            </a:xfrm>
            <a:prstGeom prst="rect">
              <a:avLst/>
            </a:prstGeom>
          </p:spPr>
          <p:txBody>
            <a:bodyPr wrap="square">
              <a:spAutoFit/>
            </a:bodyPr>
            <a:lstStyle/>
            <a:p>
              <a:pPr>
                <a:lnSpc>
                  <a:spcPct val="200000"/>
                </a:lnSpc>
              </a:pPr>
              <a:r>
                <a:rPr lang="en-US" altLang="zh-CN" sz="1600" b="1" dirty="0">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rPr>
                <a:t>推动专利向产品端和产业端转化</a:t>
              </a:r>
              <a:endPar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l">
                <a:lnSpc>
                  <a:spcPct val="150000"/>
                </a:lnSpc>
                <a:buClrTx/>
                <a:buSzTx/>
                <a:buFontTx/>
              </a:pPr>
              <a:r>
                <a:rPr lang="zh-CN" altLang="en-US" sz="1600" dirty="0">
                  <a:latin typeface="微软雅黑" panose="020B0503020204020204" pitchFamily="34" charset="-122"/>
                  <a:ea typeface="微软雅黑" panose="020B0503020204020204" pitchFamily="34" charset="-122"/>
                  <a:cs typeface="+mn-ea"/>
                  <a:sym typeface="微软雅黑" panose="020B0503020204020204" pitchFamily="34" charset="-122"/>
                </a:rPr>
                <a:t>专利密集型产品的认定，有助于打通专利端和市场端之间的壁垒，推动专利向产品端和产业端转化，实现创新成果的商业化应用。</a:t>
              </a:r>
              <a:endParaRPr lang="zh-CN" altLang="en-US" sz="1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8" name="组合 7"/>
          <p:cNvGrpSpPr/>
          <p:nvPr>
            <p:custDataLst>
              <p:tags r:id="rId12"/>
            </p:custDataLst>
          </p:nvPr>
        </p:nvGrpSpPr>
        <p:grpSpPr>
          <a:xfrm>
            <a:off x="182395" y="3178175"/>
            <a:ext cx="5092550" cy="2061210"/>
            <a:chOff x="1783" y="5637"/>
            <a:chExt cx="8020" cy="3246"/>
          </a:xfrm>
        </p:grpSpPr>
        <p:grpSp>
          <p:nvGrpSpPr>
            <p:cNvPr id="485" name="组合 484"/>
            <p:cNvGrpSpPr/>
            <p:nvPr>
              <p:custDataLst>
                <p:tags r:id="rId13"/>
              </p:custDataLst>
            </p:nvPr>
          </p:nvGrpSpPr>
          <p:grpSpPr>
            <a:xfrm>
              <a:off x="1783" y="5969"/>
              <a:ext cx="1388" cy="1388"/>
              <a:chOff x="1349376" y="4840651"/>
              <a:chExt cx="881185" cy="881185"/>
            </a:xfrm>
          </p:grpSpPr>
          <p:sp>
            <p:nvSpPr>
              <p:cNvPr id="486" name="椭圆 485"/>
              <p:cNvSpPr/>
              <p:nvPr>
                <p:custDataLst>
                  <p:tags r:id="rId14"/>
                </p:custDataLst>
              </p:nvPr>
            </p:nvSpPr>
            <p:spPr>
              <a:xfrm>
                <a:off x="1349376" y="4840651"/>
                <a:ext cx="881185" cy="881185"/>
              </a:xfrm>
              <a:prstGeom prst="ellipse">
                <a:avLst/>
              </a:prstGeom>
              <a:gradFill flip="none" rotWithShape="1">
                <a:gsLst>
                  <a:gs pos="0">
                    <a:srgbClr val="FFFFFF"/>
                  </a:gs>
                  <a:gs pos="100000">
                    <a:srgbClr val="DBDBDB"/>
                  </a:gs>
                </a:gsLst>
                <a:lin ang="18900000" scaled="1"/>
                <a:tileRect/>
              </a:gradFill>
              <a:ln w="28575" cap="flat" cmpd="sng" algn="ctr">
                <a:gradFill flip="none" rotWithShape="1">
                  <a:gsLst>
                    <a:gs pos="0">
                      <a:srgbClr val="DBDBDB"/>
                    </a:gs>
                    <a:gs pos="100000">
                      <a:srgbClr val="FFFFFF"/>
                    </a:gs>
                  </a:gsLst>
                  <a:lin ang="18900000" scaled="1"/>
                  <a:tileRect/>
                </a:gradFill>
                <a:prstDash val="solid"/>
                <a:miter lim="800000"/>
              </a:ln>
              <a:effectLst>
                <a:outerShdw blurRad="698500" dist="190500" dir="8100000" algn="tr" rotWithShape="0">
                  <a:prstClr val="black">
                    <a:alpha val="3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7" name="椭圆 3"/>
              <p:cNvSpPr/>
              <p:nvPr>
                <p:custDataLst>
                  <p:tags r:id="rId15"/>
                </p:custDataLst>
              </p:nvPr>
            </p:nvSpPr>
            <p:spPr>
              <a:xfrm>
                <a:off x="1579491" y="5050456"/>
                <a:ext cx="420954" cy="461575"/>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rgbClr val="C00000"/>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94"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custDataLst>
                <p:tags r:id="rId16"/>
              </p:custDataLst>
            </p:nvPr>
          </p:nvSpPr>
          <p:spPr>
            <a:xfrm>
              <a:off x="3339" y="5637"/>
              <a:ext cx="6464" cy="3246"/>
            </a:xfrm>
            <a:prstGeom prst="rect">
              <a:avLst/>
            </a:prstGeom>
          </p:spPr>
          <p:txBody>
            <a:bodyPr wrap="square">
              <a:spAutoFit/>
            </a:bodyPr>
            <a:lstStyle/>
            <a:p>
              <a:pPr>
                <a:lnSpc>
                  <a:spcPct val="200000"/>
                </a:lnSpc>
              </a:pPr>
              <a:r>
                <a:rPr lang="en-US" altLang="zh-CN" sz="1600" b="1" dirty="0">
                  <a:latin typeface="微软雅黑" panose="020B0503020204020204" pitchFamily="34" charset="-122"/>
                  <a:ea typeface="微软雅黑" panose="020B0503020204020204" pitchFamily="34" charset="-122"/>
                  <a:cs typeface="+mn-ea"/>
                  <a:sym typeface="微软雅黑" panose="020B0503020204020204" pitchFamily="34" charset="-122"/>
                </a:rPr>
                <a:t>3.</a:t>
              </a:r>
              <a:r>
                <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rPr>
                <a:t>加快培育专利密集型产业</a:t>
              </a:r>
              <a:endPar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l">
                <a:lnSpc>
                  <a:spcPct val="150000"/>
                </a:lnSpc>
                <a:buClrTx/>
                <a:buSzTx/>
                <a:buFontTx/>
              </a:pPr>
              <a:r>
                <a:rPr lang="zh-CN" altLang="en-US" sz="1600" dirty="0">
                  <a:latin typeface="微软雅黑" panose="020B0503020204020204" pitchFamily="34" charset="-122"/>
                  <a:ea typeface="微软雅黑" panose="020B0503020204020204" pitchFamily="34" charset="-122"/>
                  <a:cs typeface="+mn-ea"/>
                  <a:sym typeface="微软雅黑" panose="020B0503020204020204" pitchFamily="34" charset="-122"/>
                </a:rPr>
                <a:t>专利密集型产品的备案和认定工作，是培育专利密集型产业的重要举措之一。通过推动专利密集型产品的发展，可以加快培育专利密集型产业，推动经济的高质量发展。</a:t>
              </a:r>
              <a:endParaRPr lang="zh-CN" altLang="en-US" sz="1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6" name="组合 5"/>
          <p:cNvGrpSpPr/>
          <p:nvPr>
            <p:custDataLst>
              <p:tags r:id="rId17"/>
            </p:custDataLst>
          </p:nvPr>
        </p:nvGrpSpPr>
        <p:grpSpPr>
          <a:xfrm>
            <a:off x="6184265" y="3178175"/>
            <a:ext cx="4927600" cy="2481580"/>
            <a:chOff x="12385" y="5637"/>
            <a:chExt cx="7569" cy="3908"/>
          </a:xfrm>
        </p:grpSpPr>
        <p:grpSp>
          <p:nvGrpSpPr>
            <p:cNvPr id="491" name="组合 490"/>
            <p:cNvGrpSpPr/>
            <p:nvPr>
              <p:custDataLst>
                <p:tags r:id="rId18"/>
              </p:custDataLst>
            </p:nvPr>
          </p:nvGrpSpPr>
          <p:grpSpPr>
            <a:xfrm>
              <a:off x="12385" y="5969"/>
              <a:ext cx="1388" cy="1388"/>
              <a:chOff x="8081662" y="4883394"/>
              <a:chExt cx="881185" cy="881185"/>
            </a:xfrm>
          </p:grpSpPr>
          <p:sp>
            <p:nvSpPr>
              <p:cNvPr id="492" name="椭圆 491"/>
              <p:cNvSpPr/>
              <p:nvPr>
                <p:custDataLst>
                  <p:tags r:id="rId19"/>
                </p:custDataLst>
              </p:nvPr>
            </p:nvSpPr>
            <p:spPr>
              <a:xfrm>
                <a:off x="8081662" y="4883394"/>
                <a:ext cx="881185" cy="881185"/>
              </a:xfrm>
              <a:prstGeom prst="ellipse">
                <a:avLst/>
              </a:prstGeom>
              <a:gradFill flip="none" rotWithShape="1">
                <a:gsLst>
                  <a:gs pos="0">
                    <a:srgbClr val="FFFFFF"/>
                  </a:gs>
                  <a:gs pos="100000">
                    <a:srgbClr val="DBDBDB"/>
                  </a:gs>
                </a:gsLst>
                <a:lin ang="18900000" scaled="1"/>
                <a:tileRect/>
              </a:gradFill>
              <a:ln w="28575" cap="flat" cmpd="sng" algn="ctr">
                <a:gradFill flip="none" rotWithShape="1">
                  <a:gsLst>
                    <a:gs pos="0">
                      <a:srgbClr val="DBDBDB"/>
                    </a:gs>
                    <a:gs pos="100000">
                      <a:srgbClr val="FFFFFF"/>
                    </a:gs>
                  </a:gsLst>
                  <a:lin ang="18900000" scaled="1"/>
                  <a:tileRect/>
                </a:gradFill>
                <a:prstDash val="solid"/>
                <a:miter lim="800000"/>
              </a:ln>
              <a:effectLst>
                <a:outerShdw blurRad="698500" dist="190500" dir="8100000" algn="tr" rotWithShape="0">
                  <a:prstClr val="black">
                    <a:alpha val="3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3" name="椭圆 9"/>
              <p:cNvSpPr/>
              <p:nvPr>
                <p:custDataLst>
                  <p:tags r:id="rId20"/>
                </p:custDataLst>
              </p:nvPr>
            </p:nvSpPr>
            <p:spPr>
              <a:xfrm>
                <a:off x="8291467" y="5114860"/>
                <a:ext cx="461575" cy="418253"/>
              </a:xfrm>
              <a:custGeom>
                <a:avLst/>
                <a:gdLst>
                  <a:gd name="connsiteX0" fmla="*/ 77353 w 608744"/>
                  <a:gd name="connsiteY0" fmla="*/ 487262 h 551610"/>
                  <a:gd name="connsiteX1" fmla="*/ 66107 w 608744"/>
                  <a:gd name="connsiteY1" fmla="*/ 498486 h 551610"/>
                  <a:gd name="connsiteX2" fmla="*/ 77353 w 608744"/>
                  <a:gd name="connsiteY2" fmla="*/ 509711 h 551610"/>
                  <a:gd name="connsiteX3" fmla="*/ 88502 w 608744"/>
                  <a:gd name="connsiteY3" fmla="*/ 498486 h 551610"/>
                  <a:gd name="connsiteX4" fmla="*/ 77353 w 608744"/>
                  <a:gd name="connsiteY4" fmla="*/ 487262 h 551610"/>
                  <a:gd name="connsiteX5" fmla="*/ 225160 w 608744"/>
                  <a:gd name="connsiteY5" fmla="*/ 404294 h 551610"/>
                  <a:gd name="connsiteX6" fmla="*/ 211474 w 608744"/>
                  <a:gd name="connsiteY6" fmla="*/ 417961 h 551610"/>
                  <a:gd name="connsiteX7" fmla="*/ 225160 w 608744"/>
                  <a:gd name="connsiteY7" fmla="*/ 431627 h 551610"/>
                  <a:gd name="connsiteX8" fmla="*/ 238846 w 608744"/>
                  <a:gd name="connsiteY8" fmla="*/ 417961 h 551610"/>
                  <a:gd name="connsiteX9" fmla="*/ 225160 w 608744"/>
                  <a:gd name="connsiteY9" fmla="*/ 404294 h 551610"/>
                  <a:gd name="connsiteX10" fmla="*/ 576854 w 608744"/>
                  <a:gd name="connsiteY10" fmla="*/ 342897 h 551610"/>
                  <a:gd name="connsiteX11" fmla="*/ 599357 w 608744"/>
                  <a:gd name="connsiteY11" fmla="*/ 352269 h 551610"/>
                  <a:gd name="connsiteX12" fmla="*/ 599357 w 608744"/>
                  <a:gd name="connsiteY12" fmla="*/ 397272 h 551610"/>
                  <a:gd name="connsiteX13" fmla="*/ 454047 w 608744"/>
                  <a:gd name="connsiteY13" fmla="*/ 542239 h 551610"/>
                  <a:gd name="connsiteX14" fmla="*/ 431557 w 608744"/>
                  <a:gd name="connsiteY14" fmla="*/ 551610 h 551610"/>
                  <a:gd name="connsiteX15" fmla="*/ 409066 w 608744"/>
                  <a:gd name="connsiteY15" fmla="*/ 542239 h 551610"/>
                  <a:gd name="connsiteX16" fmla="*/ 336412 w 608744"/>
                  <a:gd name="connsiteY16" fmla="*/ 469706 h 551610"/>
                  <a:gd name="connsiteX17" fmla="*/ 336412 w 608744"/>
                  <a:gd name="connsiteY17" fmla="*/ 424703 h 551610"/>
                  <a:gd name="connsiteX18" fmla="*/ 381491 w 608744"/>
                  <a:gd name="connsiteY18" fmla="*/ 424703 h 551610"/>
                  <a:gd name="connsiteX19" fmla="*/ 431557 w 608744"/>
                  <a:gd name="connsiteY19" fmla="*/ 474783 h 551610"/>
                  <a:gd name="connsiteX20" fmla="*/ 554277 w 608744"/>
                  <a:gd name="connsiteY20" fmla="*/ 352269 h 551610"/>
                  <a:gd name="connsiteX21" fmla="*/ 576854 w 608744"/>
                  <a:gd name="connsiteY21" fmla="*/ 342897 h 551610"/>
                  <a:gd name="connsiteX22" fmla="*/ 374561 w 608744"/>
                  <a:gd name="connsiteY22" fmla="*/ 320508 h 551610"/>
                  <a:gd name="connsiteX23" fmla="*/ 543777 w 608744"/>
                  <a:gd name="connsiteY23" fmla="*/ 320508 h 551610"/>
                  <a:gd name="connsiteX24" fmla="*/ 531753 w 608744"/>
                  <a:gd name="connsiteY24" fmla="*/ 329686 h 551610"/>
                  <a:gd name="connsiteX25" fmla="*/ 493042 w 608744"/>
                  <a:gd name="connsiteY25" fmla="*/ 368351 h 551610"/>
                  <a:gd name="connsiteX26" fmla="*/ 374561 w 608744"/>
                  <a:gd name="connsiteY26" fmla="*/ 368351 h 551610"/>
                  <a:gd name="connsiteX27" fmla="*/ 31880 w 608744"/>
                  <a:gd name="connsiteY27" fmla="*/ 305824 h 551610"/>
                  <a:gd name="connsiteX28" fmla="*/ 31880 w 608744"/>
                  <a:gd name="connsiteY28" fmla="*/ 477893 h 551610"/>
                  <a:gd name="connsiteX29" fmla="*/ 122729 w 608744"/>
                  <a:gd name="connsiteY29" fmla="*/ 477893 h 551610"/>
                  <a:gd name="connsiteX30" fmla="*/ 122729 w 608744"/>
                  <a:gd name="connsiteY30" fmla="*/ 305824 h 551610"/>
                  <a:gd name="connsiteX31" fmla="*/ 26502 w 608744"/>
                  <a:gd name="connsiteY31" fmla="*/ 274006 h 551610"/>
                  <a:gd name="connsiteX32" fmla="*/ 128205 w 608744"/>
                  <a:gd name="connsiteY32" fmla="*/ 274006 h 551610"/>
                  <a:gd name="connsiteX33" fmla="*/ 154609 w 608744"/>
                  <a:gd name="connsiteY33" fmla="*/ 300456 h 551610"/>
                  <a:gd name="connsiteX34" fmla="*/ 154609 w 608744"/>
                  <a:gd name="connsiteY34" fmla="*/ 492728 h 551610"/>
                  <a:gd name="connsiteX35" fmla="*/ 128205 w 608744"/>
                  <a:gd name="connsiteY35" fmla="*/ 519080 h 551610"/>
                  <a:gd name="connsiteX36" fmla="*/ 26502 w 608744"/>
                  <a:gd name="connsiteY36" fmla="*/ 519080 h 551610"/>
                  <a:gd name="connsiteX37" fmla="*/ 0 w 608744"/>
                  <a:gd name="connsiteY37" fmla="*/ 492728 h 551610"/>
                  <a:gd name="connsiteX38" fmla="*/ 0 w 608744"/>
                  <a:gd name="connsiteY38" fmla="*/ 300456 h 551610"/>
                  <a:gd name="connsiteX39" fmla="*/ 26502 w 608744"/>
                  <a:gd name="connsiteY39" fmla="*/ 274006 h 551610"/>
                  <a:gd name="connsiteX40" fmla="*/ 151646 w 608744"/>
                  <a:gd name="connsiteY40" fmla="*/ 143742 h 551610"/>
                  <a:gd name="connsiteX41" fmla="*/ 298772 w 608744"/>
                  <a:gd name="connsiteY41" fmla="*/ 143742 h 551610"/>
                  <a:gd name="connsiteX42" fmla="*/ 342665 w 608744"/>
                  <a:gd name="connsiteY42" fmla="*/ 187574 h 551610"/>
                  <a:gd name="connsiteX43" fmla="*/ 342665 w 608744"/>
                  <a:gd name="connsiteY43" fmla="*/ 385941 h 551610"/>
                  <a:gd name="connsiteX44" fmla="*/ 313826 w 608744"/>
                  <a:gd name="connsiteY44" fmla="*/ 402243 h 551610"/>
                  <a:gd name="connsiteX45" fmla="*/ 313826 w 608744"/>
                  <a:gd name="connsiteY45" fmla="*/ 402341 h 551610"/>
                  <a:gd name="connsiteX46" fmla="*/ 297403 w 608744"/>
                  <a:gd name="connsiteY46" fmla="*/ 431627 h 551610"/>
                  <a:gd name="connsiteX47" fmla="*/ 295546 w 608744"/>
                  <a:gd name="connsiteY47" fmla="*/ 451054 h 551610"/>
                  <a:gd name="connsiteX48" fmla="*/ 181169 w 608744"/>
                  <a:gd name="connsiteY48" fmla="*/ 451054 h 551610"/>
                  <a:gd name="connsiteX49" fmla="*/ 181169 w 608744"/>
                  <a:gd name="connsiteY49" fmla="*/ 431627 h 551610"/>
                  <a:gd name="connsiteX50" fmla="*/ 181169 w 608744"/>
                  <a:gd name="connsiteY50" fmla="*/ 391603 h 551610"/>
                  <a:gd name="connsiteX51" fmla="*/ 300140 w 608744"/>
                  <a:gd name="connsiteY51" fmla="*/ 391603 h 551610"/>
                  <a:gd name="connsiteX52" fmla="*/ 300140 w 608744"/>
                  <a:gd name="connsiteY52" fmla="*/ 186207 h 551610"/>
                  <a:gd name="connsiteX53" fmla="*/ 151646 w 608744"/>
                  <a:gd name="connsiteY53" fmla="*/ 186207 h 551610"/>
                  <a:gd name="connsiteX54" fmla="*/ 151157 w 608744"/>
                  <a:gd name="connsiteY54" fmla="*/ 252980 h 551610"/>
                  <a:gd name="connsiteX55" fmla="*/ 128184 w 608744"/>
                  <a:gd name="connsiteY55" fmla="*/ 247416 h 551610"/>
                  <a:gd name="connsiteX56" fmla="*/ 107753 w 608744"/>
                  <a:gd name="connsiteY56" fmla="*/ 247416 h 551610"/>
                  <a:gd name="connsiteX57" fmla="*/ 107753 w 608744"/>
                  <a:gd name="connsiteY57" fmla="*/ 187574 h 551610"/>
                  <a:gd name="connsiteX58" fmla="*/ 151646 w 608744"/>
                  <a:gd name="connsiteY58" fmla="*/ 143742 h 551610"/>
                  <a:gd name="connsiteX59" fmla="*/ 222263 w 608744"/>
                  <a:gd name="connsiteY59" fmla="*/ 0 h 551610"/>
                  <a:gd name="connsiteX60" fmla="*/ 561225 w 608744"/>
                  <a:gd name="connsiteY60" fmla="*/ 0 h 551610"/>
                  <a:gd name="connsiteX61" fmla="*/ 601994 w 608744"/>
                  <a:gd name="connsiteY61" fmla="*/ 40718 h 551610"/>
                  <a:gd name="connsiteX62" fmla="*/ 601994 w 608744"/>
                  <a:gd name="connsiteY62" fmla="*/ 270476 h 551610"/>
                  <a:gd name="connsiteX63" fmla="*/ 561225 w 608744"/>
                  <a:gd name="connsiteY63" fmla="*/ 311194 h 551610"/>
                  <a:gd name="connsiteX64" fmla="*/ 374586 w 608744"/>
                  <a:gd name="connsiteY64" fmla="*/ 311194 h 551610"/>
                  <a:gd name="connsiteX65" fmla="*/ 374586 w 608744"/>
                  <a:gd name="connsiteY65" fmla="*/ 268718 h 551610"/>
                  <a:gd name="connsiteX66" fmla="*/ 559465 w 608744"/>
                  <a:gd name="connsiteY66" fmla="*/ 268718 h 551610"/>
                  <a:gd name="connsiteX67" fmla="*/ 559465 w 608744"/>
                  <a:gd name="connsiteY67" fmla="*/ 42475 h 551610"/>
                  <a:gd name="connsiteX68" fmla="*/ 224023 w 608744"/>
                  <a:gd name="connsiteY68" fmla="*/ 42475 h 551610"/>
                  <a:gd name="connsiteX69" fmla="*/ 224023 w 608744"/>
                  <a:gd name="connsiteY69" fmla="*/ 111901 h 551610"/>
                  <a:gd name="connsiteX70" fmla="*/ 181494 w 608744"/>
                  <a:gd name="connsiteY70" fmla="*/ 111901 h 551610"/>
                  <a:gd name="connsiteX71" fmla="*/ 181494 w 608744"/>
                  <a:gd name="connsiteY71" fmla="*/ 40718 h 551610"/>
                  <a:gd name="connsiteX72" fmla="*/ 222263 w 608744"/>
                  <a:gd name="connsiteY72"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8744" h="551610">
                    <a:moveTo>
                      <a:pt x="77353" y="487262"/>
                    </a:moveTo>
                    <a:cubicBezTo>
                      <a:pt x="71095" y="487262"/>
                      <a:pt x="66107" y="492338"/>
                      <a:pt x="66107" y="498486"/>
                    </a:cubicBezTo>
                    <a:cubicBezTo>
                      <a:pt x="66107" y="504635"/>
                      <a:pt x="71095" y="509711"/>
                      <a:pt x="77353" y="509711"/>
                    </a:cubicBezTo>
                    <a:cubicBezTo>
                      <a:pt x="83514" y="509711"/>
                      <a:pt x="88502" y="504635"/>
                      <a:pt x="88502" y="498486"/>
                    </a:cubicBezTo>
                    <a:cubicBezTo>
                      <a:pt x="88502" y="492338"/>
                      <a:pt x="83514" y="487262"/>
                      <a:pt x="77353" y="487262"/>
                    </a:cubicBezTo>
                    <a:close/>
                    <a:moveTo>
                      <a:pt x="225160" y="404294"/>
                    </a:moveTo>
                    <a:cubicBezTo>
                      <a:pt x="217633" y="404294"/>
                      <a:pt x="211474" y="410346"/>
                      <a:pt x="211474" y="417961"/>
                    </a:cubicBezTo>
                    <a:cubicBezTo>
                      <a:pt x="211474" y="425477"/>
                      <a:pt x="217633" y="431627"/>
                      <a:pt x="225160" y="431627"/>
                    </a:cubicBezTo>
                    <a:cubicBezTo>
                      <a:pt x="232785" y="431627"/>
                      <a:pt x="238846" y="425477"/>
                      <a:pt x="238846" y="417961"/>
                    </a:cubicBezTo>
                    <a:cubicBezTo>
                      <a:pt x="238846" y="410346"/>
                      <a:pt x="232785" y="404294"/>
                      <a:pt x="225160" y="404294"/>
                    </a:cubicBezTo>
                    <a:close/>
                    <a:moveTo>
                      <a:pt x="576854" y="342897"/>
                    </a:moveTo>
                    <a:cubicBezTo>
                      <a:pt x="585007" y="342897"/>
                      <a:pt x="593147" y="346021"/>
                      <a:pt x="599357" y="352269"/>
                    </a:cubicBezTo>
                    <a:cubicBezTo>
                      <a:pt x="611873" y="364666"/>
                      <a:pt x="611873" y="384776"/>
                      <a:pt x="599357" y="397272"/>
                    </a:cubicBezTo>
                    <a:lnTo>
                      <a:pt x="454047" y="542239"/>
                    </a:lnTo>
                    <a:cubicBezTo>
                      <a:pt x="448083" y="548291"/>
                      <a:pt x="440064" y="551610"/>
                      <a:pt x="431557" y="551610"/>
                    </a:cubicBezTo>
                    <a:cubicBezTo>
                      <a:pt x="423147" y="551610"/>
                      <a:pt x="415031" y="548291"/>
                      <a:pt x="409066" y="542239"/>
                    </a:cubicBezTo>
                    <a:lnTo>
                      <a:pt x="336412" y="469706"/>
                    </a:lnTo>
                    <a:cubicBezTo>
                      <a:pt x="323895" y="457308"/>
                      <a:pt x="323895" y="437199"/>
                      <a:pt x="336412" y="424703"/>
                    </a:cubicBezTo>
                    <a:cubicBezTo>
                      <a:pt x="348830" y="412305"/>
                      <a:pt x="369072" y="412305"/>
                      <a:pt x="381491" y="424703"/>
                    </a:cubicBezTo>
                    <a:lnTo>
                      <a:pt x="431557" y="474783"/>
                    </a:lnTo>
                    <a:lnTo>
                      <a:pt x="554277" y="352269"/>
                    </a:lnTo>
                    <a:cubicBezTo>
                      <a:pt x="560536" y="346021"/>
                      <a:pt x="568701" y="342897"/>
                      <a:pt x="576854" y="342897"/>
                    </a:cubicBezTo>
                    <a:close/>
                    <a:moveTo>
                      <a:pt x="374561" y="320508"/>
                    </a:moveTo>
                    <a:lnTo>
                      <a:pt x="543777" y="320508"/>
                    </a:lnTo>
                    <a:cubicBezTo>
                      <a:pt x="539476" y="323046"/>
                      <a:pt x="535468" y="326073"/>
                      <a:pt x="531753" y="329686"/>
                    </a:cubicBezTo>
                    <a:lnTo>
                      <a:pt x="493042" y="368351"/>
                    </a:lnTo>
                    <a:lnTo>
                      <a:pt x="374561" y="368351"/>
                    </a:lnTo>
                    <a:close/>
                    <a:moveTo>
                      <a:pt x="31880" y="305824"/>
                    </a:moveTo>
                    <a:lnTo>
                      <a:pt x="31880" y="477893"/>
                    </a:lnTo>
                    <a:lnTo>
                      <a:pt x="122729" y="477893"/>
                    </a:lnTo>
                    <a:lnTo>
                      <a:pt x="122729" y="305824"/>
                    </a:lnTo>
                    <a:close/>
                    <a:moveTo>
                      <a:pt x="26502" y="274006"/>
                    </a:moveTo>
                    <a:lnTo>
                      <a:pt x="128205" y="274006"/>
                    </a:lnTo>
                    <a:cubicBezTo>
                      <a:pt x="142776" y="274006"/>
                      <a:pt x="154609" y="285815"/>
                      <a:pt x="154609" y="300456"/>
                    </a:cubicBezTo>
                    <a:lnTo>
                      <a:pt x="154609" y="492728"/>
                    </a:lnTo>
                    <a:cubicBezTo>
                      <a:pt x="154609" y="507271"/>
                      <a:pt x="142776" y="519080"/>
                      <a:pt x="128205" y="519080"/>
                    </a:cubicBezTo>
                    <a:lnTo>
                      <a:pt x="26502" y="519080"/>
                    </a:lnTo>
                    <a:cubicBezTo>
                      <a:pt x="11833" y="519080"/>
                      <a:pt x="0" y="507271"/>
                      <a:pt x="0" y="492728"/>
                    </a:cubicBezTo>
                    <a:lnTo>
                      <a:pt x="0" y="300456"/>
                    </a:lnTo>
                    <a:cubicBezTo>
                      <a:pt x="0" y="285815"/>
                      <a:pt x="11833" y="274006"/>
                      <a:pt x="26502" y="274006"/>
                    </a:cubicBezTo>
                    <a:close/>
                    <a:moveTo>
                      <a:pt x="151646" y="143742"/>
                    </a:moveTo>
                    <a:lnTo>
                      <a:pt x="298772" y="143742"/>
                    </a:lnTo>
                    <a:cubicBezTo>
                      <a:pt x="323016" y="143742"/>
                      <a:pt x="342665" y="163364"/>
                      <a:pt x="342665" y="187574"/>
                    </a:cubicBezTo>
                    <a:lnTo>
                      <a:pt x="342665" y="385941"/>
                    </a:lnTo>
                    <a:cubicBezTo>
                      <a:pt x="332107" y="388772"/>
                      <a:pt x="322136" y="394043"/>
                      <a:pt x="313826" y="402243"/>
                    </a:cubicBezTo>
                    <a:cubicBezTo>
                      <a:pt x="313826" y="402243"/>
                      <a:pt x="313826" y="402243"/>
                      <a:pt x="313826" y="402341"/>
                    </a:cubicBezTo>
                    <a:cubicBezTo>
                      <a:pt x="305419" y="410737"/>
                      <a:pt x="300043" y="420889"/>
                      <a:pt x="297403" y="431627"/>
                    </a:cubicBezTo>
                    <a:cubicBezTo>
                      <a:pt x="295741" y="437973"/>
                      <a:pt x="295155" y="444514"/>
                      <a:pt x="295546" y="451054"/>
                    </a:cubicBezTo>
                    <a:lnTo>
                      <a:pt x="181169" y="451054"/>
                    </a:lnTo>
                    <a:lnTo>
                      <a:pt x="181169" y="431627"/>
                    </a:lnTo>
                    <a:lnTo>
                      <a:pt x="181169" y="391603"/>
                    </a:lnTo>
                    <a:lnTo>
                      <a:pt x="300140" y="391603"/>
                    </a:lnTo>
                    <a:lnTo>
                      <a:pt x="300140" y="186207"/>
                    </a:lnTo>
                    <a:lnTo>
                      <a:pt x="151646" y="186207"/>
                    </a:lnTo>
                    <a:lnTo>
                      <a:pt x="151157" y="252980"/>
                    </a:lnTo>
                    <a:cubicBezTo>
                      <a:pt x="144217" y="249563"/>
                      <a:pt x="136396" y="247416"/>
                      <a:pt x="128184" y="247416"/>
                    </a:cubicBezTo>
                    <a:lnTo>
                      <a:pt x="107753" y="247416"/>
                    </a:lnTo>
                    <a:lnTo>
                      <a:pt x="107753" y="187574"/>
                    </a:lnTo>
                    <a:cubicBezTo>
                      <a:pt x="107753" y="163364"/>
                      <a:pt x="127402" y="143742"/>
                      <a:pt x="151646" y="143742"/>
                    </a:cubicBezTo>
                    <a:close/>
                    <a:moveTo>
                      <a:pt x="222263" y="0"/>
                    </a:moveTo>
                    <a:lnTo>
                      <a:pt x="561225" y="0"/>
                    </a:lnTo>
                    <a:cubicBezTo>
                      <a:pt x="583711" y="0"/>
                      <a:pt x="601994" y="18259"/>
                      <a:pt x="601994" y="40718"/>
                    </a:cubicBezTo>
                    <a:lnTo>
                      <a:pt x="601994" y="270476"/>
                    </a:lnTo>
                    <a:cubicBezTo>
                      <a:pt x="601994" y="292934"/>
                      <a:pt x="583711" y="311194"/>
                      <a:pt x="561225" y="311194"/>
                    </a:cubicBezTo>
                    <a:lnTo>
                      <a:pt x="374586" y="311194"/>
                    </a:lnTo>
                    <a:lnTo>
                      <a:pt x="374586" y="268718"/>
                    </a:lnTo>
                    <a:lnTo>
                      <a:pt x="559465" y="268718"/>
                    </a:lnTo>
                    <a:lnTo>
                      <a:pt x="559465" y="42475"/>
                    </a:lnTo>
                    <a:lnTo>
                      <a:pt x="224023" y="42475"/>
                    </a:lnTo>
                    <a:lnTo>
                      <a:pt x="224023" y="111901"/>
                    </a:lnTo>
                    <a:lnTo>
                      <a:pt x="181494" y="111901"/>
                    </a:lnTo>
                    <a:lnTo>
                      <a:pt x="181494" y="40718"/>
                    </a:lnTo>
                    <a:cubicBezTo>
                      <a:pt x="181494" y="18259"/>
                      <a:pt x="199777" y="0"/>
                      <a:pt x="222263" y="0"/>
                    </a:cubicBezTo>
                    <a:close/>
                  </a:path>
                </a:pathLst>
              </a:custGeom>
              <a:solidFill>
                <a:srgbClr val="C00000"/>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96"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custDataLst>
                <p:tags r:id="rId21"/>
              </p:custDataLst>
            </p:nvPr>
          </p:nvSpPr>
          <p:spPr>
            <a:xfrm>
              <a:off x="14001" y="5637"/>
              <a:ext cx="5953" cy="3908"/>
            </a:xfrm>
            <a:prstGeom prst="rect">
              <a:avLst/>
            </a:prstGeom>
          </p:spPr>
          <p:txBody>
            <a:bodyPr wrap="square">
              <a:noAutofit/>
            </a:bodyPr>
            <a:lstStyle/>
            <a:p>
              <a:pPr>
                <a:lnSpc>
                  <a:spcPct val="200000"/>
                </a:lnSpc>
              </a:pPr>
              <a:r>
                <a:rPr lang="en-US" altLang="zh-CN" sz="1600" b="1" dirty="0">
                  <a:latin typeface="微软雅黑" panose="020B0503020204020204" pitchFamily="34" charset="-122"/>
                  <a:ea typeface="微软雅黑" panose="020B0503020204020204" pitchFamily="34" charset="-122"/>
                  <a:cs typeface="+mn-ea"/>
                  <a:sym typeface="微软雅黑" panose="020B0503020204020204" pitchFamily="34" charset="-122"/>
                </a:rPr>
                <a:t>4.</a:t>
              </a:r>
              <a:r>
                <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rPr>
                <a:t>提升企业的创新能力和市场竞争力</a:t>
              </a:r>
              <a:endPar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cs typeface="+mn-ea"/>
                  <a:sym typeface="微软雅黑" panose="020B0503020204020204" pitchFamily="34" charset="-122"/>
                </a:rPr>
                <a:t>专利密集型产品的认定，可以为企业提供有力的政策支持，帮助企业提升创新能力和市场竞争力。同时，通过备案和认定工作，还可以为企业提供消费决策参考，帮助企业更好地满足市场需求。</a:t>
              </a:r>
              <a:endParaRPr lang="zh-CN" altLang="en-US" sz="1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pic>
        <p:nvPicPr>
          <p:cNvPr id="103" name="图片 102"/>
          <p:cNvPicPr/>
          <p:nvPr>
            <p:custDataLst>
              <p:tags r:id="rId22"/>
            </p:custDataLst>
          </p:nvPr>
        </p:nvPicPr>
        <p:blipFill>
          <a:blip r:embed="rId23"/>
          <a:srcRect r="84080"/>
          <a:stretch>
            <a:fillRect/>
          </a:stretch>
        </p:blipFill>
        <p:spPr>
          <a:xfrm>
            <a:off x="10756900" y="109220"/>
            <a:ext cx="1264920" cy="906780"/>
          </a:xfrm>
          <a:prstGeom prst="rect">
            <a:avLst/>
          </a:prstGeom>
          <a:noFill/>
          <a:ln w="9525">
            <a:noFill/>
          </a:ln>
        </p:spPr>
      </p:pic>
      <p:sp>
        <p:nvSpPr>
          <p:cNvPr id="10" name="标题 1"/>
          <p:cNvSpPr>
            <a:spLocks noGrp="1"/>
          </p:cNvSpPr>
          <p:nvPr>
            <p:custDataLst>
              <p:tags r:id="rId24"/>
            </p:custDataLst>
          </p:nvPr>
        </p:nvSpPr>
        <p:spPr>
          <a:xfrm>
            <a:off x="1416685" y="137795"/>
            <a:ext cx="4055745" cy="720090"/>
          </a:xfrm>
          <a:prstGeom prst="rect">
            <a:avLst/>
          </a:prstGeom>
        </p:spPr>
        <p:txBody>
          <a:bodyPr vert="horz" wrap="square" lIns="0" tIns="0" rIns="0" bIns="0" rtlCol="0" anchor="b">
            <a:norm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zh-CN" altLang="en-US" dirty="0"/>
              <a:t>背景及意义</a:t>
            </a:r>
            <a:endParaRPr lang="zh-CN" altLang="en-US" dirty="0"/>
          </a:p>
        </p:txBody>
      </p:sp>
      <p:sp>
        <p:nvSpPr>
          <p:cNvPr id="11" name="Oval 9"/>
          <p:cNvSpPr/>
          <p:nvPr>
            <p:custDataLst>
              <p:tags r:id="rId25"/>
            </p:custDataLst>
          </p:nvPr>
        </p:nvSpPr>
        <p:spPr>
          <a:xfrm>
            <a:off x="207880" y="155388"/>
            <a:ext cx="860615" cy="860612"/>
          </a:xfrm>
          <a:prstGeom prst="ellipse">
            <a:avLst/>
          </a:prstGeom>
          <a:blipFill dpi="0" rotWithShape="1">
            <a:blip r:embed="rId26" cstate="screen">
              <a:extLst>
                <a:ext uri="{BEBA8EAE-BF5A-486C-A8C5-ECC9F3942E4B}">
                  <a14:imgProps xmlns:a14="http://schemas.microsoft.com/office/drawing/2010/main">
                    <a14:imgLayer r:embed="rId27">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1</a:t>
            </a:r>
            <a:endParaRPr lang="en-US" sz="105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3645647"/>
            <a:ext cx="12192000" cy="3212353"/>
          </a:xfrm>
          <a:prstGeom prst="rect">
            <a:avLst/>
          </a:prstGeom>
        </p:spPr>
      </p:pic>
      <p:grpSp>
        <p:nvGrpSpPr>
          <p:cNvPr id="7" name="组合 6"/>
          <p:cNvGrpSpPr/>
          <p:nvPr>
            <p:custDataLst>
              <p:tags r:id="rId2"/>
            </p:custDataLst>
          </p:nvPr>
        </p:nvGrpSpPr>
        <p:grpSpPr>
          <a:xfrm>
            <a:off x="289374" y="1228090"/>
            <a:ext cx="5224966" cy="2061210"/>
            <a:chOff x="1760" y="2386"/>
            <a:chExt cx="8228" cy="3246"/>
          </a:xfrm>
        </p:grpSpPr>
        <p:grpSp>
          <p:nvGrpSpPr>
            <p:cNvPr id="473" name="组合 472"/>
            <p:cNvGrpSpPr/>
            <p:nvPr>
              <p:custDataLst>
                <p:tags r:id="rId3"/>
              </p:custDataLst>
            </p:nvPr>
          </p:nvGrpSpPr>
          <p:grpSpPr>
            <a:xfrm>
              <a:off x="1760" y="2717"/>
              <a:ext cx="1388" cy="1388"/>
              <a:chOff x="1349376" y="4840651"/>
              <a:chExt cx="881185" cy="881185"/>
            </a:xfrm>
          </p:grpSpPr>
          <p:sp>
            <p:nvSpPr>
              <p:cNvPr id="474" name="椭圆 473"/>
              <p:cNvSpPr/>
              <p:nvPr>
                <p:custDataLst>
                  <p:tags r:id="rId4"/>
                </p:custDataLst>
              </p:nvPr>
            </p:nvSpPr>
            <p:spPr>
              <a:xfrm>
                <a:off x="1349376" y="4840651"/>
                <a:ext cx="881185" cy="881185"/>
              </a:xfrm>
              <a:prstGeom prst="ellipse">
                <a:avLst/>
              </a:prstGeom>
              <a:gradFill flip="none" rotWithShape="1">
                <a:gsLst>
                  <a:gs pos="0">
                    <a:srgbClr val="FFFFFF"/>
                  </a:gs>
                  <a:gs pos="100000">
                    <a:srgbClr val="DBDBDB"/>
                  </a:gs>
                </a:gsLst>
                <a:lin ang="18900000" scaled="1"/>
                <a:tileRect/>
              </a:gradFill>
              <a:ln w="28575" cap="flat" cmpd="sng" algn="ctr">
                <a:gradFill flip="none" rotWithShape="1">
                  <a:gsLst>
                    <a:gs pos="0">
                      <a:srgbClr val="DBDBDB"/>
                    </a:gs>
                    <a:gs pos="100000">
                      <a:srgbClr val="FFFFFF"/>
                    </a:gs>
                  </a:gsLst>
                  <a:lin ang="18900000" scaled="1"/>
                  <a:tileRect/>
                </a:gradFill>
                <a:prstDash val="solid"/>
                <a:miter lim="800000"/>
              </a:ln>
              <a:effectLst>
                <a:outerShdw blurRad="698500" dist="190500" dir="8100000" algn="tr" rotWithShape="0">
                  <a:prstClr val="black">
                    <a:alpha val="3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5" name="椭圆 3"/>
              <p:cNvSpPr/>
              <p:nvPr>
                <p:custDataLst>
                  <p:tags r:id="rId5"/>
                </p:custDataLst>
              </p:nvPr>
            </p:nvSpPr>
            <p:spPr>
              <a:xfrm>
                <a:off x="1579491" y="5050456"/>
                <a:ext cx="420954" cy="461575"/>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rgbClr val="C00000"/>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82"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custDataLst>
                <p:tags r:id="rId6"/>
              </p:custDataLst>
            </p:nvPr>
          </p:nvSpPr>
          <p:spPr>
            <a:xfrm>
              <a:off x="3316" y="2386"/>
              <a:ext cx="6672" cy="3246"/>
            </a:xfrm>
            <a:prstGeom prst="rect">
              <a:avLst/>
            </a:prstGeom>
          </p:spPr>
          <p:txBody>
            <a:bodyPr wrap="square">
              <a:spAutoFit/>
            </a:bodyPr>
            <a:lstStyle/>
            <a:p>
              <a:pPr>
                <a:lnSpc>
                  <a:spcPct val="200000"/>
                </a:lnSpc>
              </a:pPr>
              <a:r>
                <a:rPr lang="en-US" altLang="zh-CN" sz="1600" b="1" dirty="0">
                  <a:latin typeface="微软雅黑" panose="020B0503020204020204" pitchFamily="34" charset="-122"/>
                  <a:ea typeface="微软雅黑" panose="020B0503020204020204" pitchFamily="34" charset="-122"/>
                  <a:cs typeface="+mn-ea"/>
                  <a:sym typeface="微软雅黑" panose="020B0503020204020204" pitchFamily="34" charset="-122"/>
                </a:rPr>
                <a:t>5.</a:t>
              </a:r>
              <a:r>
                <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rPr>
                <a:t>国家级的专利市场效力佐证</a:t>
              </a:r>
              <a:endPar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获得专利密集型产品认定证书，可在相关项目申报中作为产品技术先进性和专利市场效益的有力证明，还有机会获取国家、省、市知识产权局给予的相关政策支持。</a:t>
              </a:r>
              <a:endParaRPr lang="zh-CN" altLang="en-US" sz="16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 name="组合 1"/>
          <p:cNvGrpSpPr/>
          <p:nvPr>
            <p:custDataLst>
              <p:tags r:id="rId7"/>
            </p:custDataLst>
          </p:nvPr>
        </p:nvGrpSpPr>
        <p:grpSpPr>
          <a:xfrm>
            <a:off x="6355545" y="1127125"/>
            <a:ext cx="4606460" cy="2061210"/>
            <a:chOff x="12362" y="2386"/>
            <a:chExt cx="7254" cy="3246"/>
          </a:xfrm>
        </p:grpSpPr>
        <p:grpSp>
          <p:nvGrpSpPr>
            <p:cNvPr id="479" name="组合 478"/>
            <p:cNvGrpSpPr/>
            <p:nvPr>
              <p:custDataLst>
                <p:tags r:id="rId8"/>
              </p:custDataLst>
            </p:nvPr>
          </p:nvGrpSpPr>
          <p:grpSpPr>
            <a:xfrm>
              <a:off x="12362" y="2717"/>
              <a:ext cx="1388" cy="1388"/>
              <a:chOff x="8081662" y="4883394"/>
              <a:chExt cx="881185" cy="881185"/>
            </a:xfrm>
          </p:grpSpPr>
          <p:sp>
            <p:nvSpPr>
              <p:cNvPr id="480" name="椭圆 479"/>
              <p:cNvSpPr/>
              <p:nvPr>
                <p:custDataLst>
                  <p:tags r:id="rId9"/>
                </p:custDataLst>
              </p:nvPr>
            </p:nvSpPr>
            <p:spPr>
              <a:xfrm>
                <a:off x="8081662" y="4883394"/>
                <a:ext cx="881185" cy="881185"/>
              </a:xfrm>
              <a:prstGeom prst="ellipse">
                <a:avLst/>
              </a:prstGeom>
              <a:gradFill flip="none" rotWithShape="1">
                <a:gsLst>
                  <a:gs pos="0">
                    <a:srgbClr val="FFFFFF"/>
                  </a:gs>
                  <a:gs pos="100000">
                    <a:srgbClr val="DBDBDB"/>
                  </a:gs>
                </a:gsLst>
                <a:lin ang="18900000" scaled="1"/>
                <a:tileRect/>
              </a:gradFill>
              <a:ln w="28575" cap="flat" cmpd="sng" algn="ctr">
                <a:gradFill flip="none" rotWithShape="1">
                  <a:gsLst>
                    <a:gs pos="0">
                      <a:srgbClr val="DBDBDB"/>
                    </a:gs>
                    <a:gs pos="100000">
                      <a:srgbClr val="FFFFFF"/>
                    </a:gs>
                  </a:gsLst>
                  <a:lin ang="18900000" scaled="1"/>
                  <a:tileRect/>
                </a:gradFill>
                <a:prstDash val="solid"/>
                <a:miter lim="800000"/>
              </a:ln>
              <a:effectLst>
                <a:outerShdw blurRad="698500" dist="190500" dir="8100000" algn="tr" rotWithShape="0">
                  <a:prstClr val="black">
                    <a:alpha val="3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 name="椭圆 9"/>
              <p:cNvSpPr/>
              <p:nvPr>
                <p:custDataLst>
                  <p:tags r:id="rId10"/>
                </p:custDataLst>
              </p:nvPr>
            </p:nvSpPr>
            <p:spPr>
              <a:xfrm>
                <a:off x="8291467" y="5114860"/>
                <a:ext cx="461575" cy="418253"/>
              </a:xfrm>
              <a:custGeom>
                <a:avLst/>
                <a:gdLst>
                  <a:gd name="connsiteX0" fmla="*/ 77353 w 608744"/>
                  <a:gd name="connsiteY0" fmla="*/ 487262 h 551610"/>
                  <a:gd name="connsiteX1" fmla="*/ 66107 w 608744"/>
                  <a:gd name="connsiteY1" fmla="*/ 498486 h 551610"/>
                  <a:gd name="connsiteX2" fmla="*/ 77353 w 608744"/>
                  <a:gd name="connsiteY2" fmla="*/ 509711 h 551610"/>
                  <a:gd name="connsiteX3" fmla="*/ 88502 w 608744"/>
                  <a:gd name="connsiteY3" fmla="*/ 498486 h 551610"/>
                  <a:gd name="connsiteX4" fmla="*/ 77353 w 608744"/>
                  <a:gd name="connsiteY4" fmla="*/ 487262 h 551610"/>
                  <a:gd name="connsiteX5" fmla="*/ 225160 w 608744"/>
                  <a:gd name="connsiteY5" fmla="*/ 404294 h 551610"/>
                  <a:gd name="connsiteX6" fmla="*/ 211474 w 608744"/>
                  <a:gd name="connsiteY6" fmla="*/ 417961 h 551610"/>
                  <a:gd name="connsiteX7" fmla="*/ 225160 w 608744"/>
                  <a:gd name="connsiteY7" fmla="*/ 431627 h 551610"/>
                  <a:gd name="connsiteX8" fmla="*/ 238846 w 608744"/>
                  <a:gd name="connsiteY8" fmla="*/ 417961 h 551610"/>
                  <a:gd name="connsiteX9" fmla="*/ 225160 w 608744"/>
                  <a:gd name="connsiteY9" fmla="*/ 404294 h 551610"/>
                  <a:gd name="connsiteX10" fmla="*/ 576854 w 608744"/>
                  <a:gd name="connsiteY10" fmla="*/ 342897 h 551610"/>
                  <a:gd name="connsiteX11" fmla="*/ 599357 w 608744"/>
                  <a:gd name="connsiteY11" fmla="*/ 352269 h 551610"/>
                  <a:gd name="connsiteX12" fmla="*/ 599357 w 608744"/>
                  <a:gd name="connsiteY12" fmla="*/ 397272 h 551610"/>
                  <a:gd name="connsiteX13" fmla="*/ 454047 w 608744"/>
                  <a:gd name="connsiteY13" fmla="*/ 542239 h 551610"/>
                  <a:gd name="connsiteX14" fmla="*/ 431557 w 608744"/>
                  <a:gd name="connsiteY14" fmla="*/ 551610 h 551610"/>
                  <a:gd name="connsiteX15" fmla="*/ 409066 w 608744"/>
                  <a:gd name="connsiteY15" fmla="*/ 542239 h 551610"/>
                  <a:gd name="connsiteX16" fmla="*/ 336412 w 608744"/>
                  <a:gd name="connsiteY16" fmla="*/ 469706 h 551610"/>
                  <a:gd name="connsiteX17" fmla="*/ 336412 w 608744"/>
                  <a:gd name="connsiteY17" fmla="*/ 424703 h 551610"/>
                  <a:gd name="connsiteX18" fmla="*/ 381491 w 608744"/>
                  <a:gd name="connsiteY18" fmla="*/ 424703 h 551610"/>
                  <a:gd name="connsiteX19" fmla="*/ 431557 w 608744"/>
                  <a:gd name="connsiteY19" fmla="*/ 474783 h 551610"/>
                  <a:gd name="connsiteX20" fmla="*/ 554277 w 608744"/>
                  <a:gd name="connsiteY20" fmla="*/ 352269 h 551610"/>
                  <a:gd name="connsiteX21" fmla="*/ 576854 w 608744"/>
                  <a:gd name="connsiteY21" fmla="*/ 342897 h 551610"/>
                  <a:gd name="connsiteX22" fmla="*/ 374561 w 608744"/>
                  <a:gd name="connsiteY22" fmla="*/ 320508 h 551610"/>
                  <a:gd name="connsiteX23" fmla="*/ 543777 w 608744"/>
                  <a:gd name="connsiteY23" fmla="*/ 320508 h 551610"/>
                  <a:gd name="connsiteX24" fmla="*/ 531753 w 608744"/>
                  <a:gd name="connsiteY24" fmla="*/ 329686 h 551610"/>
                  <a:gd name="connsiteX25" fmla="*/ 493042 w 608744"/>
                  <a:gd name="connsiteY25" fmla="*/ 368351 h 551610"/>
                  <a:gd name="connsiteX26" fmla="*/ 374561 w 608744"/>
                  <a:gd name="connsiteY26" fmla="*/ 368351 h 551610"/>
                  <a:gd name="connsiteX27" fmla="*/ 31880 w 608744"/>
                  <a:gd name="connsiteY27" fmla="*/ 305824 h 551610"/>
                  <a:gd name="connsiteX28" fmla="*/ 31880 w 608744"/>
                  <a:gd name="connsiteY28" fmla="*/ 477893 h 551610"/>
                  <a:gd name="connsiteX29" fmla="*/ 122729 w 608744"/>
                  <a:gd name="connsiteY29" fmla="*/ 477893 h 551610"/>
                  <a:gd name="connsiteX30" fmla="*/ 122729 w 608744"/>
                  <a:gd name="connsiteY30" fmla="*/ 305824 h 551610"/>
                  <a:gd name="connsiteX31" fmla="*/ 26502 w 608744"/>
                  <a:gd name="connsiteY31" fmla="*/ 274006 h 551610"/>
                  <a:gd name="connsiteX32" fmla="*/ 128205 w 608744"/>
                  <a:gd name="connsiteY32" fmla="*/ 274006 h 551610"/>
                  <a:gd name="connsiteX33" fmla="*/ 154609 w 608744"/>
                  <a:gd name="connsiteY33" fmla="*/ 300456 h 551610"/>
                  <a:gd name="connsiteX34" fmla="*/ 154609 w 608744"/>
                  <a:gd name="connsiteY34" fmla="*/ 492728 h 551610"/>
                  <a:gd name="connsiteX35" fmla="*/ 128205 w 608744"/>
                  <a:gd name="connsiteY35" fmla="*/ 519080 h 551610"/>
                  <a:gd name="connsiteX36" fmla="*/ 26502 w 608744"/>
                  <a:gd name="connsiteY36" fmla="*/ 519080 h 551610"/>
                  <a:gd name="connsiteX37" fmla="*/ 0 w 608744"/>
                  <a:gd name="connsiteY37" fmla="*/ 492728 h 551610"/>
                  <a:gd name="connsiteX38" fmla="*/ 0 w 608744"/>
                  <a:gd name="connsiteY38" fmla="*/ 300456 h 551610"/>
                  <a:gd name="connsiteX39" fmla="*/ 26502 w 608744"/>
                  <a:gd name="connsiteY39" fmla="*/ 274006 h 551610"/>
                  <a:gd name="connsiteX40" fmla="*/ 151646 w 608744"/>
                  <a:gd name="connsiteY40" fmla="*/ 143742 h 551610"/>
                  <a:gd name="connsiteX41" fmla="*/ 298772 w 608744"/>
                  <a:gd name="connsiteY41" fmla="*/ 143742 h 551610"/>
                  <a:gd name="connsiteX42" fmla="*/ 342665 w 608744"/>
                  <a:gd name="connsiteY42" fmla="*/ 187574 h 551610"/>
                  <a:gd name="connsiteX43" fmla="*/ 342665 w 608744"/>
                  <a:gd name="connsiteY43" fmla="*/ 385941 h 551610"/>
                  <a:gd name="connsiteX44" fmla="*/ 313826 w 608744"/>
                  <a:gd name="connsiteY44" fmla="*/ 402243 h 551610"/>
                  <a:gd name="connsiteX45" fmla="*/ 313826 w 608744"/>
                  <a:gd name="connsiteY45" fmla="*/ 402341 h 551610"/>
                  <a:gd name="connsiteX46" fmla="*/ 297403 w 608744"/>
                  <a:gd name="connsiteY46" fmla="*/ 431627 h 551610"/>
                  <a:gd name="connsiteX47" fmla="*/ 295546 w 608744"/>
                  <a:gd name="connsiteY47" fmla="*/ 451054 h 551610"/>
                  <a:gd name="connsiteX48" fmla="*/ 181169 w 608744"/>
                  <a:gd name="connsiteY48" fmla="*/ 451054 h 551610"/>
                  <a:gd name="connsiteX49" fmla="*/ 181169 w 608744"/>
                  <a:gd name="connsiteY49" fmla="*/ 431627 h 551610"/>
                  <a:gd name="connsiteX50" fmla="*/ 181169 w 608744"/>
                  <a:gd name="connsiteY50" fmla="*/ 391603 h 551610"/>
                  <a:gd name="connsiteX51" fmla="*/ 300140 w 608744"/>
                  <a:gd name="connsiteY51" fmla="*/ 391603 h 551610"/>
                  <a:gd name="connsiteX52" fmla="*/ 300140 w 608744"/>
                  <a:gd name="connsiteY52" fmla="*/ 186207 h 551610"/>
                  <a:gd name="connsiteX53" fmla="*/ 151646 w 608744"/>
                  <a:gd name="connsiteY53" fmla="*/ 186207 h 551610"/>
                  <a:gd name="connsiteX54" fmla="*/ 151157 w 608744"/>
                  <a:gd name="connsiteY54" fmla="*/ 252980 h 551610"/>
                  <a:gd name="connsiteX55" fmla="*/ 128184 w 608744"/>
                  <a:gd name="connsiteY55" fmla="*/ 247416 h 551610"/>
                  <a:gd name="connsiteX56" fmla="*/ 107753 w 608744"/>
                  <a:gd name="connsiteY56" fmla="*/ 247416 h 551610"/>
                  <a:gd name="connsiteX57" fmla="*/ 107753 w 608744"/>
                  <a:gd name="connsiteY57" fmla="*/ 187574 h 551610"/>
                  <a:gd name="connsiteX58" fmla="*/ 151646 w 608744"/>
                  <a:gd name="connsiteY58" fmla="*/ 143742 h 551610"/>
                  <a:gd name="connsiteX59" fmla="*/ 222263 w 608744"/>
                  <a:gd name="connsiteY59" fmla="*/ 0 h 551610"/>
                  <a:gd name="connsiteX60" fmla="*/ 561225 w 608744"/>
                  <a:gd name="connsiteY60" fmla="*/ 0 h 551610"/>
                  <a:gd name="connsiteX61" fmla="*/ 601994 w 608744"/>
                  <a:gd name="connsiteY61" fmla="*/ 40718 h 551610"/>
                  <a:gd name="connsiteX62" fmla="*/ 601994 w 608744"/>
                  <a:gd name="connsiteY62" fmla="*/ 270476 h 551610"/>
                  <a:gd name="connsiteX63" fmla="*/ 561225 w 608744"/>
                  <a:gd name="connsiteY63" fmla="*/ 311194 h 551610"/>
                  <a:gd name="connsiteX64" fmla="*/ 374586 w 608744"/>
                  <a:gd name="connsiteY64" fmla="*/ 311194 h 551610"/>
                  <a:gd name="connsiteX65" fmla="*/ 374586 w 608744"/>
                  <a:gd name="connsiteY65" fmla="*/ 268718 h 551610"/>
                  <a:gd name="connsiteX66" fmla="*/ 559465 w 608744"/>
                  <a:gd name="connsiteY66" fmla="*/ 268718 h 551610"/>
                  <a:gd name="connsiteX67" fmla="*/ 559465 w 608744"/>
                  <a:gd name="connsiteY67" fmla="*/ 42475 h 551610"/>
                  <a:gd name="connsiteX68" fmla="*/ 224023 w 608744"/>
                  <a:gd name="connsiteY68" fmla="*/ 42475 h 551610"/>
                  <a:gd name="connsiteX69" fmla="*/ 224023 w 608744"/>
                  <a:gd name="connsiteY69" fmla="*/ 111901 h 551610"/>
                  <a:gd name="connsiteX70" fmla="*/ 181494 w 608744"/>
                  <a:gd name="connsiteY70" fmla="*/ 111901 h 551610"/>
                  <a:gd name="connsiteX71" fmla="*/ 181494 w 608744"/>
                  <a:gd name="connsiteY71" fmla="*/ 40718 h 551610"/>
                  <a:gd name="connsiteX72" fmla="*/ 222263 w 608744"/>
                  <a:gd name="connsiteY72"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8744" h="551610">
                    <a:moveTo>
                      <a:pt x="77353" y="487262"/>
                    </a:moveTo>
                    <a:cubicBezTo>
                      <a:pt x="71095" y="487262"/>
                      <a:pt x="66107" y="492338"/>
                      <a:pt x="66107" y="498486"/>
                    </a:cubicBezTo>
                    <a:cubicBezTo>
                      <a:pt x="66107" y="504635"/>
                      <a:pt x="71095" y="509711"/>
                      <a:pt x="77353" y="509711"/>
                    </a:cubicBezTo>
                    <a:cubicBezTo>
                      <a:pt x="83514" y="509711"/>
                      <a:pt x="88502" y="504635"/>
                      <a:pt x="88502" y="498486"/>
                    </a:cubicBezTo>
                    <a:cubicBezTo>
                      <a:pt x="88502" y="492338"/>
                      <a:pt x="83514" y="487262"/>
                      <a:pt x="77353" y="487262"/>
                    </a:cubicBezTo>
                    <a:close/>
                    <a:moveTo>
                      <a:pt x="225160" y="404294"/>
                    </a:moveTo>
                    <a:cubicBezTo>
                      <a:pt x="217633" y="404294"/>
                      <a:pt x="211474" y="410346"/>
                      <a:pt x="211474" y="417961"/>
                    </a:cubicBezTo>
                    <a:cubicBezTo>
                      <a:pt x="211474" y="425477"/>
                      <a:pt x="217633" y="431627"/>
                      <a:pt x="225160" y="431627"/>
                    </a:cubicBezTo>
                    <a:cubicBezTo>
                      <a:pt x="232785" y="431627"/>
                      <a:pt x="238846" y="425477"/>
                      <a:pt x="238846" y="417961"/>
                    </a:cubicBezTo>
                    <a:cubicBezTo>
                      <a:pt x="238846" y="410346"/>
                      <a:pt x="232785" y="404294"/>
                      <a:pt x="225160" y="404294"/>
                    </a:cubicBezTo>
                    <a:close/>
                    <a:moveTo>
                      <a:pt x="576854" y="342897"/>
                    </a:moveTo>
                    <a:cubicBezTo>
                      <a:pt x="585007" y="342897"/>
                      <a:pt x="593147" y="346021"/>
                      <a:pt x="599357" y="352269"/>
                    </a:cubicBezTo>
                    <a:cubicBezTo>
                      <a:pt x="611873" y="364666"/>
                      <a:pt x="611873" y="384776"/>
                      <a:pt x="599357" y="397272"/>
                    </a:cubicBezTo>
                    <a:lnTo>
                      <a:pt x="454047" y="542239"/>
                    </a:lnTo>
                    <a:cubicBezTo>
                      <a:pt x="448083" y="548291"/>
                      <a:pt x="440064" y="551610"/>
                      <a:pt x="431557" y="551610"/>
                    </a:cubicBezTo>
                    <a:cubicBezTo>
                      <a:pt x="423147" y="551610"/>
                      <a:pt x="415031" y="548291"/>
                      <a:pt x="409066" y="542239"/>
                    </a:cubicBezTo>
                    <a:lnTo>
                      <a:pt x="336412" y="469706"/>
                    </a:lnTo>
                    <a:cubicBezTo>
                      <a:pt x="323895" y="457308"/>
                      <a:pt x="323895" y="437199"/>
                      <a:pt x="336412" y="424703"/>
                    </a:cubicBezTo>
                    <a:cubicBezTo>
                      <a:pt x="348830" y="412305"/>
                      <a:pt x="369072" y="412305"/>
                      <a:pt x="381491" y="424703"/>
                    </a:cubicBezTo>
                    <a:lnTo>
                      <a:pt x="431557" y="474783"/>
                    </a:lnTo>
                    <a:lnTo>
                      <a:pt x="554277" y="352269"/>
                    </a:lnTo>
                    <a:cubicBezTo>
                      <a:pt x="560536" y="346021"/>
                      <a:pt x="568701" y="342897"/>
                      <a:pt x="576854" y="342897"/>
                    </a:cubicBezTo>
                    <a:close/>
                    <a:moveTo>
                      <a:pt x="374561" y="320508"/>
                    </a:moveTo>
                    <a:lnTo>
                      <a:pt x="543777" y="320508"/>
                    </a:lnTo>
                    <a:cubicBezTo>
                      <a:pt x="539476" y="323046"/>
                      <a:pt x="535468" y="326073"/>
                      <a:pt x="531753" y="329686"/>
                    </a:cubicBezTo>
                    <a:lnTo>
                      <a:pt x="493042" y="368351"/>
                    </a:lnTo>
                    <a:lnTo>
                      <a:pt x="374561" y="368351"/>
                    </a:lnTo>
                    <a:close/>
                    <a:moveTo>
                      <a:pt x="31880" y="305824"/>
                    </a:moveTo>
                    <a:lnTo>
                      <a:pt x="31880" y="477893"/>
                    </a:lnTo>
                    <a:lnTo>
                      <a:pt x="122729" y="477893"/>
                    </a:lnTo>
                    <a:lnTo>
                      <a:pt x="122729" y="305824"/>
                    </a:lnTo>
                    <a:close/>
                    <a:moveTo>
                      <a:pt x="26502" y="274006"/>
                    </a:moveTo>
                    <a:lnTo>
                      <a:pt x="128205" y="274006"/>
                    </a:lnTo>
                    <a:cubicBezTo>
                      <a:pt x="142776" y="274006"/>
                      <a:pt x="154609" y="285815"/>
                      <a:pt x="154609" y="300456"/>
                    </a:cubicBezTo>
                    <a:lnTo>
                      <a:pt x="154609" y="492728"/>
                    </a:lnTo>
                    <a:cubicBezTo>
                      <a:pt x="154609" y="507271"/>
                      <a:pt x="142776" y="519080"/>
                      <a:pt x="128205" y="519080"/>
                    </a:cubicBezTo>
                    <a:lnTo>
                      <a:pt x="26502" y="519080"/>
                    </a:lnTo>
                    <a:cubicBezTo>
                      <a:pt x="11833" y="519080"/>
                      <a:pt x="0" y="507271"/>
                      <a:pt x="0" y="492728"/>
                    </a:cubicBezTo>
                    <a:lnTo>
                      <a:pt x="0" y="300456"/>
                    </a:lnTo>
                    <a:cubicBezTo>
                      <a:pt x="0" y="285815"/>
                      <a:pt x="11833" y="274006"/>
                      <a:pt x="26502" y="274006"/>
                    </a:cubicBezTo>
                    <a:close/>
                    <a:moveTo>
                      <a:pt x="151646" y="143742"/>
                    </a:moveTo>
                    <a:lnTo>
                      <a:pt x="298772" y="143742"/>
                    </a:lnTo>
                    <a:cubicBezTo>
                      <a:pt x="323016" y="143742"/>
                      <a:pt x="342665" y="163364"/>
                      <a:pt x="342665" y="187574"/>
                    </a:cubicBezTo>
                    <a:lnTo>
                      <a:pt x="342665" y="385941"/>
                    </a:lnTo>
                    <a:cubicBezTo>
                      <a:pt x="332107" y="388772"/>
                      <a:pt x="322136" y="394043"/>
                      <a:pt x="313826" y="402243"/>
                    </a:cubicBezTo>
                    <a:cubicBezTo>
                      <a:pt x="313826" y="402243"/>
                      <a:pt x="313826" y="402243"/>
                      <a:pt x="313826" y="402341"/>
                    </a:cubicBezTo>
                    <a:cubicBezTo>
                      <a:pt x="305419" y="410737"/>
                      <a:pt x="300043" y="420889"/>
                      <a:pt x="297403" y="431627"/>
                    </a:cubicBezTo>
                    <a:cubicBezTo>
                      <a:pt x="295741" y="437973"/>
                      <a:pt x="295155" y="444514"/>
                      <a:pt x="295546" y="451054"/>
                    </a:cubicBezTo>
                    <a:lnTo>
                      <a:pt x="181169" y="451054"/>
                    </a:lnTo>
                    <a:lnTo>
                      <a:pt x="181169" y="431627"/>
                    </a:lnTo>
                    <a:lnTo>
                      <a:pt x="181169" y="391603"/>
                    </a:lnTo>
                    <a:lnTo>
                      <a:pt x="300140" y="391603"/>
                    </a:lnTo>
                    <a:lnTo>
                      <a:pt x="300140" y="186207"/>
                    </a:lnTo>
                    <a:lnTo>
                      <a:pt x="151646" y="186207"/>
                    </a:lnTo>
                    <a:lnTo>
                      <a:pt x="151157" y="252980"/>
                    </a:lnTo>
                    <a:cubicBezTo>
                      <a:pt x="144217" y="249563"/>
                      <a:pt x="136396" y="247416"/>
                      <a:pt x="128184" y="247416"/>
                    </a:cubicBezTo>
                    <a:lnTo>
                      <a:pt x="107753" y="247416"/>
                    </a:lnTo>
                    <a:lnTo>
                      <a:pt x="107753" y="187574"/>
                    </a:lnTo>
                    <a:cubicBezTo>
                      <a:pt x="107753" y="163364"/>
                      <a:pt x="127402" y="143742"/>
                      <a:pt x="151646" y="143742"/>
                    </a:cubicBezTo>
                    <a:close/>
                    <a:moveTo>
                      <a:pt x="222263" y="0"/>
                    </a:moveTo>
                    <a:lnTo>
                      <a:pt x="561225" y="0"/>
                    </a:lnTo>
                    <a:cubicBezTo>
                      <a:pt x="583711" y="0"/>
                      <a:pt x="601994" y="18259"/>
                      <a:pt x="601994" y="40718"/>
                    </a:cubicBezTo>
                    <a:lnTo>
                      <a:pt x="601994" y="270476"/>
                    </a:lnTo>
                    <a:cubicBezTo>
                      <a:pt x="601994" y="292934"/>
                      <a:pt x="583711" y="311194"/>
                      <a:pt x="561225" y="311194"/>
                    </a:cubicBezTo>
                    <a:lnTo>
                      <a:pt x="374586" y="311194"/>
                    </a:lnTo>
                    <a:lnTo>
                      <a:pt x="374586" y="268718"/>
                    </a:lnTo>
                    <a:lnTo>
                      <a:pt x="559465" y="268718"/>
                    </a:lnTo>
                    <a:lnTo>
                      <a:pt x="559465" y="42475"/>
                    </a:lnTo>
                    <a:lnTo>
                      <a:pt x="224023" y="42475"/>
                    </a:lnTo>
                    <a:lnTo>
                      <a:pt x="224023" y="111901"/>
                    </a:lnTo>
                    <a:lnTo>
                      <a:pt x="181494" y="111901"/>
                    </a:lnTo>
                    <a:lnTo>
                      <a:pt x="181494" y="40718"/>
                    </a:lnTo>
                    <a:cubicBezTo>
                      <a:pt x="181494" y="18259"/>
                      <a:pt x="199777" y="0"/>
                      <a:pt x="222263" y="0"/>
                    </a:cubicBezTo>
                    <a:close/>
                  </a:path>
                </a:pathLst>
              </a:custGeom>
              <a:solidFill>
                <a:srgbClr val="C00000"/>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84"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custDataLst>
                <p:tags r:id="rId11"/>
              </p:custDataLst>
            </p:nvPr>
          </p:nvSpPr>
          <p:spPr>
            <a:xfrm>
              <a:off x="13978" y="2386"/>
              <a:ext cx="5638" cy="3246"/>
            </a:xfrm>
            <a:prstGeom prst="rect">
              <a:avLst/>
            </a:prstGeom>
          </p:spPr>
          <p:txBody>
            <a:bodyPr wrap="square">
              <a:spAutoFit/>
            </a:bodyPr>
            <a:lstStyle/>
            <a:p>
              <a:pPr>
                <a:lnSpc>
                  <a:spcPct val="200000"/>
                </a:lnSpc>
              </a:pPr>
              <a:r>
                <a:rPr lang="en-US" altLang="zh-CN" sz="1600" b="1" dirty="0">
                  <a:latin typeface="微软雅黑" panose="020B0503020204020204" pitchFamily="34" charset="-122"/>
                  <a:ea typeface="微软雅黑" panose="020B0503020204020204" pitchFamily="34" charset="-122"/>
                  <a:cs typeface="+mn-ea"/>
                  <a:sym typeface="微软雅黑" panose="020B0503020204020204" pitchFamily="34" charset="-122"/>
                </a:rPr>
                <a:t>6.</a:t>
              </a:r>
              <a:r>
                <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rPr>
                <a:t>提升专利管理水平</a:t>
              </a:r>
              <a:endPar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l">
                <a:lnSpc>
                  <a:spcPct val="150000"/>
                </a:lnSpc>
                <a:buClrTx/>
                <a:buSzTx/>
                <a:buFontTx/>
              </a:pPr>
              <a:r>
                <a:rPr lang="zh-CN" altLang="en-US" sz="1600" dirty="0">
                  <a:latin typeface="微软雅黑" panose="020B0503020204020204" pitchFamily="34" charset="-122"/>
                  <a:ea typeface="微软雅黑" panose="020B0503020204020204" pitchFamily="34" charset="-122"/>
                  <a:cs typeface="+mn-ea"/>
                  <a:sym typeface="微软雅黑" panose="020B0503020204020204" pitchFamily="34" charset="-122"/>
                </a:rPr>
                <a:t>通过专利密集型产品的认定过程，企业可以全方位、多维度地审视并提升自身的专利管理水平，进一步增强专利产品的竞争力和附加值。</a:t>
              </a:r>
              <a:endParaRPr lang="zh-CN" altLang="en-US" sz="1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pic>
        <p:nvPicPr>
          <p:cNvPr id="103" name="图片 102"/>
          <p:cNvPicPr/>
          <p:nvPr>
            <p:custDataLst>
              <p:tags r:id="rId12"/>
            </p:custDataLst>
          </p:nvPr>
        </p:nvPicPr>
        <p:blipFill>
          <a:blip r:embed="rId13"/>
          <a:srcRect r="84080"/>
          <a:stretch>
            <a:fillRect/>
          </a:stretch>
        </p:blipFill>
        <p:spPr>
          <a:xfrm>
            <a:off x="10756900" y="109220"/>
            <a:ext cx="1264920" cy="906780"/>
          </a:xfrm>
          <a:prstGeom prst="rect">
            <a:avLst/>
          </a:prstGeom>
          <a:noFill/>
          <a:ln w="9525">
            <a:noFill/>
          </a:ln>
        </p:spPr>
      </p:pic>
      <p:sp>
        <p:nvSpPr>
          <p:cNvPr id="10" name="标题 1"/>
          <p:cNvSpPr>
            <a:spLocks noGrp="1"/>
          </p:cNvSpPr>
          <p:nvPr>
            <p:custDataLst>
              <p:tags r:id="rId14"/>
            </p:custDataLst>
          </p:nvPr>
        </p:nvSpPr>
        <p:spPr>
          <a:xfrm>
            <a:off x="1416685" y="137795"/>
            <a:ext cx="4055745" cy="720090"/>
          </a:xfrm>
          <a:prstGeom prst="rect">
            <a:avLst/>
          </a:prstGeom>
        </p:spPr>
        <p:txBody>
          <a:bodyPr vert="horz" wrap="square" lIns="0" tIns="0" rIns="0" bIns="0" rtlCol="0" anchor="b">
            <a:norm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zh-CN" altLang="en-US" dirty="0"/>
              <a:t>背景及意义</a:t>
            </a:r>
            <a:endParaRPr lang="zh-CN" altLang="en-US" dirty="0"/>
          </a:p>
        </p:txBody>
      </p:sp>
      <p:sp>
        <p:nvSpPr>
          <p:cNvPr id="11" name="Oval 9"/>
          <p:cNvSpPr/>
          <p:nvPr>
            <p:custDataLst>
              <p:tags r:id="rId15"/>
            </p:custDataLst>
          </p:nvPr>
        </p:nvSpPr>
        <p:spPr>
          <a:xfrm>
            <a:off x="207880" y="155388"/>
            <a:ext cx="860615" cy="860612"/>
          </a:xfrm>
          <a:prstGeom prst="ellipse">
            <a:avLst/>
          </a:prstGeom>
          <a:blipFill dpi="0" rotWithShape="1">
            <a:blip r:embed="rId16" cstate="screen">
              <a:extLst>
                <a:ext uri="{BEBA8EAE-BF5A-486C-A8C5-ECC9F3942E4B}">
                  <a14:imgProps xmlns:a14="http://schemas.microsoft.com/office/drawing/2010/main">
                    <a14:imgLayer r:embed="rId17">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1</a:t>
            </a:r>
            <a:endParaRPr lang="en-US" sz="1050"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screen"/>
          <a:srcRect/>
          <a:stretch>
            <a:fillRect/>
          </a:stretch>
        </p:blipFill>
        <p:spPr>
          <a:xfrm flipH="1">
            <a:off x="-1" y="0"/>
            <a:ext cx="12192001" cy="6858000"/>
          </a:xfrm>
          <a:prstGeom prst="rect">
            <a:avLst/>
          </a:prstGeom>
        </p:spPr>
      </p:pic>
      <p:grpSp>
        <p:nvGrpSpPr>
          <p:cNvPr id="11" name="组合 10"/>
          <p:cNvGrpSpPr/>
          <p:nvPr/>
        </p:nvGrpSpPr>
        <p:grpSpPr>
          <a:xfrm>
            <a:off x="318165" y="4231832"/>
            <a:ext cx="633410" cy="1978846"/>
            <a:chOff x="1778575" y="1124744"/>
            <a:chExt cx="633410" cy="1978846"/>
          </a:xfrm>
        </p:grpSpPr>
        <p:sp>
          <p:nvSpPr>
            <p:cNvPr id="12" name="文本框 11"/>
            <p:cNvSpPr txBox="1"/>
            <p:nvPr/>
          </p:nvSpPr>
          <p:spPr>
            <a:xfrm>
              <a:off x="1981098" y="1124744"/>
              <a:ext cx="430887" cy="1730602"/>
            </a:xfrm>
            <a:prstGeom prst="rect">
              <a:avLst/>
            </a:prstGeom>
            <a:noFill/>
          </p:spPr>
          <p:txBody>
            <a:bodyPr vert="eaVert" wrap="none" rtlCol="0">
              <a:spAutoFit/>
            </a:bodyPr>
            <a:lstStyle/>
            <a:p>
              <a:r>
                <a:rPr lang="zh-CN" altLang="en-US"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敢想</a:t>
              </a:r>
              <a:r>
                <a:rPr lang="en-US" altLang="zh-CN"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敢闯</a:t>
              </a:r>
              <a:r>
                <a:rPr lang="en-US" altLang="zh-CN"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敢梦</a:t>
              </a:r>
              <a:endParaRPr lang="zh-CN" altLang="en-US" sz="1600" spc="3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矩形 12"/>
            <p:cNvSpPr/>
            <p:nvPr/>
          </p:nvSpPr>
          <p:spPr>
            <a:xfrm>
              <a:off x="1778575" y="1156582"/>
              <a:ext cx="292388" cy="1947008"/>
            </a:xfrm>
            <a:prstGeom prst="rect">
              <a:avLst/>
            </a:prstGeom>
          </p:spPr>
          <p:txBody>
            <a:bodyPr vert="eaVert" wrap="none">
              <a:spAutoFit/>
            </a:bodyPr>
            <a:lstStyle/>
            <a:p>
              <a:r>
                <a:rPr lang="zh-CN" altLang="en-US" sz="7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Dare to think, dare to break, dare to dream</a:t>
              </a:r>
              <a:endParaRPr lang="zh-CN" altLang="en-US" sz="700" dirty="0">
                <a:solidFill>
                  <a:schemeClr val="bg1">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4" name="Oval 9"/>
          <p:cNvSpPr/>
          <p:nvPr/>
        </p:nvSpPr>
        <p:spPr>
          <a:xfrm>
            <a:off x="1776491" y="1303166"/>
            <a:ext cx="1719378" cy="1719373"/>
          </a:xfrm>
          <a:prstGeom prst="ellipse">
            <a:avLst/>
          </a:prstGeom>
          <a:blipFill dpi="0" rotWithShape="1">
            <a:blip r:embed="rId2" cstate="screen">
              <a:extLst>
                <a:ext uri="{BEBA8EAE-BF5A-486C-A8C5-ECC9F3942E4B}">
                  <a14:imgProps xmlns:a14="http://schemas.microsoft.com/office/drawing/2010/main">
                    <a14:imgLayer r:embed="rId3">
                      <a14:imgEffect>
                        <a14:brightnessContrast bright="4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rPr>
              <a:t>2</a:t>
            </a:r>
            <a:endParaRPr lang="en-US" sz="4400" b="1" dirty="0">
              <a:solidFill>
                <a:srgbClr val="222E3C"/>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文本框 16"/>
          <p:cNvSpPr txBox="1"/>
          <p:nvPr/>
        </p:nvSpPr>
        <p:spPr>
          <a:xfrm>
            <a:off x="3698774" y="1692749"/>
            <a:ext cx="4983480" cy="922020"/>
          </a:xfrm>
          <a:prstGeom prst="rect">
            <a:avLst/>
          </a:prstGeom>
          <a:noFill/>
        </p:spPr>
        <p:txBody>
          <a:bodyPr wrap="none" rtlCol="0">
            <a:spAutoFit/>
          </a:bodyPr>
          <a:lstStyle>
            <a:defPPr>
              <a:defRPr lang="zh-CN"/>
            </a:defPPr>
            <a:lvl1pPr>
              <a:defRPr sz="5400">
                <a:solidFill>
                  <a:sysClr val="windowText" lastClr="000000"/>
                </a:solidFill>
                <a:latin typeface="方正正大黑简体" pitchFamily="2" charset="-122"/>
                <a:ea typeface="方正正大黑简体" pitchFamily="2" charset="-122"/>
              </a:defRPr>
            </a:lvl1pPr>
          </a:lstStyle>
          <a:p>
            <a:pPr algn="l"/>
            <a:r>
              <a:rPr lang="zh-CN" altLang="en-US" b="1">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密集型产品认定</a:t>
            </a:r>
            <a:endParaRPr lang="zh-CN" altLang="en-US" dirty="0">
              <a:sym typeface="微软雅黑" panose="020B0503020204020204" pitchFamily="34" charset="-122"/>
            </a:endParaRPr>
          </a:p>
        </p:txBody>
      </p:sp>
      <p:sp>
        <p:nvSpPr>
          <p:cNvPr id="19" name="TextBox 19"/>
          <p:cNvSpPr txBox="1"/>
          <p:nvPr/>
        </p:nvSpPr>
        <p:spPr>
          <a:xfrm>
            <a:off x="3866115" y="2547652"/>
            <a:ext cx="2944613" cy="258833"/>
          </a:xfrm>
          <a:prstGeom prst="rect">
            <a:avLst/>
          </a:prstGeom>
          <a:noFill/>
        </p:spPr>
        <p:txBody>
          <a:bodyPr wrap="none" lIns="42970" tIns="21485" rIns="42970" bIns="21485" rtlCol="0">
            <a:spAutoFit/>
          </a:bodyPr>
          <a:lstStyle/>
          <a:p>
            <a:r>
              <a:rPr lang="en-US" altLang="zh-CN" sz="1400" spc="1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THE PART TWO</a:t>
            </a:r>
            <a:endParaRPr lang="en-US" altLang="zh-CN" sz="1400" spc="1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bldLst>
      <p:bldP spid="14" grpId="0" animBg="1"/>
      <p:bldP spid="17" grpId="0"/>
      <p:bldP spid="19"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390,&quot;left&quot;:14.361811023622067,&quot;top&quot;:88.75,&quot;width&quot;:860.588188976378}"/>
</p:tagLst>
</file>

<file path=ppt/tags/tag101.xml><?xml version="1.0" encoding="utf-8"?>
<p:tagLst xmlns:p="http://schemas.openxmlformats.org/presentationml/2006/main">
  <p:tag name="KSO_WM_DIAGRAM_VIRTUALLY_FRAME" val="{&quot;height&quot;:390,&quot;left&quot;:14.361811023622067,&quot;top&quot;:88.75,&quot;width&quot;:860.588188976378}"/>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15_3*a*1"/>
  <p:tag name="KSO_WM_TEMPLATE_CATEGORY" val="diagram"/>
  <p:tag name="KSO_WM_TEMPLATE_INDEX" val="20230315"/>
  <p:tag name="KSO_WM_UNIT_LAYERLEVEL" val="1"/>
  <p:tag name="KSO_WM_TAG_VERSION" val="3.0"/>
  <p:tag name="KSO_WM_BEAUTIFY_FLAG" val=""/>
  <p:tag name="KSO_WM_UNIT_ISCONTENTSTITLE" val="0"/>
  <p:tag name="KSO_WM_UNIT_ISNUMDGMTITLE" val="0"/>
  <p:tag name="KSO_WM_UNIT_NOCLEAR" val="0"/>
  <p:tag name="KSO_WM_UNIT_VALUE" val="30"/>
  <p:tag name="KSO_WM_DIAGRAM_GROUP_CODE" val="l1-1"/>
  <p:tag name="KSO_WM_UNIT_TYPE" val="a"/>
  <p:tag name="KSO_WM_UNIT_INDEX" val="1"/>
  <p:tag name="KSO_WM_UNIT_PRESET_TEXT" val="单击此处添加标题"/>
  <p:tag name="KSO_WM_UNIT_TEXT_TYPE" val="1"/>
  <p:tag name="KSO_WM_UNIT_TEXT_FILL_FORE_SCHEMECOLOR_INDEX" val="13"/>
  <p:tag name="KSO_WM_UNIT_TEXT_FILL_TYPE" val="1"/>
  <p:tag name="KSO_WM_UNIT_USESOURCEFORMAT_APPLY" val="1"/>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DIAGRAM_VIRTUALLY_FRAME" val="{&quot;height&quot;:390,&quot;left&quot;:14.361811023622067,&quot;top&quot;:91.15,&quot;width&quot;:860.588188976378}"/>
</p:tagLst>
</file>

<file path=ppt/tags/tag106.xml><?xml version="1.0" encoding="utf-8"?>
<p:tagLst xmlns:p="http://schemas.openxmlformats.org/presentationml/2006/main">
  <p:tag name="KSO_WM_DIAGRAM_VIRTUALLY_FRAME" val="{&quot;height&quot;:269.2195275590551,&quot;left&quot;:87.98535433070866,&quot;top&quot;:119.27535433070867,&quot;width&quot;:774.6634645669292}"/>
</p:tagLst>
</file>

<file path=ppt/tags/tag107.xml><?xml version="1.0" encoding="utf-8"?>
<p:tagLst xmlns:p="http://schemas.openxmlformats.org/presentationml/2006/main">
  <p:tag name="KSO_WM_DIAGRAM_VIRTUALLY_FRAME" val="{&quot;height&quot;:390,&quot;left&quot;:14.361811023622067,&quot;top&quot;:88.75,&quot;width&quot;:860.588188976378}"/>
</p:tagLst>
</file>

<file path=ppt/tags/tag108.xml><?xml version="1.0" encoding="utf-8"?>
<p:tagLst xmlns:p="http://schemas.openxmlformats.org/presentationml/2006/main">
  <p:tag name="KSO_WM_DIAGRAM_VIRTUALLY_FRAME" val="{&quot;height&quot;:390,&quot;left&quot;:14.361811023622067,&quot;top&quot;:88.75,&quot;width&quot;:860.588188976378}"/>
</p:tagLst>
</file>

<file path=ppt/tags/tag109.xml><?xml version="1.0" encoding="utf-8"?>
<p:tagLst xmlns:p="http://schemas.openxmlformats.org/presentationml/2006/main">
  <p:tag name="KSO_WM_DIAGRAM_VIRTUALLY_FRAME" val="{&quot;height&quot;:390,&quot;left&quot;:14.361811023622067,&quot;top&quot;:88.75,&quot;width&quot;:860.58818897637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390,&quot;left&quot;:14.361811023622067,&quot;top&quot;:91.15,&quot;width&quot;:860.588188976378}"/>
</p:tagLst>
</file>

<file path=ppt/tags/tag111.xml><?xml version="1.0" encoding="utf-8"?>
<p:tagLst xmlns:p="http://schemas.openxmlformats.org/presentationml/2006/main">
  <p:tag name="KSO_WM_DIAGRAM_VIRTUALLY_FRAME" val="{&quot;height&quot;:269.2195275590551,&quot;left&quot;:87.98535433070866,&quot;top&quot;:119.27535433070867,&quot;width&quot;:774.6634645669292}"/>
</p:tagLst>
</file>

<file path=ppt/tags/tag112.xml><?xml version="1.0" encoding="utf-8"?>
<p:tagLst xmlns:p="http://schemas.openxmlformats.org/presentationml/2006/main">
  <p:tag name="KSO_WM_DIAGRAM_VIRTUALLY_FRAME" val="{&quot;height&quot;:390,&quot;left&quot;:14.361811023622067,&quot;top&quot;:88.75,&quot;width&quot;:860.588188976378}"/>
</p:tagLst>
</file>

<file path=ppt/tags/tag113.xml><?xml version="1.0" encoding="utf-8"?>
<p:tagLst xmlns:p="http://schemas.openxmlformats.org/presentationml/2006/main">
  <p:tag name="KSO_WM_DIAGRAM_VIRTUALLY_FRAME" val="{&quot;height&quot;:390,&quot;left&quot;:14.361811023622067,&quot;top&quot;:88.75,&quot;width&quot;:860.588188976378}"/>
</p:tagLst>
</file>

<file path=ppt/tags/tag114.xml><?xml version="1.0" encoding="utf-8"?>
<p:tagLst xmlns:p="http://schemas.openxmlformats.org/presentationml/2006/main">
  <p:tag name="KSO_WM_DIAGRAM_VIRTUALLY_FRAME" val="{&quot;height&quot;:390,&quot;left&quot;:14.361811023622067,&quot;top&quot;:88.75,&quot;width&quot;:860.588188976378}"/>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15_3*a*1"/>
  <p:tag name="KSO_WM_TEMPLATE_CATEGORY" val="diagram"/>
  <p:tag name="KSO_WM_TEMPLATE_INDEX" val="20230315"/>
  <p:tag name="KSO_WM_UNIT_LAYERLEVEL" val="1"/>
  <p:tag name="KSO_WM_TAG_VERSION" val="3.0"/>
  <p:tag name="KSO_WM_BEAUTIFY_FLAG" val=""/>
  <p:tag name="KSO_WM_UNIT_ISCONTENTSTITLE" val="0"/>
  <p:tag name="KSO_WM_UNIT_ISNUMDGMTITLE" val="0"/>
  <p:tag name="KSO_WM_UNIT_NOCLEAR" val="0"/>
  <p:tag name="KSO_WM_UNIT_VALUE" val="30"/>
  <p:tag name="KSO_WM_DIAGRAM_GROUP_CODE" val="l1-1"/>
  <p:tag name="KSO_WM_UNIT_TYPE" val="a"/>
  <p:tag name="KSO_WM_UNIT_INDEX" val="1"/>
  <p:tag name="KSO_WM_UNIT_PRESET_TEXT" val="单击此处添加标题"/>
  <p:tag name="KSO_WM_UNIT_TEXT_TYPE" val="1"/>
  <p:tag name="KSO_WM_UNIT_TEXT_FILL_FORE_SCHEMECOLOR_INDEX" val="13"/>
  <p:tag name="KSO_WM_UNIT_TEXT_FILL_TYPE" val="1"/>
  <p:tag name="KSO_WM_UNIT_USESOURCEFORMAT_APPLY" val="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DIAGRAM_VIRTUALLY_FRAME" val="{&quot;height&quot;:431.4118110236221,&quot;left&quot;:73,&quot;top&quot;:84.11763779527558,&quot;width&quot;:827.105275590551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diagram"/>
  <p:tag name="KSO_WM_TEMPLATE_INDEX" val="20231643"/>
</p:tagLst>
</file>

<file path=ppt/tags/tag120.xml><?xml version="1.0" encoding="utf-8"?>
<p:tagLst xmlns:p="http://schemas.openxmlformats.org/presentationml/2006/main">
  <p:tag name="KSO_WM_DIAGRAM_VIRTUALLY_FRAME" val="{&quot;height&quot;:431.4118110236221,&quot;left&quot;:73,&quot;top&quot;:84.11763779527558,&quot;width&quot;:827.1052755905512}"/>
</p:tagLst>
</file>

<file path=ppt/tags/tag121.xml><?xml version="1.0" encoding="utf-8"?>
<p:tagLst xmlns:p="http://schemas.openxmlformats.org/presentationml/2006/main">
  <p:tag name="KSO_WM_DIAGRAM_VIRTUALLY_FRAME" val="{&quot;height&quot;:431.4118110236221,&quot;left&quot;:73,&quot;top&quot;:84.11763779527558,&quot;width&quot;:827.1052755905512}"/>
</p:tagLst>
</file>

<file path=ppt/tags/tag122.xml><?xml version="1.0" encoding="utf-8"?>
<p:tagLst xmlns:p="http://schemas.openxmlformats.org/presentationml/2006/main">
  <p:tag name="KSO_WM_DIAGRAM_VIRTUALLY_FRAME" val="{&quot;height&quot;:431.4118110236221,&quot;left&quot;:73,&quot;top&quot;:84.11763779527558,&quot;width&quot;:827.1052755905512}"/>
</p:tagLst>
</file>

<file path=ppt/tags/tag123.xml><?xml version="1.0" encoding="utf-8"?>
<p:tagLst xmlns:p="http://schemas.openxmlformats.org/presentationml/2006/main">
  <p:tag name="KSO_WM_DIAGRAM_VIRTUALLY_FRAME" val="{&quot;height&quot;:431.4118110236221,&quot;left&quot;:73,&quot;top&quot;:84.11763779527558,&quot;width&quot;:827.1052755905512}"/>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DIAGRAM_VIRTUALLY_FRAME" val="{&quot;height&quot;:523.5533070866143,&quot;left&quot;:19.15,&quot;top&quot;:66.29669291338583,&quot;width&quot;:931.8}"/>
</p:tagLst>
</file>

<file path=ppt/tags/tag126.xml><?xml version="1.0" encoding="utf-8"?>
<p:tagLst xmlns:p="http://schemas.openxmlformats.org/presentationml/2006/main">
  <p:tag name="KSO_WM_DIAGRAM_VIRTUALLY_FRAME" val="{&quot;height&quot;:523.5533070866143,&quot;left&quot;:19.15,&quot;top&quot;:66.29669291338583,&quot;width&quot;:931.8}"/>
</p:tagLst>
</file>

<file path=ppt/tags/tag127.xml><?xml version="1.0" encoding="utf-8"?>
<p:tagLst xmlns:p="http://schemas.openxmlformats.org/presentationml/2006/main">
  <p:tag name="KSO_WM_DIAGRAM_VIRTUALLY_FRAME" val="{&quot;height&quot;:523.5533070866143,&quot;left&quot;:19.15,&quot;top&quot;:66.29669291338583,&quot;width&quot;:931.8}"/>
</p:tagLst>
</file>

<file path=ppt/tags/tag128.xml><?xml version="1.0" encoding="utf-8"?>
<p:tagLst xmlns:p="http://schemas.openxmlformats.org/presentationml/2006/main">
  <p:tag name="KSO_WM_DIAGRAM_VIRTUALLY_FRAME" val="{&quot;height&quot;:523.5533070866143,&quot;left&quot;:19.15,&quot;top&quot;:66.29669291338583,&quot;width&quot;:931.8}"/>
</p:tagLst>
</file>

<file path=ppt/tags/tag129.xml><?xml version="1.0" encoding="utf-8"?>
<p:tagLst xmlns:p="http://schemas.openxmlformats.org/presentationml/2006/main">
  <p:tag name="KSO_WM_DIAGRAM_VIRTUALLY_FRAME" val="{&quot;height&quot;:523.5533070866143,&quot;left&quot;:19.15,&quot;top&quot;:66.29669291338583,&quot;width&quot;:931.8}"/>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TEMPLATE_CATEGORY" val="diagram"/>
  <p:tag name="KSO_WM_TEMPLATE_INDEX" val="20231643"/>
</p:tagLst>
</file>

<file path=ppt/tags/tag130.xml><?xml version="1.0" encoding="utf-8"?>
<p:tagLst xmlns:p="http://schemas.openxmlformats.org/presentationml/2006/main">
  <p:tag name="KSO_WM_DIAGRAM_VIRTUALLY_FRAME" val="{&quot;height&quot;:523.5533070866143,&quot;left&quot;:19.15,&quot;top&quot;:66.29669291338583,&quot;width&quot;:931.8}"/>
</p:tagLst>
</file>

<file path=ppt/tags/tag131.xml><?xml version="1.0" encoding="utf-8"?>
<p:tagLst xmlns:p="http://schemas.openxmlformats.org/presentationml/2006/main">
  <p:tag name="KSO_WM_DIAGRAM_VIRTUALLY_FRAME" val="{&quot;height&quot;:523.5533070866143,&quot;left&quot;:19.15,&quot;top&quot;:66.29669291338583,&quot;width&quot;:931.8}"/>
</p:tagLst>
</file>

<file path=ppt/tags/tag132.xml><?xml version="1.0" encoding="utf-8"?>
<p:tagLst xmlns:p="http://schemas.openxmlformats.org/presentationml/2006/main">
  <p:tag name="KSO_WM_DIAGRAM_VIRTUALLY_FRAME" val="{&quot;height&quot;:523.5533070866143,&quot;left&quot;:19.15,&quot;top&quot;:66.29669291338583,&quot;width&quot;:931.8}"/>
</p:tagLst>
</file>

<file path=ppt/tags/tag133.xml><?xml version="1.0" encoding="utf-8"?>
<p:tagLst xmlns:p="http://schemas.openxmlformats.org/presentationml/2006/main">
  <p:tag name="KSO_WM_DIAGRAM_VIRTUALLY_FRAME" val="{&quot;height&quot;:523.5533070866143,&quot;left&quot;:19.15,&quot;top&quot;:66.29669291338583,&quot;width&quot;:931.8}"/>
</p:tagLst>
</file>

<file path=ppt/tags/tag134.xml><?xml version="1.0" encoding="utf-8"?>
<p:tagLst xmlns:p="http://schemas.openxmlformats.org/presentationml/2006/main">
  <p:tag name="KSO_WM_DIAGRAM_VIRTUALLY_FRAME" val="{&quot;height&quot;:523.5533070866143,&quot;left&quot;:19.15,&quot;top&quot;:66.29669291338583,&quot;width&quot;:931.8}"/>
</p:tagLst>
</file>

<file path=ppt/tags/tag135.xml><?xml version="1.0" encoding="utf-8"?>
<p:tagLst xmlns:p="http://schemas.openxmlformats.org/presentationml/2006/main">
  <p:tag name="KSO_WM_DIAGRAM_VIRTUALLY_FRAME" val="{&quot;height&quot;:523.5533070866143,&quot;left&quot;:19.15,&quot;top&quot;:66.29669291338583,&quot;width&quot;:931.8}"/>
</p:tagLst>
</file>

<file path=ppt/tags/tag136.xml><?xml version="1.0" encoding="utf-8"?>
<p:tagLst xmlns:p="http://schemas.openxmlformats.org/presentationml/2006/main">
  <p:tag name="KSO_WM_DIAGRAM_VIRTUALLY_FRAME" val="{&quot;height&quot;:523.5533070866143,&quot;left&quot;:19.15,&quot;top&quot;:66.29669291338583,&quot;width&quot;:931.8}"/>
</p:tagLst>
</file>

<file path=ppt/tags/tag137.xml><?xml version="1.0" encoding="utf-8"?>
<p:tagLst xmlns:p="http://schemas.openxmlformats.org/presentationml/2006/main">
  <p:tag name="KSO_WM_DIAGRAM_VIRTUALLY_FRAME" val="{&quot;height&quot;:523.5533070866143,&quot;left&quot;:19.15,&quot;top&quot;:66.29669291338583,&quot;width&quot;:931.8}"/>
</p:tagLst>
</file>

<file path=ppt/tags/tag138.xml><?xml version="1.0" encoding="utf-8"?>
<p:tagLst xmlns:p="http://schemas.openxmlformats.org/presentationml/2006/main">
  <p:tag name="KSO_WM_DIAGRAM_VIRTUALLY_FRAME" val="{&quot;height&quot;:523.5533070866143,&quot;left&quot;:19.15,&quot;top&quot;:66.29669291338583,&quot;width&quot;:931.8}"/>
</p:tagLst>
</file>

<file path=ppt/tags/tag139.xml><?xml version="1.0" encoding="utf-8"?>
<p:tagLst xmlns:p="http://schemas.openxmlformats.org/presentationml/2006/main">
  <p:tag name="KSO_WM_DIAGRAM_VIRTUALLY_FRAME" val="{&quot;height&quot;:523.5533070866143,&quot;left&quot;:19.15,&quot;top&quot;:66.29669291338583,&quot;width&quot;:931.8}"/>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40.xml><?xml version="1.0" encoding="utf-8"?>
<p:tagLst xmlns:p="http://schemas.openxmlformats.org/presentationml/2006/main">
  <p:tag name="KSO_WM_DIAGRAM_VIRTUALLY_FRAME" val="{&quot;height&quot;:523.5533070866143,&quot;left&quot;:19.15,&quot;top&quot;:66.29669291338583,&quot;width&quot;:931.8}"/>
</p:tagLst>
</file>

<file path=ppt/tags/tag141.xml><?xml version="1.0" encoding="utf-8"?>
<p:tagLst xmlns:p="http://schemas.openxmlformats.org/presentationml/2006/main">
  <p:tag name="KSO_WM_DIAGRAM_VIRTUALLY_FRAME" val="{&quot;height&quot;:523.5533070866143,&quot;left&quot;:19.15,&quot;top&quot;:66.29669291338583,&quot;width&quot;:931.8}"/>
</p:tagLst>
</file>

<file path=ppt/tags/tag142.xml><?xml version="1.0" encoding="utf-8"?>
<p:tagLst xmlns:p="http://schemas.openxmlformats.org/presentationml/2006/main">
  <p:tag name="KSO_WM_DIAGRAM_VIRTUALLY_FRAME" val="{&quot;height&quot;:523.5533070866143,&quot;left&quot;:19.15,&quot;top&quot;:66.29669291338583,&quot;width&quot;:931.8}"/>
</p:tagLst>
</file>

<file path=ppt/tags/tag143.xml><?xml version="1.0" encoding="utf-8"?>
<p:tagLst xmlns:p="http://schemas.openxmlformats.org/presentationml/2006/main">
  <p:tag name="KSO_WM_DIAGRAM_VIRTUALLY_FRAME" val="{&quot;height&quot;:523.5533070866143,&quot;left&quot;:19.15,&quot;top&quot;:66.29669291338583,&quot;width&quot;:931.8}"/>
</p:tagLst>
</file>

<file path=ppt/tags/tag144.xml><?xml version="1.0" encoding="utf-8"?>
<p:tagLst xmlns:p="http://schemas.openxmlformats.org/presentationml/2006/main">
  <p:tag name="KSO_WM_DIAGRAM_VIRTUALLY_FRAME" val="{&quot;height&quot;:523.5533070866143,&quot;left&quot;:19.15,&quot;top&quot;:66.29669291338583,&quot;width&quot;:931.8}"/>
</p:tagLst>
</file>

<file path=ppt/tags/tag145.xml><?xml version="1.0" encoding="utf-8"?>
<p:tagLst xmlns:p="http://schemas.openxmlformats.org/presentationml/2006/main">
  <p:tag name="KSO_WM_DIAGRAM_VIRTUALLY_FRAME" val="{&quot;height&quot;:523.5533070866143,&quot;left&quot;:19.15,&quot;top&quot;:66.29669291338583,&quot;width&quot;:931.8}"/>
</p:tagLst>
</file>

<file path=ppt/tags/tag146.xml><?xml version="1.0" encoding="utf-8"?>
<p:tagLst xmlns:p="http://schemas.openxmlformats.org/presentationml/2006/main">
  <p:tag name="KSO_WM_DIAGRAM_VIRTUALLY_FRAME" val="{&quot;height&quot;:523.5533070866143,&quot;left&quot;:19.15,&quot;top&quot;:66.29669291338583,&quot;width&quot;:931.8}"/>
</p:tagLst>
</file>

<file path=ppt/tags/tag147.xml><?xml version="1.0" encoding="utf-8"?>
<p:tagLst xmlns:p="http://schemas.openxmlformats.org/presentationml/2006/main">
  <p:tag name="KSO_WM_DIAGRAM_VIRTUALLY_FRAME" val="{&quot;height&quot;:523.5533070866143,&quot;left&quot;:19.15,&quot;top&quot;:66.29669291338583,&quot;width&quot;:931.8}"/>
</p:tagLst>
</file>

<file path=ppt/tags/tag148.xml><?xml version="1.0" encoding="utf-8"?>
<p:tagLst xmlns:p="http://schemas.openxmlformats.org/presentationml/2006/main">
  <p:tag name="KSO_WM_DIAGRAM_VIRTUALLY_FRAME" val="{&quot;height&quot;:440.45330708661425,&quot;left&quot;:19.15,&quot;top&quot;:93.29669291338583,&quot;width&quot;:911.0770866141733}"/>
</p:tagLst>
</file>

<file path=ppt/tags/tag149.xml><?xml version="1.0" encoding="utf-8"?>
<p:tagLst xmlns:p="http://schemas.openxmlformats.org/presentationml/2006/main">
  <p:tag name="KSO_WM_DIAGRAM_VIRTUALLY_FRAME" val="{&quot;height&quot;:440.45330708661425,&quot;left&quot;:19.15,&quot;top&quot;:93.29669291338583,&quot;width&quot;:911.0770866141733}"/>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771_1*a*1"/>
  <p:tag name="KSO_WM_TEMPLATE_CATEGORY" val="custom"/>
  <p:tag name="KSO_WM_TEMPLATE_INDEX" val="20234771"/>
  <p:tag name="KSO_WM_UNIT_LAYERLEVEL" val="1"/>
  <p:tag name="KSO_WM_TAG_VERSION" val="3.0"/>
  <p:tag name="KSO_WM_BEAUTIFY_FLAG" val="#wm#"/>
  <p:tag name="KSO_WM_UNIT_PRESET_TEXT" val="单击此处添加标题"/>
  <p:tag name="KSO_WM_UNIT_TEXT_FILL_FORE_SCHEMECOLOR_INDEX" val="13"/>
  <p:tag name="KSO_WM_UNIT_TEXT_FILL_TYPE" val="1"/>
  <p:tag name="KSO_WM_UNIT_USESOURCEFORMAT_APPLY" val="1"/>
</p:tagLst>
</file>

<file path=ppt/tags/tag153.xml><?xml version="1.0" encoding="utf-8"?>
<p:tagLst xmlns:p="http://schemas.openxmlformats.org/presentationml/2006/main">
  <p:tag name="KSO_WM_UNIT_VALUE" val="1904*1442"/>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4771_1*d*1"/>
  <p:tag name="KSO_WM_TEMPLATE_CATEGORY" val="custom"/>
  <p:tag name="KSO_WM_TEMPLATE_INDEX" val="20234771"/>
  <p:tag name="KSO_WM_UNIT_LAYERLEVEL" val="1"/>
  <p:tag name="KSO_WM_TAG_VERSION" val="3.0"/>
  <p:tag name="KSO_WM_BEAUTIFY_FLAG" val="#wm#"/>
  <p:tag name="KSO_WM_UNIT_LINE_FORE_SCHEMECOLOR_INDEX" val="13"/>
  <p:tag name="KSO_WM_UNIT_LINE_FILL_TYPE" val="2"/>
  <p:tag name="KSO_WM_UNIT_SHADOW_SCHEMECOLOR_INDEX" val="13"/>
  <p:tag name="KSO_WM_UNIT_USESOURCEFORMAT_APPLY"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1_2"/>
  <p:tag name="KSO_WM_TEMPLATE_CATEGORY" val="diagram"/>
  <p:tag name="KSO_WM_TEMPLATE_INDEX" val="20234770"/>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5"/>
  <p:tag name="KSO_WM_DIAGRAM_MIN_ITEMCNT" val="3"/>
  <p:tag name="KSO_WM_DIAGRAM_VIRTUALLY_FRAME" val="{&quot;height&quot;:381.7,&quot;left&quot;:366.45,&quot;top&quot;:103.4,&quot;width&quot;:546.5}"/>
  <p:tag name="KSO_WM_DIAGRAM_COLOR_MATCH_VALUE" val="{&quot;shape&quot;:{&quot;fill&quot;:{&quot;solid&quot;:{&quot;brightness&quot;:0,&quot;colorType&quot;:2,&quot;rgb&quot;:&quot;#ffffff&quot;,&quot;transparency&quot;:0},&quot;type&quot;:1},&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2"/>
  <p:tag name="KSO_WM_UNIT_TEXT_FILL_TYPE" val="1"/>
  <p:tag name="KSO_WM_UNIT_USESOURCEFORMAT_APPLY"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1_1"/>
  <p:tag name="KSO_WM_TEMPLATE_CATEGORY" val="diagram"/>
  <p:tag name="KSO_WM_TEMPLATE_INDEX" val="20234770"/>
  <p:tag name="KSO_WM_UNIT_LAYERLEVEL" val="1_1_1"/>
  <p:tag name="KSO_WM_TAG_VERSION" val="3.0"/>
  <p:tag name="KSO_WM_BEAUTIFY_FLAG" val="#wm#"/>
  <p:tag name="KSO_WM_DIAGRAM_GROUP_CODE" val="l1-1"/>
  <p:tag name="KSO_WM_UNIT_SUBTYPE" val="d"/>
  <p:tag name="KSO_WM_UNIT_TYPE" val="l_h_i"/>
  <p:tag name="KSO_WM_UNIT_INDEX" val="1_1_1"/>
  <p:tag name="KSO_WM_DIAGRAM_VERSION" val="3"/>
  <p:tag name="KSO_WM_DIAGRAM_COLOR_TRICK" val="1"/>
  <p:tag name="KSO_WM_DIAGRAM_COLOR_TEXT_CAN_REMOVE" val="n"/>
  <p:tag name="KSO_WM_UNIT_PRESET_TEXT" val="01."/>
  <p:tag name="KSO_WM_UNIT_TEXT_FILL_FORE_SCHEMECOLOR_INDEX" val="1"/>
  <p:tag name="KSO_WM_UNIT_TEXT_FILL_TYPE" val="1"/>
  <p:tag name="KSO_WM_DIAGRAM_MAX_ITEMCNT" val="5"/>
  <p:tag name="KSO_WM_DIAGRAM_MIN_ITEMCNT" val="3"/>
  <p:tag name="KSO_WM_DIAGRAM_VIRTUALLY_FRAME" val="{&quot;height&quot;:381.7,&quot;left&quot;:366.45,&quot;top&quot;:103.4,&quot;width&quot;:54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56.xml><?xml version="1.0" encoding="utf-8"?>
<p:tagLst xmlns:p="http://schemas.openxmlformats.org/presentationml/2006/main">
  <p:tag name="KSO_WM_DIAGRAM_VIRTUALLY_FRAME" val="{&quot;height&quot;:381.7,&quot;left&quot;:366.45,&quot;top&quot;:103.4,&quot;width&quot;:546.5}"/>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4_2"/>
  <p:tag name="KSO_WM_TEMPLATE_CATEGORY" val="diagram"/>
  <p:tag name="KSO_WM_TEMPLATE_INDEX" val="20234770"/>
  <p:tag name="KSO_WM_UNIT_LAYERLEVEL" val="1_1_1"/>
  <p:tag name="KSO_WM_TAG_VERSION" val="3.0"/>
  <p:tag name="KSO_WM_BEAUTIFY_FLAG" val="#wm#"/>
  <p:tag name="KSO_WM_DIAGRAM_GROUP_CODE" val="l1-1"/>
  <p:tag name="KSO_WM_UNIT_TYPE" val="l_h_i"/>
  <p:tag name="KSO_WM_UNIT_INDEX" val="1_4_2"/>
  <p:tag name="KSO_WM_DIAGRAM_VERSION" val="3"/>
  <p:tag name="KSO_WM_DIAGRAM_COLOR_TRICK" val="1"/>
  <p:tag name="KSO_WM_DIAGRAM_COLOR_TEXT_CAN_REMOVE" val="n"/>
  <p:tag name="KSO_WM_DIAGRAM_MAX_ITEMCNT" val="5"/>
  <p:tag name="KSO_WM_DIAGRAM_MIN_ITEMCNT" val="3"/>
  <p:tag name="KSO_WM_DIAGRAM_VIRTUALLY_FRAME" val="{&quot;height&quot;:381.7,&quot;left&quot;:366.45,&quot;top&quot;:103.4,&quot;width&quot;:546.5}"/>
  <p:tag name="KSO_WM_DIAGRAM_COLOR_MATCH_VALUE" val="{&quot;shape&quot;:{&quot;fill&quot;:{&quot;solid&quot;:{&quot;brightness&quot;:0,&quot;colorType&quot;:2,&quot;rgb&quot;:&quot;#ffffff&quot;,&quot;transparency&quot;:0},&quot;type&quot;:1},&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2"/>
  <p:tag name="KSO_WM_UNIT_TEXT_FILL_TYPE" val="1"/>
  <p:tag name="KSO_WM_UNIT_USESOURCEFORMAT_APPLY"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4_1"/>
  <p:tag name="KSO_WM_TEMPLATE_CATEGORY" val="diagram"/>
  <p:tag name="KSO_WM_TEMPLATE_INDEX" val="20234770"/>
  <p:tag name="KSO_WM_UNIT_LAYERLEVEL" val="1_1_1"/>
  <p:tag name="KSO_WM_TAG_VERSION" val="3.0"/>
  <p:tag name="KSO_WM_BEAUTIFY_FLAG" val="#wm#"/>
  <p:tag name="KSO_WM_DIAGRAM_GROUP_CODE" val="l1-1"/>
  <p:tag name="KSO_WM_UNIT_SUBTYPE" val="d"/>
  <p:tag name="KSO_WM_UNIT_TYPE" val="l_h_i"/>
  <p:tag name="KSO_WM_UNIT_INDEX" val="1_4_1"/>
  <p:tag name="KSO_WM_DIAGRAM_VERSION" val="3"/>
  <p:tag name="KSO_WM_DIAGRAM_COLOR_TRICK" val="1"/>
  <p:tag name="KSO_WM_DIAGRAM_COLOR_TEXT_CAN_REMOVE" val="n"/>
  <p:tag name="KSO_WM_UNIT_PRESET_TEXT" val="04."/>
  <p:tag name="KSO_WM_UNIT_TEXT_FILL_FORE_SCHEMECOLOR_INDEX" val="1"/>
  <p:tag name="KSO_WM_UNIT_TEXT_FILL_TYPE" val="1"/>
  <p:tag name="KSO_WM_DIAGRAM_MAX_ITEMCNT" val="5"/>
  <p:tag name="KSO_WM_DIAGRAM_MIN_ITEMCNT" val="3"/>
  <p:tag name="KSO_WM_DIAGRAM_VIRTUALLY_FRAME" val="{&quot;height&quot;:381.7,&quot;left&quot;:366.45,&quot;top&quot;:103.4,&quot;width&quot;:54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f*1_1_1"/>
  <p:tag name="KSO_WM_TEMPLATE_CATEGORY" val="diagram"/>
  <p:tag name="KSO_WM_TEMPLATE_INDEX" val="20234770"/>
  <p:tag name="KSO_WM_UNIT_LAYERLEVEL" val="1_1_1"/>
  <p:tag name="KSO_WM_TAG_VERSION" val="3.0"/>
  <p:tag name="KSO_WM_UNIT_SUBTYPE" val="a"/>
  <p:tag name="KSO_WM_UNIT_PRESET_TEXT_INDEX" val="0"/>
  <p:tag name="KSO_WM_UNIT_PRESET_TEXT_LEN" val="0"/>
  <p:tag name="KSO_WM_UNIT_NOCLEAR" val="0"/>
  <p:tag name="KSO_WM_UNIT_VALUE" val="60"/>
  <p:tag name="KSO_WM_DIAGRAM_GROUP_CODE" val="l1-1"/>
  <p:tag name="KSO_WM_UNIT_TYPE" val="l_h_f"/>
  <p:tag name="KSO_WM_UNIT_INDEX" val="1_1_1"/>
  <p:tag name="KSO_WM_DIAGRAM_VERSION" val="3"/>
  <p:tag name="KSO_WM_DIAGRAM_COLOR_TRICK" val="1"/>
  <p:tag name="KSO_WM_DIAGRAM_COLOR_TEXT_CAN_REMOVE" val="n"/>
  <p:tag name="KSO_WM_UNIT_PRESET_TEXT" val="单击此处添加文本具体内容，简明扼要地阐述您的观点。根据需要可酌情增减文字。"/>
  <p:tag name="KSO_WM_UNIT_TEXT_FILL_FORE_SCHEMECOLOR_INDEX" val="1"/>
  <p:tag name="KSO_WM_UNIT_TEXT_FILL_TYPE" val="1"/>
  <p:tag name="KSO_WM_DIAGRAM_MAX_ITEMCNT" val="5"/>
  <p:tag name="KSO_WM_DIAGRAM_MIN_ITEMCNT" val="3"/>
  <p:tag name="KSO_WM_DIAGRAM_VIRTUALLY_FRAME" val="{&quot;height&quot;:359.34480314960626,&quot;left&quot;:372.6207086614173,&quot;top&quot;:123.2492125984252,&quot;width&quot;:532.81732283464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60.xml><?xml version="1.0" encoding="utf-8"?>
<p:tagLst xmlns:p="http://schemas.openxmlformats.org/presentationml/2006/main">
  <p:tag name="KSO_WM_DIAGRAM_VIRTUALLY_FRAME" val="{&quot;height&quot;:381.7,&quot;left&quot;:366.45,&quot;top&quot;:103.4,&quot;width&quot;:541.35}"/>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2_2"/>
  <p:tag name="KSO_WM_TEMPLATE_CATEGORY" val="diagram"/>
  <p:tag name="KSO_WM_TEMPLATE_INDEX" val="20234770"/>
  <p:tag name="KSO_WM_UNIT_LAYERLEVEL" val="1_1_1"/>
  <p:tag name="KSO_WM_TAG_VERSION" val="3.0"/>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5"/>
  <p:tag name="KSO_WM_DIAGRAM_MIN_ITEMCNT" val="3"/>
  <p:tag name="KSO_WM_DIAGRAM_VIRTUALLY_FRAME" val="{&quot;height&quot;:381.7,&quot;left&quot;:366.45,&quot;top&quot;:103.4,&quot;width&quot;:541.35}"/>
  <p:tag name="KSO_WM_DIAGRAM_COLOR_MATCH_VALUE" val="{&quot;shape&quot;:{&quot;fill&quot;:{&quot;solid&quot;:{&quot;brightness&quot;:0,&quot;colorType&quot;:2,&quot;rgb&quot;:&quot;#ffffff&quot;,&quot;transparency&quot;:0},&quot;type&quot;:1},&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2"/>
  <p:tag name="KSO_WM_UNIT_TEXT_FILL_TYPE" val="1"/>
  <p:tag name="KSO_WM_UNIT_USESOURCEFORMAT_APPLY"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2_1"/>
  <p:tag name="KSO_WM_TEMPLATE_CATEGORY" val="diagram"/>
  <p:tag name="KSO_WM_TEMPLATE_INDEX" val="20234770"/>
  <p:tag name="KSO_WM_UNIT_LAYERLEVEL" val="1_1_1"/>
  <p:tag name="KSO_WM_TAG_VERSION" val="3.0"/>
  <p:tag name="KSO_WM_DIAGRAM_GROUP_CODE" val="l1-1"/>
  <p:tag name="KSO_WM_UNIT_SUBTYPE" val="d"/>
  <p:tag name="KSO_WM_UNIT_TYPE" val="l_h_i"/>
  <p:tag name="KSO_WM_UNIT_INDEX" val="1_2_1"/>
  <p:tag name="KSO_WM_DIAGRAM_VERSION" val="3"/>
  <p:tag name="KSO_WM_DIAGRAM_COLOR_TRICK" val="1"/>
  <p:tag name="KSO_WM_DIAGRAM_COLOR_TEXT_CAN_REMOVE" val="n"/>
  <p:tag name="KSO_WM_UNIT_PRESET_TEXT" val="02."/>
  <p:tag name="KSO_WM_UNIT_TEXT_FILL_FORE_SCHEMECOLOR_INDEX" val="1"/>
  <p:tag name="KSO_WM_UNIT_TEXT_FILL_TYPE" val="1"/>
  <p:tag name="KSO_WM_DIAGRAM_MAX_ITEMCNT" val="5"/>
  <p:tag name="KSO_WM_DIAGRAM_MIN_ITEMCNT" val="3"/>
  <p:tag name="KSO_WM_DIAGRAM_VIRTUALLY_FRAME" val="{&quot;height&quot;:381.7,&quot;left&quot;:366.45,&quot;top&quot;:103.4,&quot;width&quot;:541.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f*1_2_1"/>
  <p:tag name="KSO_WM_TEMPLATE_CATEGORY" val="diagram"/>
  <p:tag name="KSO_WM_TEMPLATE_INDEX" val="20234770"/>
  <p:tag name="KSO_WM_UNIT_LAYERLEVEL" val="1_1_1"/>
  <p:tag name="KSO_WM_TAG_VERSION" val="3.0"/>
  <p:tag name="KSO_WM_UNIT_SUBTYPE" val="a"/>
  <p:tag name="KSO_WM_UNIT_PRESET_TEXT_INDEX" val="0"/>
  <p:tag name="KSO_WM_UNIT_PRESET_TEXT_LEN" val="0"/>
  <p:tag name="KSO_WM_UNIT_NOCLEAR" val="0"/>
  <p:tag name="KSO_WM_UNIT_VALUE" val="60"/>
  <p:tag name="KSO_WM_DIAGRAM_GROUP_CODE" val="l1-1"/>
  <p:tag name="KSO_WM_UNIT_TYPE" val="l_h_f"/>
  <p:tag name="KSO_WM_UNIT_INDEX" val="1_2_1"/>
  <p:tag name="KSO_WM_DIAGRAM_VERSION" val="3"/>
  <p:tag name="KSO_WM_DIAGRAM_COLOR_TRICK" val="1"/>
  <p:tag name="KSO_WM_DIAGRAM_COLOR_TEXT_CAN_REMOVE" val="n"/>
  <p:tag name="KSO_WM_UNIT_PRESET_TEXT" val="单击此处添加文本具体内容，简明扼要地阐述您的观点。根据需要可酌情增减文字。"/>
  <p:tag name="KSO_WM_UNIT_TEXT_FILL_FORE_SCHEMECOLOR_INDEX" val="1"/>
  <p:tag name="KSO_WM_UNIT_TEXT_FILL_TYPE" val="1"/>
  <p:tag name="KSO_WM_DIAGRAM_MAX_ITEMCNT" val="5"/>
  <p:tag name="KSO_WM_DIAGRAM_MIN_ITEMCNT" val="3"/>
  <p:tag name="KSO_WM_DIAGRAM_VIRTUALLY_FRAME" val="{&quot;height&quot;:381.7,&quot;left&quot;:366.45,&quot;top&quot;:103.4,&quot;width&quot;:541.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64.xml><?xml version="1.0" encoding="utf-8"?>
<p:tagLst xmlns:p="http://schemas.openxmlformats.org/presentationml/2006/main">
  <p:tag name="KSO_WM_DIAGRAM_VIRTUALLY_FRAME" val="{&quot;height&quot;:381.7,&quot;left&quot;:366.45,&quot;top&quot;:103.4,&quot;width&quot;:541.35}"/>
</p:tagLst>
</file>

<file path=ppt/tags/tag165.xml><?xml version="1.0" encoding="utf-8"?>
<p:tagLst xmlns:p="http://schemas.openxmlformats.org/presentationml/2006/main">
  <p:tag name="KSO_WM_DIAGRAM_VIRTUALLY_FRAME" val="{&quot;height&quot;:380.1507874015748,&quot;left&quot;:366.45,&quot;top&quot;:104.94921259842519,&quot;width&quot;:538.9880314960628}"/>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3_2"/>
  <p:tag name="KSO_WM_TEMPLATE_CATEGORY" val="diagram"/>
  <p:tag name="KSO_WM_TEMPLATE_INDEX" val="20234770"/>
  <p:tag name="KSO_WM_UNIT_LAYERLEVEL" val="1_1_1"/>
  <p:tag name="KSO_WM_TAG_VERSION" val="3.0"/>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5"/>
  <p:tag name="KSO_WM_DIAGRAM_MIN_ITEMCNT" val="3"/>
  <p:tag name="KSO_WM_DIAGRAM_VIRTUALLY_FRAME" val="{&quot;height&quot;:381.7,&quot;left&quot;:366.45,&quot;top&quot;:103.4,&quot;width&quot;:541.35}"/>
  <p:tag name="KSO_WM_DIAGRAM_COLOR_MATCH_VALUE" val="{&quot;shape&quot;:{&quot;fill&quot;:{&quot;solid&quot;:{&quot;brightness&quot;:0,&quot;colorType&quot;:2,&quot;rgb&quot;:&quot;#ffffff&quot;,&quot;transparency&quot;:0},&quot;type&quot;:1},&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2"/>
  <p:tag name="KSO_WM_UNIT_TEXT_FILL_TYPE" val="1"/>
  <p:tag name="KSO_WM_UNIT_USESOURCEFORMAT_APPLY"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i*1_3_1"/>
  <p:tag name="KSO_WM_TEMPLATE_CATEGORY" val="diagram"/>
  <p:tag name="KSO_WM_TEMPLATE_INDEX" val="20234770"/>
  <p:tag name="KSO_WM_UNIT_LAYERLEVEL" val="1_1_1"/>
  <p:tag name="KSO_WM_TAG_VERSION" val="3.0"/>
  <p:tag name="KSO_WM_DIAGRAM_GROUP_CODE" val="l1-1"/>
  <p:tag name="KSO_WM_UNIT_SUBTYPE" val="d"/>
  <p:tag name="KSO_WM_UNIT_TYPE" val="l_h_i"/>
  <p:tag name="KSO_WM_UNIT_INDEX" val="1_3_1"/>
  <p:tag name="KSO_WM_DIAGRAM_VERSION" val="3"/>
  <p:tag name="KSO_WM_DIAGRAM_COLOR_TRICK" val="1"/>
  <p:tag name="KSO_WM_DIAGRAM_COLOR_TEXT_CAN_REMOVE" val="n"/>
  <p:tag name="KSO_WM_UNIT_PRESET_TEXT" val="03."/>
  <p:tag name="KSO_WM_UNIT_TEXT_FILL_FORE_SCHEMECOLOR_INDEX" val="1"/>
  <p:tag name="KSO_WM_UNIT_TEXT_FILL_TYPE" val="1"/>
  <p:tag name="KSO_WM_DIAGRAM_MAX_ITEMCNT" val="5"/>
  <p:tag name="KSO_WM_DIAGRAM_MIN_ITEMCNT" val="3"/>
  <p:tag name="KSO_WM_DIAGRAM_VIRTUALLY_FRAME" val="{&quot;height&quot;:381.7,&quot;left&quot;:366.45,&quot;top&quot;:103.4,&quot;width&quot;:541.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f*1_3_1"/>
  <p:tag name="KSO_WM_TEMPLATE_CATEGORY" val="diagram"/>
  <p:tag name="KSO_WM_TEMPLATE_INDEX" val="20234770"/>
  <p:tag name="KSO_WM_UNIT_LAYERLEVEL" val="1_1_1"/>
  <p:tag name="KSO_WM_TAG_VERSION" val="3.0"/>
  <p:tag name="KSO_WM_UNIT_SUBTYPE" val="a"/>
  <p:tag name="KSO_WM_UNIT_PRESET_TEXT_INDEX" val="0"/>
  <p:tag name="KSO_WM_UNIT_PRESET_TEXT_LEN" val="0"/>
  <p:tag name="KSO_WM_UNIT_NOCLEAR" val="0"/>
  <p:tag name="KSO_WM_UNIT_VALUE" val="60"/>
  <p:tag name="KSO_WM_DIAGRAM_GROUP_CODE" val="l1-1"/>
  <p:tag name="KSO_WM_UNIT_TYPE" val="l_h_f"/>
  <p:tag name="KSO_WM_UNIT_INDEX" val="1_3_1"/>
  <p:tag name="KSO_WM_DIAGRAM_VERSION" val="3"/>
  <p:tag name="KSO_WM_DIAGRAM_COLOR_TRICK" val="1"/>
  <p:tag name="KSO_WM_DIAGRAM_COLOR_TEXT_CAN_REMOVE" val="n"/>
  <p:tag name="KSO_WM_UNIT_PRESET_TEXT" val="单击此处添加文本具体内容，简明扼要地阐述您的观点。根据需要可酌情增减文字。"/>
  <p:tag name="KSO_WM_UNIT_TEXT_FILL_FORE_SCHEMECOLOR_INDEX" val="1"/>
  <p:tag name="KSO_WM_UNIT_TEXT_FILL_TYPE" val="1"/>
  <p:tag name="KSO_WM_DIAGRAM_MAX_ITEMCNT" val="5"/>
  <p:tag name="KSO_WM_DIAGRAM_MIN_ITEMCNT" val="3"/>
  <p:tag name="KSO_WM_DIAGRAM_VIRTUALLY_FRAME" val="{&quot;height&quot;:381.7,&quot;left&quot;:366.45,&quot;top&quot;:103.4,&quot;width&quot;:541.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770_3*l_h_f*1_4_1"/>
  <p:tag name="KSO_WM_TEMPLATE_CATEGORY" val="diagram"/>
  <p:tag name="KSO_WM_TEMPLATE_INDEX" val="20234770"/>
  <p:tag name="KSO_WM_UNIT_LAYERLEVEL" val="1_1_1"/>
  <p:tag name="KSO_WM_TAG_VERSION" val="3.0"/>
  <p:tag name="KSO_WM_UNIT_SUBTYPE" val="a"/>
  <p:tag name="KSO_WM_UNIT_PRESET_TEXT_INDEX" val="0"/>
  <p:tag name="KSO_WM_UNIT_PRESET_TEXT_LEN" val="0"/>
  <p:tag name="KSO_WM_UNIT_NOCLEAR" val="0"/>
  <p:tag name="KSO_WM_UNIT_VALUE" val="60"/>
  <p:tag name="KSO_WM_DIAGRAM_GROUP_CODE" val="l1-1"/>
  <p:tag name="KSO_WM_UNIT_TYPE" val="l_h_f"/>
  <p:tag name="KSO_WM_UNIT_INDEX" val="1_4_1"/>
  <p:tag name="KSO_WM_DIAGRAM_VERSION" val="3"/>
  <p:tag name="KSO_WM_DIAGRAM_COLOR_TRICK" val="1"/>
  <p:tag name="KSO_WM_DIAGRAM_COLOR_TEXT_CAN_REMOVE" val="n"/>
  <p:tag name="KSO_WM_UNIT_PRESET_TEXT" val="单击此处添加文本具体内容，简明扼要地阐述您的观点。根据需要可酌情增减文字。"/>
  <p:tag name="KSO_WM_UNIT_TEXT_FILL_FORE_SCHEMECOLOR_INDEX" val="1"/>
  <p:tag name="KSO_WM_UNIT_TEXT_FILL_TYPE" val="1"/>
  <p:tag name="KSO_WM_DIAGRAM_MAX_ITEMCNT" val="5"/>
  <p:tag name="KSO_WM_DIAGRAM_MIN_ITEMCNT" val="3"/>
  <p:tag name="KSO_WM_DIAGRAM_VIRTUALLY_FRAME" val="{&quot;height&quot;:381.7,&quot;left&quot;:366.45,&quot;top&quot;:103.4,&quot;width&quot;:54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7.xml><?xml version="1.0" encoding="utf-8"?>
<p:tagLst xmlns:p="http://schemas.openxmlformats.org/presentationml/2006/main">
  <p:tag name="KSO_WM_TEMPLATE_SUBCATEGORY" val="0"/>
  <p:tag name="KSO_WM_TEMPLATE_MASTER_TYPE" val="0"/>
  <p:tag name="KSO_WM_TEMPLATE_COLOR_TYPE" val="0"/>
  <p:tag name="KSO_WM_TAG_VERSION" val="3.0"/>
  <p:tag name="KSO_WM_BEAUTIFY_FLAG" val="#wm#"/>
  <p:tag name="KSO_WM_TEMPLATE_CATEGORY" val="diagram"/>
  <p:tag name="KSO_WM_TEMPLATE_INDEX" val="20231643"/>
  <p:tag name="KSO_WM_SPECIAL_SOURCE" val="bdnul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SLIDE_ID" val="custom20234771_1"/>
  <p:tag name="KSO_WM_TEMPLATE_SUBCATEGORY" val="0"/>
  <p:tag name="KSO_WM_TEMPLATE_MASTER_TYPE" val="0"/>
  <p:tag name="KSO_WM_TEMPLATE_COLOR_TYPE" val="0"/>
  <p:tag name="KSO_WM_SLIDE_TYPE" val="text"/>
  <p:tag name="KSO_WM_SLIDE_SUBTYPE" val="picTxt"/>
  <p:tag name="KSO_WM_SLIDE_ITEM_CNT" val="5"/>
  <p:tag name="KSO_WM_SLIDE_INDEX" val="1"/>
  <p:tag name="KSO_WM_SLIDE_SIZE" val="532.759*359.333"/>
  <p:tag name="KSO_WM_SLIDE_POSITION" val="372.621*123.227"/>
  <p:tag name="KSO_WM_DIAGRAM_GROUP_CODE" val="l1-1"/>
  <p:tag name="KSO_WM_SLIDE_DIAGTYPE" val="l"/>
  <p:tag name="KSO_WM_TAG_VERSION" val="3.0"/>
  <p:tag name="KSO_WM_BEAUTIFY_FLAG" val="#wm#"/>
  <p:tag name="KSO_WM_TEMPLATE_CATEGORY" val="custom"/>
  <p:tag name="KSO_WM_TEMPLATE_INDEX" val="20234771"/>
  <p:tag name="KSO_WM_SLIDE_LAYOUT" val="a_d_l"/>
  <p:tag name="KSO_WM_SLIDE_LAYOUT_CNT" val="1_1_1"/>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1636_1*n_h_h_f*1_2_1_1"/>
  <p:tag name="KSO_WM_TEMPLATE_CATEGORY" val="diagram"/>
  <p:tag name="KSO_WM_TEMPLATE_INDEX" val="20231636"/>
  <p:tag name="KSO_WM_UNIT_LAYERLEVEL" val="1_1_1_1"/>
  <p:tag name="KSO_WM_TAG_VERSION" val="3.0"/>
  <p:tag name="KSO_WM_DIAGRAM_VERSION" val="3"/>
  <p:tag name="KSO_WM_UNIT_SUBTYPE" val="a"/>
  <p:tag name="KSO_WM_UNIT_NOCLEAR" val="0"/>
  <p:tag name="KSO_WM_DIAGRAM_MAX_ITEMCNT" val="6"/>
  <p:tag name="KSO_WM_DIAGRAM_MIN_ITEMCNT" val="2"/>
  <p:tag name="KSO_WM_DIAGRAM_VIRTUALLY_FRAME" val="{&quot;height&quot;:351.6748962402344,&quot;left&quot;:53.10968155027376,&quot;top&quot;:94.21416605311114,&quot;width&quot;:853.7556762695312}"/>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4"/>
  <p:tag name="KSO_WM_UNIT_FILL_TYPE" val="3"/>
  <p:tag name="KSO_WM_UNIT_TEXT_TYPE" val="1"/>
  <p:tag name="KSO_WM_UNIT_PRESET_TEXT" val="单击此处输入你的项正文，文字是您思想的提炼，请尽量言简意赅的阐述观点，单击此处输入你的项正文"/>
  <p:tag name="KSO_WM_UNIT_TEXT_FILL_FORE_SCHEMECOLOR_INDEX" val="1"/>
  <p:tag name="KSO_WM_UNIT_TEXT_FILL_TYPE" val="1"/>
  <p:tag name="KSO_WM_DIAGRAM_USE_COLOR_VALUE" val="{&quot;color_scheme&quot;:1,&quot;color_type&quot;:1,&quot;theme_color_indexes&quot;:[]}"/>
</p:tagLst>
</file>

<file path=ppt/tags/tag176.xml><?xml version="1.0" encoding="utf-8"?>
<p:tagLst xmlns:p="http://schemas.openxmlformats.org/presentationml/2006/main">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1636_1*n_h_h_f*1_2_2_1"/>
  <p:tag name="KSO_WM_TEMPLATE_CATEGORY" val="diagram"/>
  <p:tag name="KSO_WM_TEMPLATE_INDEX" val="20231636"/>
  <p:tag name="KSO_WM_UNIT_LAYERLEVEL" val="1_1_1_1"/>
  <p:tag name="KSO_WM_TAG_VERSION" val="3.0"/>
  <p:tag name="KSO_WM_DIAGRAM_VERSION" val="3"/>
  <p:tag name="KSO_WM_DIAGRAM_MAX_ITEMCNT" val="6"/>
  <p:tag name="KSO_WM_DIAGRAM_MIN_ITEMCNT" val="2"/>
  <p:tag name="KSO_WM_DIAGRAM_VIRTUALLY_FRAME" val="{&quot;height&quot;:351.6748962402344,&quot;left&quot;:53.10968155027376,&quot;top&quot;:94.21416605311114,&quot;width&quot;:853.7556762695312}"/>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4"/>
  <p:tag name="KSO_WM_UNIT_FILL_TYPE" val="3"/>
  <p:tag name="KSO_WM_UNIT_TEXT_TYPE" val="1"/>
  <p:tag name="KSO_WM_UNIT_PRESET_TEXT" val="单击此处输入你的项正文，文字是您思想的提炼，请尽量言简意赅的阐述观点，单击此处输入你的项正文"/>
  <p:tag name="KSO_WM_UNIT_TEXT_FILL_FORE_SCHEMECOLOR_INDEX" val="1"/>
  <p:tag name="KSO_WM_UNIT_TEXT_FILL_TYPE" val="1"/>
  <p:tag name="KSO_WM_DIAGRAM_USE_COLOR_VALUE" val="{&quot;color_scheme&quot;:1,&quot;color_type&quot;:1,&quot;theme_color_indexes&quot;:[]}"/>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2"/>
  <p:tag name="KSO_WM_UNIT_ID" val="diagram20231636_1*n_h_h_i*1_2_1_2"/>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COLOR_TRICK" val="1"/>
  <p:tag name="KSO_WM_DIAGRAM_COLOR_TEXT_CAN_REMOVE" val="n"/>
  <p:tag name="KSO_WM_DIAGRAM_GROUP_CODE" val="n1-1"/>
  <p:tag name="KSO_WM_DIAGRAM_VERSION" val="3"/>
  <p:tag name="KSO_WM_DIAGRAM_MAX_ITEMCNT" val="6"/>
  <p:tag name="KSO_WM_DIAGRAM_MIN_ITEMCNT" val="2"/>
  <p:tag name="KSO_WM_DIAGRAM_VIRTUALLY_FRAME" val="{&quot;height&quot;:351.6748962402344,&quot;left&quot;:53.10968155027376,&quot;top&quot;:94.21416605311114,&quot;width&quot;:853.75567626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636_1*n_h_h_i*1_2_2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COLOR_TRICK" val="1"/>
  <p:tag name="KSO_WM_DIAGRAM_COLOR_TEXT_CAN_REMOVE" val="n"/>
  <p:tag name="KSO_WM_DIAGRAM_GROUP_CODE" val="n1-1"/>
  <p:tag name="KSO_WM_DIAGRAM_VERSION" val="3"/>
  <p:tag name="KSO_WM_DIAGRAM_MAX_ITEMCNT" val="6"/>
  <p:tag name="KSO_WM_DIAGRAM_MIN_ITEMCNT" val="2"/>
  <p:tag name="KSO_WM_DIAGRAM_VIRTUALLY_FRAME" val="{&quot;height&quot;:351.6748962402344,&quot;left&quot;:53.10968155027376,&quot;top&quot;:94.21416605311114,&quot;width&quot;:853.75567626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1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36_1*n_h_a*1_1_1"/>
  <p:tag name="KSO_WM_TEMPLATE_CATEGORY" val="diagram"/>
  <p:tag name="KSO_WM_TEMPLATE_INDEX" val="20231636"/>
  <p:tag name="KSO_WM_UNIT_LAYERLEVEL" val="1_1_1"/>
  <p:tag name="KSO_WM_TAG_VERSION" val="3.0"/>
  <p:tag name="KSO_WM_DIAGRAM_GROUP_CODE" val="n1-1"/>
  <p:tag name="KSO_WM_UNIT_TYPE" val="n_h_a"/>
  <p:tag name="KSO_WM_UNIT_INDEX" val="1_1_1"/>
  <p:tag name="KSO_WM_UNIT_ISCONTENTSTITLE" val="0"/>
  <p:tag name="KSO_WM_UNIT_ISNUMDGMTITLE" val="0"/>
  <p:tag name="KSO_WM_UNIT_NOCLEAR" val="0"/>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53.10968155027376,&quot;top&quot;:94.21416605311114,&quot;width&quot;:853.75567626953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0"/>
  <p:tag name="KSO_WM_UNIT_TEXT_TYPE" val="1"/>
  <p:tag name="KSO_WM_UNIT_PRESET_TEXT" val="添加项标题"/>
  <p:tag name="KSO_WM_UNIT_LINE_FORE_SCHEMECOLOR_INDEX" val="5"/>
  <p:tag name="KSO_WM_UNIT_TEXT_FILL_FORE_SCHEMECOLOR_INDEX" val="1"/>
  <p:tag name="KSO_WM_UNIT_TEXT_FILL_TYPE" val="1"/>
  <p:tag name="KSO_WM_DIAGRAM_USE_COLOR_VALUE" val="{&quot;color_scheme&quot;:1,&quot;color_type&quot;:1,&quot;theme_color_indexes&quot;:[]}"/>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80.xml><?xml version="1.0" encoding="utf-8"?>
<p:tagLst xmlns:p="http://schemas.openxmlformats.org/presentationml/2006/main">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1636_1*n_h_i*1_1_3"/>
  <p:tag name="KSO_WM_TEMPLATE_CATEGORY" val="diagram"/>
  <p:tag name="KSO_WM_TEMPLATE_INDEX" val="20231636"/>
  <p:tag name="KSO_WM_UNIT_LAYERLEVEL" val="1_1_1"/>
  <p:tag name="KSO_WM_TAG_VERSION" val="3.0"/>
  <p:tag name="KSO_WM_DIAGRAM_VERSION" val="3"/>
  <p:tag name="KSO_WM_DIAGRAM_MAX_ITEMCNT" val="6"/>
  <p:tag name="KSO_WM_DIAGRAM_MIN_ITEMCNT" val="2"/>
  <p:tag name="KSO_WM_DIAGRAM_VIRTUALLY_FRAME" val="{&quot;height&quot;:351.6748962402344,&quot;left&quot;:53.10968155027376,&quot;top&quot;:94.21416605311114,&quot;width&quot;:853.7556762695312}"/>
  <p:tag name="KSO_WM_DIAGRAM_COLOR_MATCH_VALUE" val="{&quot;shape&quot;:{&quot;fill&quot;:{&quot;solid&quot;:{&quot;brightness&quot;:0.699999988079071,&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7"/>
  <p:tag name="KSO_WM_DIAGRAM_USE_COLOR_VALUE" val="{&quot;color_scheme&quot;:1,&quot;color_type&quot;:1,&quot;theme_color_indexes&quot;:[]}"/>
</p:tagLst>
</file>

<file path=ppt/tags/tag181.xml><?xml version="1.0" encoding="utf-8"?>
<p:tagLst xmlns:p="http://schemas.openxmlformats.org/presentationml/2006/main">
  <p:tag name="KSO_WM_DIAGRAM_VIRTUALLY_FRAME" val="{&quot;height&quot;:409.6606327039843,&quot;left&quot;:37.49999999999998,&quot;top&quot;:103.85803149606299,&quot;width&quot;:523.86}"/>
</p:tagLst>
</file>

<file path=ppt/tags/tag182.xml><?xml version="1.0" encoding="utf-8"?>
<p:tagLst xmlns:p="http://schemas.openxmlformats.org/presentationml/2006/main">
  <p:tag name="KSO_WM_DIAGRAM_VIRTUALLY_FRAME" val="{&quot;height&quot;:409.6606327039843,&quot;left&quot;:37.49999999999998,&quot;top&quot;:103.85803149606299,&quot;width&quot;:523.86}"/>
</p:tagLst>
</file>

<file path=ppt/tags/tag183.xml><?xml version="1.0" encoding="utf-8"?>
<p:tagLst xmlns:p="http://schemas.openxmlformats.org/presentationml/2006/main">
  <p:tag name="KSO_WM_DIAGRAM_VIRTUALLY_FRAME" val="{&quot;height&quot;:409.6606327039843,&quot;left&quot;:37.49999999999998,&quot;top&quot;:103.85803149606299,&quot;width&quot;:523.86}"/>
</p:tagLst>
</file>

<file path=ppt/tags/tag184.xml><?xml version="1.0" encoding="utf-8"?>
<p:tagLst xmlns:p="http://schemas.openxmlformats.org/presentationml/2006/main">
  <p:tag name="KSO_WM_DIAGRAM_VIRTUALLY_FRAME" val="{&quot;height&quot;:409.6606327039843,&quot;left&quot;:37.49999999999998,&quot;top&quot;:103.85803149606299,&quot;width&quot;:523.86}"/>
</p:tagLst>
</file>

<file path=ppt/tags/tag185.xml><?xml version="1.0" encoding="utf-8"?>
<p:tagLst xmlns:p="http://schemas.openxmlformats.org/presentationml/2006/main">
  <p:tag name="KSO_WM_DIAGRAM_VIRTUALLY_FRAME" val="{&quot;height&quot;:409.6606327039843,&quot;left&quot;:37.49999999999998,&quot;top&quot;:103.85803149606299,&quot;width&quot;:523.86}"/>
</p:tagLst>
</file>

<file path=ppt/tags/tag186.xml><?xml version="1.0" encoding="utf-8"?>
<p:tagLst xmlns:p="http://schemas.openxmlformats.org/presentationml/2006/main">
  <p:tag name="KSO_WM_DIAGRAM_VIRTUALLY_FRAME" val="{&quot;height&quot;:409.6606327039843,&quot;left&quot;:37.49999999999998,&quot;top&quot;:103.85803149606299,&quot;width&quot;:523.86}"/>
</p:tagLst>
</file>

<file path=ppt/tags/tag187.xml><?xml version="1.0" encoding="utf-8"?>
<p:tagLst xmlns:p="http://schemas.openxmlformats.org/presentationml/2006/main">
  <p:tag name="KSO_WM_DIAGRAM_VIRTUALLY_FRAME" val="{&quot;height&quot;:409.6606327039843,&quot;left&quot;:37.49999999999998,&quot;top&quot;:103.85803149606299,&quot;width&quot;:523.86}"/>
</p:tagLst>
</file>

<file path=ppt/tags/tag188.xml><?xml version="1.0" encoding="utf-8"?>
<p:tagLst xmlns:p="http://schemas.openxmlformats.org/presentationml/2006/main">
  <p:tag name="KSO_WM_DIAGRAM_VIRTUALLY_FRAME" val="{&quot;height&quot;:409.6606327039843,&quot;left&quot;:37.49999999999998,&quot;top&quot;:103.85803149606299,&quot;width&quot;:523.86}"/>
</p:tagLst>
</file>

<file path=ppt/tags/tag189.xml><?xml version="1.0" encoding="utf-8"?>
<p:tagLst xmlns:p="http://schemas.openxmlformats.org/presentationml/2006/main">
  <p:tag name="KSO_WM_DIAGRAM_VIRTUALLY_FRAME" val="{&quot;height&quot;:409.6606327039843,&quot;left&quot;:37.49999999999998,&quot;top&quot;:103.85803149606299,&quot;width&quot;:523.86}"/>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90.xml><?xml version="1.0" encoding="utf-8"?>
<p:tagLst xmlns:p="http://schemas.openxmlformats.org/presentationml/2006/main">
  <p:tag name="KSO_WM_DIAGRAM_VIRTUALLY_FRAME" val="{&quot;height&quot;:409.6606327039843,&quot;left&quot;:37.49999999999998,&quot;top&quot;:103.85803149606299,&quot;width&quot;:523.86}"/>
</p:tagLst>
</file>

<file path=ppt/tags/tag191.xml><?xml version="1.0" encoding="utf-8"?>
<p:tagLst xmlns:p="http://schemas.openxmlformats.org/presentationml/2006/main">
  <p:tag name="KSO_WM_DIAGRAM_VIRTUALLY_FRAME" val="{&quot;height&quot;:409.6606327039843,&quot;left&quot;:37.49999999999998,&quot;top&quot;:103.85803149606299,&quot;width&quot;:523.86}"/>
</p:tagLst>
</file>

<file path=ppt/tags/tag192.xml><?xml version="1.0" encoding="utf-8"?>
<p:tagLst xmlns:p="http://schemas.openxmlformats.org/presentationml/2006/main">
  <p:tag name="KSO_WM_DIAGRAM_VIRTUALLY_FRAME" val="{&quot;height&quot;:409.6606327039843,&quot;left&quot;:37.49999999999998,&quot;top&quot;:103.85803149606299,&quot;width&quot;:523.86}"/>
</p:tagLst>
</file>

<file path=ppt/tags/tag193.xml><?xml version="1.0" encoding="utf-8"?>
<p:tagLst xmlns:p="http://schemas.openxmlformats.org/presentationml/2006/main">
  <p:tag name="KSO_WM_DIAGRAM_VIRTUALLY_FRAME" val="{&quot;height&quot;:409.6606327039843,&quot;left&quot;:37.49999999999998,&quot;top&quot;:103.85803149606299,&quot;width&quot;:523.86}"/>
</p:tagLst>
</file>

<file path=ppt/tags/tag194.xml><?xml version="1.0" encoding="utf-8"?>
<p:tagLst xmlns:p="http://schemas.openxmlformats.org/presentationml/2006/main">
  <p:tag name="KSO_WM_DIAGRAM_VIRTUALLY_FRAME" val="{&quot;height&quot;:409.6606327039843,&quot;left&quot;:37.49999999999998,&quot;top&quot;:103.85803149606299,&quot;width&quot;:523.86}"/>
</p:tagLst>
</file>

<file path=ppt/tags/tag195.xml><?xml version="1.0" encoding="utf-8"?>
<p:tagLst xmlns:p="http://schemas.openxmlformats.org/presentationml/2006/main">
  <p:tag name="KSO_WM_DIAGRAM_VIRTUALLY_FRAME" val="{&quot;height&quot;:409.6606327039843,&quot;left&quot;:37.49999999999998,&quot;top&quot;:103.85803149606299,&quot;width&quot;:523.86}"/>
</p:tagLst>
</file>

<file path=ppt/tags/tag196.xml><?xml version="1.0" encoding="utf-8"?>
<p:tagLst xmlns:p="http://schemas.openxmlformats.org/presentationml/2006/main">
  <p:tag name="KSO_WM_DIAGRAM_VIRTUALLY_FRAME" val="{&quot;height&quot;:409.6606327039843,&quot;left&quot;:37.49999999999998,&quot;top&quot;:103.85803149606299,&quot;width&quot;:523.86}"/>
</p:tagLst>
</file>

<file path=ppt/tags/tag197.xml><?xml version="1.0" encoding="utf-8"?>
<p:tagLst xmlns:p="http://schemas.openxmlformats.org/presentationml/2006/main">
  <p:tag name="KSO_WM_UNIT_PLACING_PICTURE_USER_VIEWPORT" val="{&quot;height&quot;:10866,&quot;width&quot;:10800}"/>
</p:tagLst>
</file>

<file path=ppt/tags/tag198.xml><?xml version="1.0" encoding="utf-8"?>
<p:tagLst xmlns:p="http://schemas.openxmlformats.org/presentationml/2006/main">
  <p:tag name="KSO_WPP_MARK_KEY" val="5de08ee9-7d19-40ca-baa2-c43ebabec40d"/>
  <p:tag name="COMMONDATA" val="eyJoZGlkIjoiOWMyMjkzNmU2ODhhYTc3ODgzMmY1MTNmYTJjNzkzZTUifQ=="/>
  <p:tag name="commondata" val="eyJoZGlkIjoiNGZhMDY1NTA0YzExZWYyZDQxZjQwYjliNWQ5Njk4NGEifQ=="/>
  <p:tag name="resource_record_key" val="{&quot;13&quot;:[19965466,19950693,4721902,20481688,20362267,20419701],&quot;65&quot;:[20234771],&quot;70&quot;:[3312347,3318865,3312415,3330158,3325359,3318867]}"/>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3.0"/>
  <p:tag name="KSO_WM_BEAUTIFY_FLAG" val="#wm#"/>
  <p:tag name="KSO_WM_UNIT_ID" val="_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3.0"/>
  <p:tag name="KSO_WM_BEAUTIFY_FLAG" val="#wm#"/>
  <p:tag name="KSO_WM_UNIT_ID" val="_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3.0"/>
  <p:tag name="KSO_WM_BEAUTIFY_FLAG" val="#wm#"/>
  <p:tag name="KSO_WM_UNIT_ID" val="_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477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477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35.xml><?xml version="1.0" encoding="utf-8"?>
<p:tagLst xmlns:p="http://schemas.openxmlformats.org/presentationml/2006/main">
  <p:tag name="KSO_WM_TEMPLATE_SUBCATEGORY" val="0"/>
  <p:tag name="KSO_WM_TEMPLATE_MASTER_TYPE" val="0"/>
  <p:tag name="KSO_WM_TEMPLATE_COLOR_TYPE" val="0"/>
  <p:tag name="KSO_WM_TAG_VERSION" val="3.0"/>
  <p:tag name="KSO_WM_BEAUTIFY_FLAG" val="#wm#"/>
  <p:tag name="KSO_WM_TEMPLATE_CATEGORY" val="custom"/>
  <p:tag name="KSO_WM_TEMPLATE_INDEX" val="2023477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DIAGRAM_VIRTUALLY_FRAME" val="{&quot;height&quot;:161.44779527559052,&quot;left&quot;:155.55464566929135,&quot;top&quot;:239.52937007874016,&quot;width&quot;:200.7212598425197}"/>
</p:tagLst>
</file>

<file path=ppt/tags/tag38.xml><?xml version="1.0" encoding="utf-8"?>
<p:tagLst xmlns:p="http://schemas.openxmlformats.org/presentationml/2006/main">
  <p:tag name="KSO_WM_DIAGRAM_VIRTUALLY_FRAME" val="{&quot;height&quot;:161.44779527559052,&quot;left&quot;:155.55464566929135,&quot;top&quot;:239.52937007874016,&quot;width&quot;:200.7212598425197}"/>
</p:tagLst>
</file>

<file path=ppt/tags/tag39.xml><?xml version="1.0" encoding="utf-8"?>
<p:tagLst xmlns:p="http://schemas.openxmlformats.org/presentationml/2006/main">
  <p:tag name="KSO_WM_DIAGRAM_VIRTUALLY_FRAME" val="{&quot;height&quot;:161.44779527559052,&quot;left&quot;:155.55464566929135,&quot;top&quot;:239.52937007874016,&quot;width&quot;:200.7212598425197}"/>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p="http://schemas.openxmlformats.org/presentationml/2006/main">
  <p:tag name="KSO_WM_DIAGRAM_VIRTUALLY_FRAME" val="{&quot;height&quot;:161.44779527559052,&quot;left&quot;:155.55464566929135,&quot;top&quot;:239.52937007874016,&quot;width&quot;:200.7212598425197}"/>
</p:tagLst>
</file>

<file path=ppt/tags/tag41.xml><?xml version="1.0" encoding="utf-8"?>
<p:tagLst xmlns:p="http://schemas.openxmlformats.org/presentationml/2006/main">
  <p:tag name="KSO_WM_DIAGRAM_VIRTUALLY_FRAME" val="{&quot;height&quot;:161.44779527559052,&quot;left&quot;:155.55464566929135,&quot;top&quot;:239.52937007874016,&quot;width&quot;:200.7212598425197}"/>
</p:tagLst>
</file>

<file path=ppt/tags/tag42.xml><?xml version="1.0" encoding="utf-8"?>
<p:tagLst xmlns:p="http://schemas.openxmlformats.org/presentationml/2006/main">
  <p:tag name="KSO_WM_DIAGRAM_VIRTUALLY_FRAME" val="{&quot;height&quot;:161.44779527559052,&quot;left&quot;:155.55464566929135,&quot;top&quot;:239.52937007874016,&quot;width&quot;:200.7212598425197}"/>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643_5*a*1"/>
  <p:tag name="KSO_WM_TEMPLATE_CATEGORY" val="diagram"/>
  <p:tag name="KSO_WM_TEMPLATE_INDEX" val="20231643"/>
  <p:tag name="KSO_WM_UNIT_LAYERLEVEL" val="1"/>
  <p:tag name="KSO_WM_TAG_VERSION" val="3.0"/>
  <p:tag name="KSO_WM_BEAUTIFY_FLAG" val="#wm#"/>
  <p:tag name="KSO_WM_DIAGRAM_GROUP_CODE" val="n1-1"/>
  <p:tag name="KSO_WM_UNIT_PRESET_TEXT" val="单击此处添加标题"/>
  <p:tag name="KSO_WM_UNIT_TEXT_TYPE" val="1"/>
  <p:tag name="KSO_WM_UNIT_TEXT_FILL_FORE_SCHEMECOLOR_INDEX" val="13"/>
  <p:tag name="KSO_WM_UNIT_TEXT_FILL_TYPE" val="1"/>
  <p:tag name="KSO_WM_UNIT_USESOURCEFORMAT_APPLY"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3_2*n_h_i*1_2_1"/>
  <p:tag name="KSO_WM_TEMPLATE_CATEGORY" val="diagram"/>
  <p:tag name="KSO_WM_TEMPLATE_INDEX" val="20231643"/>
  <p:tag name="KSO_WM_UNIT_LAYERLEVEL" val="1_1_1"/>
  <p:tag name="KSO_WM_TAG_VERSION" val="3.0"/>
  <p:tag name="KSO_WM_BEAUTIFY_FLAG" val="#wm#"/>
  <p:tag name="KSO_WM_DIAGRAM_GROUP_CODE" val="n1-1"/>
  <p:tag name="KSO_WM_UNIT_TYPE" val="n_h_i"/>
  <p:tag name="KSO_WM_UNIT_INDEX" val="1_2_1"/>
  <p:tag name="KSO_WM_DIAGRAM_VERSION" val="3"/>
  <p:tag name="KSO_WM_DIAGRAM_COLOR_TRICK" val="1"/>
  <p:tag name="KSO_WM_DIAGRAM_COLOR_TEXT_CAN_REMOVE" val="n"/>
  <p:tag name="KSO_WM_DIAGRAM_MAX_ITEMCNT" val="6"/>
  <p:tag name="KSO_WM_DIAGRAM_MIN_ITEMCNT" val="2"/>
  <p:tag name="KSO_WM_DIAGRAM_VIRTUALLY_FRAME" val="{&quot;height&quot;:389.1,&quot;left&quot;:54.741923030342605,&quot;top&quot;:118.15,&quot;width&quot;:850.4500122070312}"/>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5"/>
  <p:tag name="KSO_WM_UNIT_LINE_FILL_TYPE" val="2"/>
  <p:tag name="KSO_WM_UNIT_TEXT_FILL_FORE_SCHEMECOLOR_INDEX" val="13"/>
  <p:tag name="KSO_WM_UNIT_TEXT_FILL_TYPE" val="1"/>
  <p:tag name="KSO_WM_UNIT_USESOURCEFORMAT_APPLY"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3_2*n_h_i*1_2_2"/>
  <p:tag name="KSO_WM_TEMPLATE_CATEGORY" val="diagram"/>
  <p:tag name="KSO_WM_TEMPLATE_INDEX" val="20231643"/>
  <p:tag name="KSO_WM_UNIT_LAYERLEVEL" val="1_1_1"/>
  <p:tag name="KSO_WM_TAG_VERSION" val="3.0"/>
  <p:tag name="KSO_WM_BEAUTIFY_FLAG" val="#wm#"/>
  <p:tag name="KSO_WM_DIAGRAM_GROUP_CODE" val="n1-1"/>
  <p:tag name="KSO_WM_UNIT_TYPE" val="n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9.1,&quot;left&quot;:54.741923030342605,&quot;top&quot;:118.15,&quot;width&quot;:850.4500122070312}"/>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5"/>
  <p:tag name="KSO_WM_UNIT_LINE_FILL_TYPE" val="2"/>
  <p:tag name="KSO_WM_UNIT_TEXT_FILL_FORE_SCHEMECOLOR_INDEX" val="13"/>
  <p:tag name="KSO_WM_UNIT_TEXT_FILL_TYPE" val="1"/>
  <p:tag name="KSO_WM_UNIT_USESOURCEFORMAT_APPLY"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3_2*n_h_i*1_2_3"/>
  <p:tag name="KSO_WM_TEMPLATE_CATEGORY" val="diagram"/>
  <p:tag name="KSO_WM_TEMPLATE_INDEX" val="20231643"/>
  <p:tag name="KSO_WM_UNIT_LAYERLEVEL" val="1_1_1"/>
  <p:tag name="KSO_WM_TAG_VERSION" val="3.0"/>
  <p:tag name="KSO_WM_BEAUTIFY_FLAG" val="#wm#"/>
  <p:tag name="KSO_WM_DIAGRAM_GROUP_CODE" val="n1-1"/>
  <p:tag name="KSO_WM_UNIT_TYPE" val="n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9.1,&quot;left&quot;:54.741923030342605,&quot;top&quot;:118.15,&quot;width&quot;:850.4500122070312}"/>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5"/>
  <p:tag name="KSO_WM_UNIT_LINE_FILL_TYPE" val="2"/>
  <p:tag name="KSO_WM_UNIT_TEXT_FILL_FORE_SCHEMECOLOR_INDEX" val="13"/>
  <p:tag name="KSO_WM_UNIT_TEXT_FILL_TYPE" val="1"/>
  <p:tag name="KSO_WM_UNIT_USESOURCEFORMAT_APPLY" val="1"/>
</p:tagLst>
</file>

<file path=ppt/tags/tag4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1643_2*n_h_h_f*1_2_1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9.1,&quot;left&quot;:54.741923030342605,&quot;top&quot;:118.15,&quot;width&quot;:850.4500122070312}"/>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1"/>
  <p:tag name="KSO_WM_UNIT_ID" val="diagram20231643_2*n_h_h_i*1_2_1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9.1,&quot;left&quot;:54.741923030342605,&quot;top&quot;:118.15,&quot;width&quot;:850.4500122070312}"/>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1643_2*n_h_h_f*1_2_2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9.1,&quot;left&quot;:54.741923030342605,&quot;top&quot;:118.15,&quot;width&quot;:850.4500122070312}"/>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643_2*n_h_h_i*1_2_2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9.1,&quot;left&quot;:54.741923030342605,&quot;top&quot;:118.15,&quot;width&quot;:850.4500122070312}"/>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ags/tag5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1643_2*n_h_h_f*1_2_3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9.1,&quot;left&quot;:54.741923030342605,&quot;top&quot;:118.15,&quot;width&quot;:850.4500122070312}"/>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3_1"/>
  <p:tag name="KSO_WM_UNIT_ID" val="diagram20231643_2*n_h_h_i*1_2_3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9.1,&quot;left&quot;:54.741923030342605,&quot;top&quot;:118.15,&quot;width&quot;:850.4500122070312}"/>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ags/tag5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UNIT_ID" val="diagram20231643_2*n_h_a*1_1_1"/>
  <p:tag name="KSO_WM_TEMPLATE_CATEGORY" val="diagram"/>
  <p:tag name="KSO_WM_TEMPLATE_INDEX" val="20231643"/>
  <p:tag name="KSO_WM_UNIT_LAYERLEVEL" val="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9.1,&quot;left&quot;:54.741923030342605,&quot;top&quot;:118.15,&quot;width&quot;:850.4500122070312}"/>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此处添加标题"/>
  <p:tag name="KSO_WM_UNIT_FILL_TYPE" val="3"/>
  <p:tag name="KSO_WM_UNIT_TEXT_TYPE" val="1"/>
  <p:tag name="KSO_WM_UNIT_USESOURCEFORMAT_APPLY" val="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SLIDE_ID" val="diagram20231643_5"/>
  <p:tag name="KSO_WM_TEMPLATE_SUBCATEGORY" val="0"/>
  <p:tag name="KSO_WM_TEMPLATE_MASTER_TYPE" val="0"/>
  <p:tag name="KSO_WM_TEMPLATE_COLOR_TYPE" val="0"/>
  <p:tag name="KSO_WM_SLIDE_ITEM_CNT" val="6"/>
  <p:tag name="KSO_WM_SLIDE_INDEX" val="5"/>
  <p:tag name="KSO_WM_TAG_VERSION" val="3.0"/>
  <p:tag name="KSO_WM_BEAUTIFY_FLAG" val="#wm#"/>
  <p:tag name="KSO_WM_TEMPLATE_CATEGORY" val="diagram"/>
  <p:tag name="KSO_WM_TEMPLATE_INDEX" val="20231643"/>
  <p:tag name="KSO_WM_SLIDE_TYPE" val="text"/>
  <p:tag name="KSO_WM_SLIDE_SUBTYPE" val="diag"/>
  <p:tag name="KSO_WM_SLIDE_SIZE" val="850.3*336.9"/>
  <p:tag name="KSO_WM_SLIDE_POSITION" val="54.8169*160.45"/>
  <p:tag name="KSO_WM_SLIDE_LAYOUT" val="a_n"/>
  <p:tag name="KSO_WM_SLIDE_LAYOUT_CNT" val="1_1"/>
  <p:tag name="KSO_WM_SPECIAL_SOURCE" val="bdnull"/>
  <p:tag name="KSO_WM_DIAGRAM_GROUP_CODE" val="n1-1"/>
  <p:tag name="KSO_WM_SLIDE_DIAGTYPE" val="n"/>
  <p:tag name="resource_record_key" val="{&quot;13&quot;:[19965466,20362267,19950693,4721902],&quot;65&quot;:[20231643]}"/>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15_3*a*1"/>
  <p:tag name="KSO_WM_TEMPLATE_CATEGORY" val="diagram"/>
  <p:tag name="KSO_WM_TEMPLATE_INDEX" val="20230315"/>
  <p:tag name="KSO_WM_UNIT_LAYERLEVEL" val="1"/>
  <p:tag name="KSO_WM_TAG_VERSION" val="3.0"/>
  <p:tag name="KSO_WM_BEAUTIFY_FLAG" val="#wm#"/>
  <p:tag name="KSO_WM_UNIT_ISCONTENTSTITLE" val="0"/>
  <p:tag name="KSO_WM_UNIT_ISNUMDGMTITLE" val="0"/>
  <p:tag name="KSO_WM_UNIT_NOCLEAR" val="0"/>
  <p:tag name="KSO_WM_UNIT_VALUE" val="30"/>
  <p:tag name="KSO_WM_DIAGRAM_GROUP_CODE" val="l1-1"/>
  <p:tag name="KSO_WM_UNIT_TYPE" val="a"/>
  <p:tag name="KSO_WM_UNIT_INDEX" val="1"/>
  <p:tag name="KSO_WM_UNIT_PRESET_TEXT" val="单击此处添加标题"/>
  <p:tag name="KSO_WM_UNIT_TEXT_TYPE" val="1"/>
  <p:tag name="KSO_WM_UNIT_TEXT_FILL_FORE_SCHEMECOLOR_INDEX" val="13"/>
  <p:tag name="KSO_WM_UNIT_TEXT_FILL_TYPE" val="1"/>
  <p:tag name="KSO_WM_UNIT_USESOURCEFORMAT_APPLY" val="1"/>
</p:tagLst>
</file>

<file path=ppt/tags/tag5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0315_3*l_h_f*1_2_1"/>
  <p:tag name="KSO_WM_TEMPLATE_CATEGORY" val="diagram"/>
  <p:tag name="KSO_WM_TEMPLATE_INDEX" val="20230315"/>
  <p:tag name="KSO_WM_UNIT_LAYERLEVEL" val="1_1_1"/>
  <p:tag name="KSO_WM_TAG_VERSION" val="3.0"/>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69.15000305175784,&quot;left&quot;:6.65,&quot;top&quot;:20.65,&quot;width&quot;:93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正文，文字是您思想的提炼，为了最终演示发布的良好效果"/>
  <p:tag name="KSO_WM_UNIT_TEXT_FILL_FORE_SCHEMECOLOR_INDEX" val="1"/>
  <p:tag name="KSO_WM_UNIT_TEXT_FILL_TYPE" val="1"/>
  <p:tag name="KSO_WM_UNIT_TEXT_TYPE" val="1"/>
  <p:tag name="KSO_WM_UNIT_USESOURCEFORMAT_APPLY" val="1"/>
</p:tagLst>
</file>

<file path=ppt/tags/tag5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0315_3*l_h_a*1_2_1"/>
  <p:tag name="KSO_WM_TEMPLATE_CATEGORY" val="diagram"/>
  <p:tag name="KSO_WM_TEMPLATE_INDEX" val="20230315"/>
  <p:tag name="KSO_WM_UNIT_LAYERLEVEL" val="1_1_1"/>
  <p:tag name="KSO_WM_TAG_VERSION" val="3.0"/>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69.15000305175784,&quot;left&quot;:35.97501220703125,&quot;top&quot;:20.65,&quot;width&quot;:909.474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小标题"/>
  <p:tag name="KSO_WM_UNIT_TEXT_FILL_FORE_SCHEMECOLOR_INDEX" val="1"/>
  <p:tag name="KSO_WM_UNIT_TEXT_FILL_TYPE" val="1"/>
  <p:tag name="KSO_WM_UNIT_TEXT_TYPE" val="1"/>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0945_1*n_h_h_a*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0.4493713378906,&quot;left&quot;:54.28193909018628,&quot;top&quot;:79.82531433105468,&quot;width&quot;:851.4931030273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6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0945_1*n_h_h_a*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0.4493713378906,&quot;left&quot;:54.28193909018628,&quot;top&quot;:79.82531433105468,&quot;width&quot;:851.4931030273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62.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0.64"/>
  <p:tag name="KSO_WM_UNIT_LINE_FORE_SCHEMECOLOR_INDEX_2_TRANS" val="0"/>
  <p:tag name="KSO_WM_UNIT_LINE_FORE_SCHEMECOLOR_INDEX_3_BRIGHTNESS" val="0.8"/>
  <p:tag name="KSO_WM_UNIT_LINE_FORE_SCHEMECOLOR_INDEX_3" val="15"/>
  <p:tag name="KSO_WM_UNIT_LINE_FORE_SCHEMECOLOR_INDEX_3_POS" val="0.9"/>
  <p:tag name="KSO_WM_UNIT_LINE_FORE_SCHEMECOLOR_INDEX_3_TRANS" val="0.53"/>
  <p:tag name="KSO_WM_UNIT_LINE_FORE_SCHEMECOLOR_INDEX_4_BRIGHTNESS" val="0.8"/>
  <p:tag name="KSO_WM_UNIT_LINE_FORE_SCHEMECOLOR_INDEX_4" val="15"/>
  <p:tag name="KSO_WM_UNIT_LINE_FORE_SCHEMECOLOR_INDEX_4_POS" val="0.95"/>
  <p:tag name="KSO_WM_UNIT_LINE_FORE_SCHEMECOLOR_INDEX_4_TRANS" val="0"/>
  <p:tag name="KSO_WM_UNIT_LINE_FORE_SCHEMECOLOR_INDEX_5_BRIGHTNESS" val="0.8"/>
  <p:tag name="KSO_WM_UNIT_LINE_FORE_SCHEMECOLOR_INDEX_5" val="15"/>
  <p:tag name="KSO_WM_UNIT_LINE_FORE_SCHEMECOLOR_INDEX_5_POS" val="1"/>
  <p:tag name="KSO_WM_UNIT_LINE_FORE_SCHEMECOLOR_INDEX_5_TRANS" val="0.9"/>
  <p:tag name="KSO_WM_UNIT_LINE_GRADIENT_TYPE" val="0"/>
  <p:tag name="KSO_WM_UNIT_LINE_GRADIENT_ANGLE" val="0"/>
  <p:tag name="KSO_WM_UNIT_LINE_GRADIENT_DIRECTION" val="3"/>
  <p:tag name="KSO_WM_UNIT_LINE_FILL_TYPE" val="5"/>
  <p:tag name="KSO_WM_BEAUTIFY_FLAG" val="#wm#"/>
  <p:tag name="KSO_WM_UNIT_HIGHLIGHT" val="0"/>
  <p:tag name="KSO_WM_UNIT_COMPATIBLE" val="0"/>
  <p:tag name="KSO_WM_UNIT_DIAGRAM_ISNUMVISUAL" val="0"/>
  <p:tag name="KSO_WM_UNIT_DIAGRAM_ISREFERUNIT" val="0"/>
  <p:tag name="KSO_WM_UNIT_ID" val="diagram20230945_1*n_h_i*1_2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DIAGRAM_GROUP_CODE" val="n1-1"/>
  <p:tag name="KSO_WM_UNIT_TYPE" val="n_h_i"/>
  <p:tag name="KSO_WM_UNIT_INDEX" val="1_2_1"/>
  <p:tag name="KSO_WM_DIAGRAM_MAX_ITEMCNT" val="4"/>
  <p:tag name="KSO_WM_DIAGRAM_MIN_ITEMCNT" val="2"/>
  <p:tag name="KSO_WM_DIAGRAM_VIRTUALLY_FRAME" val="{&quot;height&quot;:380.4493713378906,&quot;left&quot;:54.28193909018628,&quot;top&quot;:79.82531433105468,&quot;width&quot;:851.4931030273438}"/>
  <p:tag name="KSO_WM_DIAGRAM_COLOR_MATCH_VALUE" val="{&quot;shape&quot;:{&quot;fill&quot;:{&quot;type&quot;:0},&quot;glow&quot;:{&quot;colorType&quot;:0},&quot;line&quot;:{&quot;gradient&quot;:[{&quot;brightness&quot;:0.15000000596046448,&quot;colorType&quot;:2,&quot;pos&quot;:0.9900000095367432,&quot;rgb&quot;:&quot;#dfdfdf&quot;,&quot;transparency&quot;:0},{&quot;brightness&quot;:0.800000011920929,&quot;colorType&quot;:2,&quot;pos&quot;:0.15000000596046448,&quot;rgb&quot;:&quot;#ffffff&quot;,&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3.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1*n_h_h_i*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2_1"/>
  <p:tag name="KSO_WM_DIAGRAM_MAX_ITEMCNT" val="4"/>
  <p:tag name="KSO_WM_DIAGRAM_MIN_ITEMCNT" val="2"/>
  <p:tag name="KSO_WM_DIAGRAM_VIRTUALLY_FRAME" val="{&quot;height&quot;:380.4493713378906,&quot;left&quot;:54.28193909018628,&quot;top&quot;:79.82531433105468,&quot;width&quot;:851.4931030273438}"/>
  <p:tag name="KSO_WM_DIAGRAM_COLOR_MATCH_VALUE" val="{&quot;shape&quot;:{&quot;fill&quot;:{&quot;solid&quot;:{&quot;brightness&quot;:0,&quot;colorType&quot;:1,&quot;foreColorIndex&quot;:6,&quot;transparency&quot;:0},&quot;type&quot;:1},&quot;glow&quot;:{&quot;colorType&quot;:0},&quot;line&quot;:{&quot;gradient&quot;:[{&quot;brightness&quot;:0,&quot;colorType&quot;:2,&quot;pos&quot;:0.3700000047683716,&quot;rgb&quot;:&quot;#ffffff&quot;,&quot;transparency&quot;:0},{&quot;brightness&quot;:0.800000011920929,&quot;colorType&quot;:1,&quot;foreColorIndex&quot;:6,&quot;pos&quot;:0,&quot;transparency&quot;:0},{&quot;brightness&quot;:0,&quot;colorType&quot;:2,&quot;pos&quot;:1,&quot;rgb&quot;:&quot;#ffffff&quot;,&quot;transparency&quot;:0},{&quot;brightness&quot;:0.800000011920929,&quot;colorType&quot;:1,&quot;foreColorIndex&quot;:6,&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64.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1*n_h_h_i*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1_1"/>
  <p:tag name="KSO_WM_DIAGRAM_MAX_ITEMCNT" val="4"/>
  <p:tag name="KSO_WM_DIAGRAM_MIN_ITEMCNT" val="2"/>
  <p:tag name="KSO_WM_DIAGRAM_VIRTUALLY_FRAME" val="{&quot;height&quot;:380.4493713378906,&quot;left&quot;:54.28193909018628,&quot;top&quot;:79.82531433105468,&quot;width&quot;:851.4931030273438}"/>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800000011920929,&quot;colorType&quot;:1,&quot;foreColorIndex&quot;:5,&quot;pos&quot;:0,&quot;transparency&quot;:0},{&quot;brightness&quot;:0,&quot;colorType&quot;:2,&quot;pos&quot;:1,&quot;rgb&quot;:&quot;#ffffff&quot;,&quot;transparency&quot;:0},{&quot;brightness&quot;:0.800000011920929,&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5_1*n_h_i*1_1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DIAGRAM_GROUP_CODE" val="n1-1"/>
  <p:tag name="KSO_WM_UNIT_TYPE" val="n_h_i"/>
  <p:tag name="KSO_WM_UNIT_INDEX" val="1_1_1"/>
  <p:tag name="KSO_WM_DIAGRAM_MAX_ITEMCNT" val="4"/>
  <p:tag name="KSO_WM_DIAGRAM_MIN_ITEMCNT" val="2"/>
  <p:tag name="KSO_WM_DIAGRAM_VIRTUALLY_FRAME" val="{&quot;height&quot;:380.4493713378906,&quot;left&quot;:54.28193909018628,&quot;top&quot;:79.82531433105468,&quot;width&quot;:851.4931030273438}"/>
  <p:tag name="KSO_WM_DIAGRAM_COLOR_MATCH_VALUE" val="{&quot;shape&quot;:{&quot;fill&quot;:{&quot;type&quot;:0},&quot;glow&quot;:{&quot;colorType&quot;:0},&quot;line&quot;:{&quot;solidLine&quot;:{&quot;brightness&quot;:0.3499999940395355,&quot;colorType&quot;:1,&quot;foreColorIndex&quot;:13,&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DIAGRAM_USE_COLOR_VALUE" val="{&quot;color_scheme&quot;:1,&quot;color_type&quot;:1,&quot;theme_color_indexes&quot;:[5,6,5,6,5,6]}"/>
</p:tagLst>
</file>

<file path=ppt/tags/tag66.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UNIT_HIGHLIGHT" val="0"/>
  <p:tag name="KSO_WM_UNIT_COMPATIBLE" val="0"/>
  <p:tag name="KSO_WM_UNIT_DIAGRAM_ISNUMVISUAL" val="0"/>
  <p:tag name="KSO_WM_UNIT_DIAGRAM_ISREFERUNIT" val="0"/>
  <p:tag name="KSO_WM_UNIT_ID" val="diagram20230945_1*n_h_a*1_1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UNIT_ISCONTENTSTITLE" val="0"/>
  <p:tag name="KSO_WM_UNIT_ISNUMDGMTITLE" val="0"/>
  <p:tag name="KSO_WM_UNIT_NOCLEAR" val="0"/>
  <p:tag name="KSO_WM_UNIT_VALUE" val="30"/>
  <p:tag name="KSO_WM_DIAGRAM_GROUP_CODE" val="n1-1"/>
  <p:tag name="KSO_WM_UNIT_TYPE" val="n_h_a"/>
  <p:tag name="KSO_WM_UNIT_INDEX" val="1_1_1"/>
  <p:tag name="KSO_WM_DIAGRAM_MAX_ITEMCNT" val="4"/>
  <p:tag name="KSO_WM_DIAGRAM_MIN_ITEMCNT" val="2"/>
  <p:tag name="KSO_WM_DIAGRAM_VIRTUALLY_FRAME" val="{&quot;height&quot;:380.4493713378906,&quot;left&quot;:54.28193909018628,&quot;top&quot;:79.82531433105468,&quot;width&quot;:851.4931030273438}"/>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添加&#10;项标题"/>
  <p:tag name="KSO_WM_UNIT_FILL_TYPE" val="1"/>
  <p:tag name="KSO_WM_UNIT_FILL_FORE_SCHEMECOLOR_INDEX" val="5"/>
  <p:tag name="KSO_WM_UNIT_FILL_FORE_SCHEMECOLOR_INDEX_BRIGHTNESS" val="0"/>
  <p:tag name="KSO_WM_UNIT_TEXT_TYPE" val="1"/>
  <p:tag name="KSO_WM_DIAGRAM_USE_COLOR_VALUE" val="{&quot;color_scheme&quot;:1,&quot;color_type&quot;:1,&quot;theme_color_indexes&quot;:[5,6,5,6,5,6]}"/>
</p:tagLst>
</file>

<file path=ppt/tags/tag6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0945_1*n_h_h_f*1_2_1_1"/>
  <p:tag name="KSO_WM_TEMPLATE_CATEGORY" val="diagram"/>
  <p:tag name="KSO_WM_TEMPLATE_INDEX" val="20230945"/>
  <p:tag name="KSO_WM_UNIT_LAYERLEVEL" val="1_1_1_1"/>
  <p:tag name="KSO_WM_TAG_VERSION" val="3.0"/>
  <p:tag name="KSO_WM_UNIT_TEXT_FILL_FORE_SCHEMECOLOR_INDEX_BRIGHTNESS" val="0.15"/>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0.4493713378906,&quot;left&quot;:54.28193909018628,&quot;top&quot;:79.82531433105468,&quot;width&quot;:851.4931030273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请尽量言简意赅的阐述观点。单击此处输入你的智能图形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6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0945_1*n_h_h_f*1_2_2_1"/>
  <p:tag name="KSO_WM_TEMPLATE_CATEGORY" val="diagram"/>
  <p:tag name="KSO_WM_TEMPLATE_INDEX" val="20230945"/>
  <p:tag name="KSO_WM_UNIT_LAYERLEVEL" val="1_1_1_1"/>
  <p:tag name="KSO_WM_TAG_VERSION" val="3.0"/>
  <p:tag name="KSO_WM_UNIT_TEXT_FILL_FORE_SCHEMECOLOR_INDEX_BRIGHTNESS" val="0.15"/>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0.4493713378906,&quot;left&quot;:54.28193909018628,&quot;top&quot;:79.82531433105468,&quot;width&quot;:851.4931030273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请尽量言简意赅的阐述观点。单击此处输入你的智能图形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0.xml><?xml version="1.0" encoding="utf-8"?>
<p:tagLst xmlns:p="http://schemas.openxmlformats.org/presentationml/2006/main">
  <p:tag name="KSO_WM_SPECIAL_SOURCE" val="bdnull"/>
  <p:tag name="KSO_WM_SLIDE_ID" val="diagram20230315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0315"/>
  <p:tag name="KSO_WM_SLIDE_LAYOUT" val="a_l"/>
  <p:tag name="KSO_WM_SLIDE_LAYOUT_CNT" val="1_1"/>
  <p:tag name="KSO_WM_SLIDE_TYPE" val="text"/>
  <p:tag name="KSO_WM_SLIDE_SUBTYPE" val="diag"/>
  <p:tag name="KSO_WM_SLIDE_SIZE" val="814.1*372.4"/>
  <p:tag name="KSO_WM_SLIDE_POSITION" val="72.55*130.6"/>
  <p:tag name="KSO_WM_DIAGRAM_GROUP_CODE" val="l1-1"/>
  <p:tag name="KSO_WM_SLIDE_DIAGTYPE" val="l"/>
  <p:tag name="resource_record_key" val="{&quot;13&quot;:[20481688,20362267],&quot;65&quot;:[20231643],&quot;70&quot;:[3312415]}"/>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15_3*a*1"/>
  <p:tag name="KSO_WM_TEMPLATE_CATEGORY" val="diagram"/>
  <p:tag name="KSO_WM_TEMPLATE_INDEX" val="20230315"/>
  <p:tag name="KSO_WM_UNIT_LAYERLEVEL" val="1"/>
  <p:tag name="KSO_WM_TAG_VERSION" val="3.0"/>
  <p:tag name="KSO_WM_BEAUTIFY_FLAG" val="#wm#"/>
  <p:tag name="KSO_WM_UNIT_ISCONTENTSTITLE" val="0"/>
  <p:tag name="KSO_WM_UNIT_ISNUMDGMTITLE" val="0"/>
  <p:tag name="KSO_WM_UNIT_NOCLEAR" val="0"/>
  <p:tag name="KSO_WM_UNIT_VALUE" val="30"/>
  <p:tag name="KSO_WM_DIAGRAM_GROUP_CODE" val="l1-1"/>
  <p:tag name="KSO_WM_UNIT_TYPE" val="a"/>
  <p:tag name="KSO_WM_UNIT_INDEX" val="1"/>
  <p:tag name="KSO_WM_UNIT_PRESET_TEXT" val="单击此处添加标题"/>
  <p:tag name="KSO_WM_UNIT_TEXT_TYPE" val="1"/>
  <p:tag name="KSO_WM_UNIT_TEXT_FILL_FORE_SCHEMECOLOR_INDEX" val="13"/>
  <p:tag name="KSO_WM_UNIT_TEXT_FILL_TYPE" val="1"/>
  <p:tag name="KSO_WM_UNIT_USESOURCEFORMAT_APPLY" val="1"/>
</p:tagLst>
</file>

<file path=ppt/tags/tag72.xml><?xml version="1.0" encoding="utf-8"?>
<p:tagLst xmlns:p="http://schemas.openxmlformats.org/presentationml/2006/main">
  <p:tag name="KSO_WM_DIAGRAM_VIRTUALLY_FRAME" val="{&quot;height&quot;:342.6807086614173,&quot;left&quot;:79.45,&quot;top&quot;:113.8,&quot;width&quot;:783.7168503937007}"/>
  <p:tag name="KSO_WM_DIAGRAM_VERSION" val="3"/>
  <p:tag name="KSO_WM_DIAGRAM_COLOR_TRICK" val="2"/>
  <p:tag name="KSO_WM_DIAGRAM_COLOR_TEXT_CAN_REMOVE" val="n"/>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6952_2*l_h_a*1_1_1"/>
  <p:tag name="KSO_WM_TEMPLATE_CATEGORY" val="diagram"/>
  <p:tag name="KSO_WM_TEMPLATE_INDEX" val="20236952"/>
  <p:tag name="KSO_WM_UNIT_LAYERLEVEL" val="1_1_1"/>
  <p:tag name="KSO_WM_TAG_VERSION" val="3.0"/>
  <p:tag name="KSO_WM_DIAGRAM_MAX_ITEMCNT" val="3"/>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VALUE" val="7"/>
  <p:tag name="KSO_WM_UNIT_PRESET_TEXT" val="添加标题"/>
  <p:tag name="KSO_WM_UNIT_TEXT_TYPE" val="1"/>
  <p:tag name="KSO_WM_DIAGRAM_USE_COLOR_VALUE" val="{&quot;color_scheme&quot;:1,&quot;color_type&quot;:1,&quot;theme_color_indexes&quot;:[5,6,5,6,5,6]}"/>
</p:tagLst>
</file>

<file path=ppt/tags/tag73.xml><?xml version="1.0" encoding="utf-8"?>
<p:tagLst xmlns:p="http://schemas.openxmlformats.org/presentationml/2006/main">
  <p:tag name="KSO_WM_BEAUTIFY_FLAG" val="#wm#"/>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1636_2*n_h_i*1_1_1"/>
  <p:tag name="KSO_WM_TEMPLATE_CATEGORY" val="diagram"/>
  <p:tag name="KSO_WM_TEMPLATE_INDEX" val="20231636"/>
  <p:tag name="KSO_WM_UNIT_LAYERLEVEL" val="1_1_1"/>
  <p:tag name="KSO_WM_TAG_VERSION" val="3.0"/>
  <p:tag name="KSO_WM_DIAGRAM_VERSION" val="3"/>
  <p:tag name="KSO_WM_DIAGRAM_MAX_ITEMCNT" val="6"/>
  <p:tag name="KSO_WM_DIAGRAM_MIN_ITEMCNT" val="2"/>
  <p:tag name="KSO_WM_DIAGRAM_VIRTUALLY_FRAME" val="{&quot;height&quot;:389.1374481201172,&quot;left&quot;:53.15149257389576,&quot;top&quot;:94.18759124996159,&quot;width&quot;:853.7556762695312}"/>
  <p:tag name="KSO_WM_DIAGRAM_COLOR_MATCH_VALUE" val="{&quot;shape&quot;:{&quot;fill&quot;:{&quot;solid&quot;:{&quot;brightness&quot;:0.699999988079071,&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7"/>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36_2*n_h_h_f*1_2_2_1"/>
  <p:tag name="KSO_WM_TEMPLATE_CATEGORY" val="diagram"/>
  <p:tag name="KSO_WM_TEMPLATE_INDEX" val="20231636"/>
  <p:tag name="KSO_WM_UNIT_LAYERLEVEL" val="1_1_1_1"/>
  <p:tag name="KSO_WM_TAG_VERSION" val="3.0"/>
  <p:tag name="KSO_WM_UNIT_SUBTYPE" val="a"/>
  <p:tag name="KSO_WM_UNIT_NOCLEAR" val="0"/>
  <p:tag name="KSO_WM_DIAGRAM_GROUP_CODE" val="n1-1"/>
  <p:tag name="KSO_WM_UNIT_TYPE" val="n_h_h_f"/>
  <p:tag name="KSO_WM_UNIT_INDEX" val="1_2_2_1"/>
  <p:tag name="KSO_WM_UNIT_VALUE" val="104"/>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53.15149257389576,&quot;top&quot;:94.18759124996159,&quot;width&quot;:853.7556762695312}"/>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PRESET_TEXT" val="单击此处输入你的项正文，文字是您思想的提炼，请尽量言简意赅的阐述观点，单击此处输入你的项正文"/>
  <p:tag name="KSO_WM_UNIT_TEXT_FILL_FORE_SCHEMECOLOR_INDEX" val="1"/>
  <p:tag name="KSO_WM_UNIT_TEXT_FILL_TYPE" val="1"/>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36_2*n_h_h_f*1_2_1_1"/>
  <p:tag name="KSO_WM_TEMPLATE_CATEGORY" val="diagram"/>
  <p:tag name="KSO_WM_TEMPLATE_INDEX" val="20231636"/>
  <p:tag name="KSO_WM_UNIT_LAYERLEVEL" val="1_1_1_1"/>
  <p:tag name="KSO_WM_TAG_VERSION" val="3.0"/>
  <p:tag name="KSO_WM_UNIT_SUBTYPE" val="a"/>
  <p:tag name="KSO_WM_UNIT_NOCLEAR" val="0"/>
  <p:tag name="KSO_WM_DIAGRAM_GROUP_CODE" val="n1-1"/>
  <p:tag name="KSO_WM_UNIT_TYPE" val="n_h_h_f"/>
  <p:tag name="KSO_WM_UNIT_INDEX" val="1_2_1_1"/>
  <p:tag name="KSO_WM_UNIT_VALUE" val="116"/>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left&quot;:53.15149257389576,&quot;top&quot;:94.18759124996159,&quot;width&quot;:853.7556762695312}"/>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PRESET_TEXT" val="单击此处输入你的项正文，文字是您思想的提炼，请尽量言简意赅的阐述观点，单击此处输入你的项正文"/>
  <p:tag name="KSO_WM_UNIT_TEXT_FILL_FORE_SCHEMECOLOR_INDEX" val="1"/>
  <p:tag name="KSO_WM_UNIT_TEXT_FILL_TYPE" val="1"/>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36_2*n_h_h_f*1_2_3_1"/>
  <p:tag name="KSO_WM_TEMPLATE_CATEGORY" val="diagram"/>
  <p:tag name="KSO_WM_TEMPLATE_INDEX" val="20231636"/>
  <p:tag name="KSO_WM_UNIT_LAYERLEVEL" val="1_1_1_1"/>
  <p:tag name="KSO_WM_TAG_VERSION" val="3.0"/>
  <p:tag name="KSO_WM_UNIT_SUBTYPE" val="a"/>
  <p:tag name="KSO_WM_UNIT_NOCLEAR" val="0"/>
  <p:tag name="KSO_WM_DIAGRAM_GROUP_CODE" val="n1-1"/>
  <p:tag name="KSO_WM_UNIT_TYPE" val="n_h_h_f"/>
  <p:tag name="KSO_WM_UNIT_INDEX" val="1_2_3_1"/>
  <p:tag name="KSO_WM_UNIT_VALUE" val="116"/>
  <p:tag name="KSO_WM_DIAGRAM_VERSION" val="3"/>
  <p:tag name="KSO_WM_DIAGRAM_COLOR_TRICK" val="1"/>
  <p:tag name="KSO_WM_DIAGRAM_COLOR_TEXT_CAN_REMOVE" val="n"/>
  <p:tag name="KSO_WM_DIAGRAM_MAX_ITEMCNT" val="6"/>
  <p:tag name="KSO_WM_DIAGRAM_MIN_ITEMCNT" val="2"/>
  <p:tag name="KSO_WM_DIAGRAM_VIRTUALLY_FRAME" val="{&quot;height&quot;:389.1374481201172,&quot;left&quot;:53.15149257389576,&quot;top&quot;:94.18759124996159,&quot;width&quot;:853.7556762695312}"/>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PRESET_TEXT" val="单击此处输入你的项正文，文字是您思想的提炼，请尽量言简意赅的阐述观点，单击此处输入你的项正文"/>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1"/>
  <p:tag name="KSO_WM_UNIT_ID" val="diagram20231636_2*n_h_h_i*1_2_1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9.1374481201172,&quot;left&quot;:53.15149257389576,&quot;top&quot;:94.18759124996159,&quot;width&quot;:853.75567626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636_2*n_h_h_i*1_2_2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9.1374481201172,&quot;left&quot;:53.15149257389576,&quot;top&quot;:94.18759124996159,&quot;width&quot;:853.75567626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3_1"/>
  <p:tag name="KSO_WM_UNIT_ID" val="diagram20231636_2*n_h_h_i*1_2_3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9.1374481201172,&quot;left&quot;:53.15149257389576,&quot;top&quot;:94.18759124996159,&quot;width&quot;:853.75567626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36_2*n_h_a*1_1_1"/>
  <p:tag name="KSO_WM_TEMPLATE_CATEGORY" val="diagram"/>
  <p:tag name="KSO_WM_TEMPLATE_INDEX" val="20231636"/>
  <p:tag name="KSO_WM_UNIT_LAYERLEVEL" val="1_1_1"/>
  <p:tag name="KSO_WM_TAG_VERSION" val="3.0"/>
  <p:tag name="KSO_WM_DIAGRAM_GROUP_CODE" val="n1-1"/>
  <p:tag name="KSO_WM_UNIT_TYPE" val="n_h_a"/>
  <p:tag name="KSO_WM_UNIT_INDEX" val="1_1_1"/>
  <p:tag name="KSO_WM_UNIT_ISCONTENTSTITLE" val="0"/>
  <p:tag name="KSO_WM_UNIT_ISNUMDGMTITLE" val="0"/>
  <p:tag name="KSO_WM_UNIT_NOCLEAR" val="0"/>
  <p:tag name="KSO_WM_DIAGRAM_VERSION" val="3"/>
  <p:tag name="KSO_WM_DIAGRAM_COLOR_TRICK" val="1"/>
  <p:tag name="KSO_WM_DIAGRAM_COLOR_TEXT_CAN_REMOVE" val="n"/>
  <p:tag name="KSO_WM_DIAGRAM_MAX_ITEMCNT" val="6"/>
  <p:tag name="KSO_WM_DIAGRAM_MIN_ITEMCNT" val="2"/>
  <p:tag name="KSO_WM_DIAGRAM_VIRTUALLY_FRAME" val="{&quot;height&quot;:389.1374481201172,&quot;left&quot;:53.15149257389576,&quot;top&quot;:94.18759124996159,&quot;width&quot;:853.75567626953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0"/>
  <p:tag name="KSO_WM_UNIT_TEXT_TYPE" val="1"/>
  <p:tag name="KSO_WM_UNIT_PRESET_TEXT" val="添加项标题"/>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SPECIAL_SOURCE" val="bdnull"/>
  <p:tag name="KSO_WM_SLIDE_ID" val="diagram20230315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0315"/>
  <p:tag name="KSO_WM_SLIDE_LAYOUT" val="a_l"/>
  <p:tag name="KSO_WM_SLIDE_LAYOUT_CNT" val="1_1"/>
  <p:tag name="KSO_WM_SLIDE_TYPE" val="text"/>
  <p:tag name="KSO_WM_SLIDE_SUBTYPE" val="diag"/>
  <p:tag name="KSO_WM_SLIDE_SIZE" val="814.1*372.4"/>
  <p:tag name="KSO_WM_SLIDE_POSITION" val="72.55*130.6"/>
  <p:tag name="KSO_WM_DIAGRAM_GROUP_CODE" val="l1-1"/>
  <p:tag name="KSO_WM_SLIDE_DIAGTYPE" val="l"/>
  <p:tag name="resource_record_key" val="{&quot;13&quot;:[20481688,20362267],&quot;65&quot;:[20231643],&quot;70&quot;:[3330158,3325359,3318867]}"/>
</p:tagLst>
</file>

<file path=ppt/tags/tag82.xml><?xml version="1.0" encoding="utf-8"?>
<p:tagLst xmlns:p="http://schemas.openxmlformats.org/presentationml/2006/main">
  <p:tag name="KSO_WM_DIAGRAM_VIRTUALLY_FRAME" val="{&quot;height&quot;:390,&quot;left&quot;:14.361811023622067,&quot;top&quot;:91.15,&quot;width&quot;:860.588188976378}"/>
</p:tagLst>
</file>

<file path=ppt/tags/tag83.xml><?xml version="1.0" encoding="utf-8"?>
<p:tagLst xmlns:p="http://schemas.openxmlformats.org/presentationml/2006/main">
  <p:tag name="KSO_WM_DIAGRAM_VIRTUALLY_FRAME" val="{&quot;height&quot;:269.2195275590551,&quot;left&quot;:87.98535433070866,&quot;top&quot;:119.27535433070867,&quot;width&quot;:774.6634645669292}"/>
</p:tagLst>
</file>

<file path=ppt/tags/tag84.xml><?xml version="1.0" encoding="utf-8"?>
<p:tagLst xmlns:p="http://schemas.openxmlformats.org/presentationml/2006/main">
  <p:tag name="KSO_WM_DIAGRAM_VIRTUALLY_FRAME" val="{&quot;height&quot;:390,&quot;left&quot;:14.361811023622067,&quot;top&quot;:88.75,&quot;width&quot;:860.588188976378}"/>
</p:tagLst>
</file>

<file path=ppt/tags/tag85.xml><?xml version="1.0" encoding="utf-8"?>
<p:tagLst xmlns:p="http://schemas.openxmlformats.org/presentationml/2006/main">
  <p:tag name="KSO_WM_DIAGRAM_VIRTUALLY_FRAME" val="{&quot;height&quot;:390,&quot;left&quot;:14.361811023622067,&quot;top&quot;:88.75,&quot;width&quot;:860.588188976378}"/>
</p:tagLst>
</file>

<file path=ppt/tags/tag86.xml><?xml version="1.0" encoding="utf-8"?>
<p:tagLst xmlns:p="http://schemas.openxmlformats.org/presentationml/2006/main">
  <p:tag name="KSO_WM_DIAGRAM_VIRTUALLY_FRAME" val="{&quot;height&quot;:390,&quot;left&quot;:14.361811023622067,&quot;top&quot;:88.75,&quot;width&quot;:860.588188976378}"/>
</p:tagLst>
</file>

<file path=ppt/tags/tag87.xml><?xml version="1.0" encoding="utf-8"?>
<p:tagLst xmlns:p="http://schemas.openxmlformats.org/presentationml/2006/main">
  <p:tag name="KSO_WM_DIAGRAM_VIRTUALLY_FRAME" val="{&quot;height&quot;:390,&quot;left&quot;:14.361811023622067,&quot;top&quot;:91.15,&quot;width&quot;:860.588188976378}"/>
</p:tagLst>
</file>

<file path=ppt/tags/tag88.xml><?xml version="1.0" encoding="utf-8"?>
<p:tagLst xmlns:p="http://schemas.openxmlformats.org/presentationml/2006/main">
  <p:tag name="KSO_WM_DIAGRAM_VIRTUALLY_FRAME" val="{&quot;height&quot;:269.2195275590551,&quot;left&quot;:87.98535433070866,&quot;top&quot;:119.27535433070867,&quot;width&quot;:774.6634645669292}"/>
</p:tagLst>
</file>

<file path=ppt/tags/tag89.xml><?xml version="1.0" encoding="utf-8"?>
<p:tagLst xmlns:p="http://schemas.openxmlformats.org/presentationml/2006/main">
  <p:tag name="KSO_WM_DIAGRAM_VIRTUALLY_FRAME" val="{&quot;height&quot;:390,&quot;left&quot;:14.361811023622067,&quot;top&quot;:88.75,&quot;width&quot;:860.58818897637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90,&quot;left&quot;:14.361811023622067,&quot;top&quot;:88.75,&quot;width&quot;:860.588188976378}"/>
</p:tagLst>
</file>

<file path=ppt/tags/tag91.xml><?xml version="1.0" encoding="utf-8"?>
<p:tagLst xmlns:p="http://schemas.openxmlformats.org/presentationml/2006/main">
  <p:tag name="KSO_WM_DIAGRAM_VIRTUALLY_FRAME" val="{&quot;height&quot;:390,&quot;left&quot;:14.361811023622067,&quot;top&quot;:88.75,&quot;width&quot;:860.588188976378}"/>
</p:tagLst>
</file>

<file path=ppt/tags/tag92.xml><?xml version="1.0" encoding="utf-8"?>
<p:tagLst xmlns:p="http://schemas.openxmlformats.org/presentationml/2006/main">
  <p:tag name="KSO_WM_DIAGRAM_VIRTUALLY_FRAME" val="{&quot;height&quot;:390,&quot;left&quot;:14.361811023622067,&quot;top&quot;:91.15,&quot;width&quot;:860.588188976378}"/>
</p:tagLst>
</file>

<file path=ppt/tags/tag93.xml><?xml version="1.0" encoding="utf-8"?>
<p:tagLst xmlns:p="http://schemas.openxmlformats.org/presentationml/2006/main">
  <p:tag name="KSO_WM_DIAGRAM_VIRTUALLY_FRAME" val="{&quot;height&quot;:269.2195275590551,&quot;left&quot;:87.98535433070866,&quot;top&quot;:119.27535433070867,&quot;width&quot;:774.6634645669292}"/>
</p:tagLst>
</file>

<file path=ppt/tags/tag94.xml><?xml version="1.0" encoding="utf-8"?>
<p:tagLst xmlns:p="http://schemas.openxmlformats.org/presentationml/2006/main">
  <p:tag name="KSO_WM_DIAGRAM_VIRTUALLY_FRAME" val="{&quot;height&quot;:390,&quot;left&quot;:14.361811023622067,&quot;top&quot;:88.75,&quot;width&quot;:860.588188976378}"/>
</p:tagLst>
</file>

<file path=ppt/tags/tag95.xml><?xml version="1.0" encoding="utf-8"?>
<p:tagLst xmlns:p="http://schemas.openxmlformats.org/presentationml/2006/main">
  <p:tag name="KSO_WM_DIAGRAM_VIRTUALLY_FRAME" val="{&quot;height&quot;:390,&quot;left&quot;:14.361811023622067,&quot;top&quot;:88.75,&quot;width&quot;:860.588188976378}"/>
</p:tagLst>
</file>

<file path=ppt/tags/tag96.xml><?xml version="1.0" encoding="utf-8"?>
<p:tagLst xmlns:p="http://schemas.openxmlformats.org/presentationml/2006/main">
  <p:tag name="KSO_WM_DIAGRAM_VIRTUALLY_FRAME" val="{&quot;height&quot;:390,&quot;left&quot;:14.361811023622067,&quot;top&quot;:88.75,&quot;width&quot;:860.588188976378}"/>
</p:tagLst>
</file>

<file path=ppt/tags/tag97.xml><?xml version="1.0" encoding="utf-8"?>
<p:tagLst xmlns:p="http://schemas.openxmlformats.org/presentationml/2006/main">
  <p:tag name="KSO_WM_DIAGRAM_VIRTUALLY_FRAME" val="{&quot;height&quot;:390,&quot;left&quot;:14.361811023622067,&quot;top&quot;:91.15,&quot;width&quot;:860.588188976378}"/>
</p:tagLst>
</file>

<file path=ppt/tags/tag98.xml><?xml version="1.0" encoding="utf-8"?>
<p:tagLst xmlns:p="http://schemas.openxmlformats.org/presentationml/2006/main">
  <p:tag name="KSO_WM_DIAGRAM_VIRTUALLY_FRAME" val="{&quot;height&quot;:269.2195275590551,&quot;left&quot;:87.98535433070866,&quot;top&quot;:119.27535433070867,&quot;width&quot;:774.6634645669292}"/>
</p:tagLst>
</file>

<file path=ppt/tags/tag99.xml><?xml version="1.0" encoding="utf-8"?>
<p:tagLst xmlns:p="http://schemas.openxmlformats.org/presentationml/2006/main">
  <p:tag name="KSO_WM_DIAGRAM_VIRTUALLY_FRAME" val="{&quot;height&quot;:390,&quot;left&quot;:14.361811023622067,&quot;top&quot;:88.75,&quot;width&quot;:860.588188976378}"/>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a5rdodo">
      <a:majorFont>
        <a:latin typeface="思源黑体"/>
        <a:ea typeface="思源黑体"/>
        <a:cs typeface=""/>
      </a:majorFont>
      <a:minorFont>
        <a:latin typeface="思源黑体"/>
        <a:ea typeface="思源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6B6B6B"/>
      </a:dk2>
      <a:lt2>
        <a:srgbClr val="F1F1F1"/>
      </a:lt2>
      <a:accent1>
        <a:srgbClr val="AA55F1"/>
      </a:accent1>
      <a:accent2>
        <a:srgbClr val="769BFC"/>
      </a:accent2>
      <a:accent3>
        <a:srgbClr val="15F5F3"/>
      </a:accent3>
      <a:accent4>
        <a:srgbClr val="39AEFF"/>
      </a:accent4>
      <a:accent5>
        <a:srgbClr val="30C0B4"/>
      </a:accent5>
      <a:accent6>
        <a:srgbClr val="FF6D6D"/>
      </a:accent6>
      <a:hlink>
        <a:srgbClr val="658BD5"/>
      </a:hlink>
      <a:folHlink>
        <a:srgbClr val="A16AA5"/>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黄橙色">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ctr">
        <a:noAutofit/>
      </a:bodyPr>
      <a:lstStyle>
        <a:defPPr algn="l">
          <a:defRPr lang="zh-CN" altLang="en-US" sz="2400" kern="0" dirty="0">
            <a:solidFill>
              <a:schemeClr val="dk1">
                <a:lumMod val="85000"/>
                <a:lumOff val="15000"/>
              </a:schemeClr>
            </a:solidFill>
            <a:latin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5369</Words>
  <Application>WPS 演示</Application>
  <PresentationFormat>宽屏</PresentationFormat>
  <Paragraphs>342</Paragraphs>
  <Slides>28</Slides>
  <Notes>33</Notes>
  <HiddenSlides>0</HiddenSlides>
  <MMClips>0</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28</vt:i4>
      </vt:variant>
    </vt:vector>
  </HeadingPairs>
  <TitlesOfParts>
    <vt:vector size="48" baseType="lpstr">
      <vt:lpstr>Arial</vt:lpstr>
      <vt:lpstr>宋体</vt:lpstr>
      <vt:lpstr>Wingdings</vt:lpstr>
      <vt:lpstr>微软雅黑</vt:lpstr>
      <vt:lpstr>Wingdings</vt:lpstr>
      <vt:lpstr>优设标题黑</vt:lpstr>
      <vt:lpstr>黑体</vt:lpstr>
      <vt:lpstr>Calibri Light</vt:lpstr>
      <vt:lpstr>Roboto Light</vt:lpstr>
      <vt:lpstr>Segoe Print</vt:lpstr>
      <vt:lpstr>方正正大黑简体</vt:lpstr>
      <vt:lpstr>Arial Unicode MS</vt:lpstr>
      <vt:lpstr>思源黑体</vt:lpstr>
      <vt:lpstr>Calibri</vt:lpstr>
      <vt:lpstr>Neris Thin</vt:lpstr>
      <vt:lpstr>PingFang SC</vt:lpstr>
      <vt:lpstr>第一PPT，www.1ppt.com</vt:lpstr>
      <vt:lpstr>自定义设计方案</vt:lpstr>
      <vt:lpstr>1_Office 主题​​</vt:lpstr>
      <vt:lpstr>2_Office 主题​​</vt:lpstr>
      <vt:lpstr>PowerPoint 演示文稿</vt:lpstr>
      <vt:lpstr>PowerPoint 演示文稿</vt:lpstr>
      <vt:lpstr>PowerPoint 演示文稿</vt:lpstr>
      <vt:lpstr>背景及意义</vt:lpstr>
      <vt:lpstr>背景及意义</vt:lpstr>
      <vt:lpstr>背景及意义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系统备案流程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工作汇报</dc:title>
  <dc:creator>第一PPT</dc:creator>
  <cp:keywords>www.1ppt.com</cp:keywords>
  <dc:description>www.1ppt.com</dc:description>
  <cp:lastModifiedBy>华为</cp:lastModifiedBy>
  <cp:revision>100</cp:revision>
  <dcterms:created xsi:type="dcterms:W3CDTF">2022-02-26T12:36:00Z</dcterms:created>
  <dcterms:modified xsi:type="dcterms:W3CDTF">2024-10-28T10:11:59Z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2BB0C0FA61944D688D6DB0FA49A70432_12</vt:lpwstr>
  </property>
  <property fmtid="{D5CDD505-2E9C-101B-9397-08002B2CF9AE}" pid="3" name="KSOProductBuildVer">
    <vt:lpwstr>2052-12.1.0.16417</vt:lpwstr>
  </property>
</Properties>
</file>