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28"/>
  </p:handoutMasterIdLst>
  <p:sldIdLst>
    <p:sldId id="362" r:id="rId3"/>
    <p:sldId id="363" r:id="rId5"/>
    <p:sldId id="410" r:id="rId6"/>
    <p:sldId id="416" r:id="rId7"/>
    <p:sldId id="411" r:id="rId8"/>
    <p:sldId id="412" r:id="rId9"/>
    <p:sldId id="413" r:id="rId10"/>
    <p:sldId id="417" r:id="rId11"/>
    <p:sldId id="415" r:id="rId12"/>
    <p:sldId id="418" r:id="rId13"/>
    <p:sldId id="419" r:id="rId14"/>
    <p:sldId id="420" r:id="rId15"/>
    <p:sldId id="421" r:id="rId16"/>
    <p:sldId id="422" r:id="rId17"/>
    <p:sldId id="423" r:id="rId18"/>
    <p:sldId id="424" r:id="rId19"/>
    <p:sldId id="425" r:id="rId20"/>
    <p:sldId id="426" r:id="rId21"/>
    <p:sldId id="427" r:id="rId22"/>
    <p:sldId id="428" r:id="rId23"/>
    <p:sldId id="429" r:id="rId24"/>
    <p:sldId id="430" r:id="rId25"/>
    <p:sldId id="431" r:id="rId26"/>
    <p:sldId id="388"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A"/>
    <a:srgbClr val="DF2123"/>
    <a:srgbClr val="216F58"/>
    <a:srgbClr val="01527F"/>
    <a:srgbClr val="011C27"/>
    <a:srgbClr val="FCF7DA"/>
    <a:srgbClr val="F49E00"/>
    <a:srgbClr val="4256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1"/>
    <p:restoredTop sz="96271"/>
  </p:normalViewPr>
  <p:slideViewPr>
    <p:cSldViewPr snapToGrid="0" snapToObjects="1">
      <p:cViewPr varScale="1">
        <p:scale>
          <a:sx n="99" d="100"/>
          <a:sy n="99" d="100"/>
        </p:scale>
        <p:origin x="200" y="7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96" d="100"/>
        <a:sy n="196"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05.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 name="直线连接符 1"/>
          <p:cNvCxnSpPr/>
          <p:nvPr userDrawn="1"/>
        </p:nvCxnSpPr>
        <p:spPr>
          <a:xfrm>
            <a:off x="515155" y="862883"/>
            <a:ext cx="11204619" cy="0"/>
          </a:xfrm>
          <a:prstGeom prst="line">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5.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0" Type="http://schemas.openxmlformats.org/officeDocument/2006/relationships/notesSlide" Target="../notesSlides/notesSlide11.xml"/><Relationship Id="rId3" Type="http://schemas.openxmlformats.org/officeDocument/2006/relationships/tags" Target="../tags/tag33.xml"/><Relationship Id="rId29" Type="http://schemas.openxmlformats.org/officeDocument/2006/relationships/slideLayout" Target="../slideLayouts/slideLayout1.xml"/><Relationship Id="rId28" Type="http://schemas.openxmlformats.org/officeDocument/2006/relationships/tags" Target="../tags/tag58.xml"/><Relationship Id="rId27" Type="http://schemas.openxmlformats.org/officeDocument/2006/relationships/tags" Target="../tags/tag57.xml"/><Relationship Id="rId26" Type="http://schemas.openxmlformats.org/officeDocument/2006/relationships/tags" Target="../tags/tag56.xml"/><Relationship Id="rId25" Type="http://schemas.openxmlformats.org/officeDocument/2006/relationships/tags" Target="../tags/tag55.xml"/><Relationship Id="rId24" Type="http://schemas.openxmlformats.org/officeDocument/2006/relationships/tags" Target="../tags/tag54.xml"/><Relationship Id="rId23" Type="http://schemas.openxmlformats.org/officeDocument/2006/relationships/tags" Target="../tags/tag53.xml"/><Relationship Id="rId22" Type="http://schemas.openxmlformats.org/officeDocument/2006/relationships/tags" Target="../tags/tag52.xml"/><Relationship Id="rId21" Type="http://schemas.openxmlformats.org/officeDocument/2006/relationships/tags" Target="../tags/tag51.xml"/><Relationship Id="rId20" Type="http://schemas.openxmlformats.org/officeDocument/2006/relationships/tags" Target="../tags/tag50.xml"/><Relationship Id="rId2" Type="http://schemas.openxmlformats.org/officeDocument/2006/relationships/tags" Target="../tags/tag32.xml"/><Relationship Id="rId19" Type="http://schemas.openxmlformats.org/officeDocument/2006/relationships/tags" Target="../tags/tag49.xml"/><Relationship Id="rId18" Type="http://schemas.openxmlformats.org/officeDocument/2006/relationships/tags" Target="../tags/tag48.xml"/><Relationship Id="rId17" Type="http://schemas.openxmlformats.org/officeDocument/2006/relationships/tags" Target="../tags/tag47.xml"/><Relationship Id="rId16" Type="http://schemas.openxmlformats.org/officeDocument/2006/relationships/tags" Target="../tags/tag46.xml"/><Relationship Id="rId15" Type="http://schemas.openxmlformats.org/officeDocument/2006/relationships/tags" Target="../tags/tag45.xml"/><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3" Type="http://schemas.openxmlformats.org/officeDocument/2006/relationships/notesSlide" Target="../notesSlides/notesSlide12.xml"/><Relationship Id="rId12" Type="http://schemas.openxmlformats.org/officeDocument/2006/relationships/slideLayout" Target="../slideLayouts/slideLayout1.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tags" Target="../tags/tag5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tags" Target="../tags/tag73.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tags" Target="../tags/tag77.xml"/><Relationship Id="rId3" Type="http://schemas.openxmlformats.org/officeDocument/2006/relationships/image" Target="../media/image9.png"/><Relationship Id="rId2" Type="http://schemas.openxmlformats.org/officeDocument/2006/relationships/tags" Target="../tags/tag76.xml"/><Relationship Id="rId1" Type="http://schemas.openxmlformats.org/officeDocument/2006/relationships/tags" Target="../tags/tag75.xml"/></Relationships>
</file>

<file path=ppt/slides/_rels/slide18.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82.xml"/><Relationship Id="rId7" Type="http://schemas.openxmlformats.org/officeDocument/2006/relationships/image" Target="../media/image13.png"/><Relationship Id="rId6" Type="http://schemas.openxmlformats.org/officeDocument/2006/relationships/tags" Target="../tags/tag81.xml"/><Relationship Id="rId5" Type="http://schemas.openxmlformats.org/officeDocument/2006/relationships/image" Target="../media/image12.png"/><Relationship Id="rId4" Type="http://schemas.openxmlformats.org/officeDocument/2006/relationships/tags" Target="../tags/tag80.xml"/><Relationship Id="rId3" Type="http://schemas.openxmlformats.org/officeDocument/2006/relationships/image" Target="../media/image11.png"/><Relationship Id="rId2" Type="http://schemas.openxmlformats.org/officeDocument/2006/relationships/tags" Target="../tags/tag79.xml"/><Relationship Id="rId14" Type="http://schemas.openxmlformats.org/officeDocument/2006/relationships/notesSlide" Target="../notesSlides/notesSlide18.xml"/><Relationship Id="rId13" Type="http://schemas.openxmlformats.org/officeDocument/2006/relationships/slideLayout" Target="../slideLayouts/slideLayout1.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8.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tags" Target="../tags/tag87.xml"/><Relationship Id="rId1" Type="http://schemas.openxmlformats.org/officeDocument/2006/relationships/tags" Target="../tags/tag8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tags" Target="../tags/tag90.xml"/><Relationship Id="rId4" Type="http://schemas.openxmlformats.org/officeDocument/2006/relationships/image" Target="../media/image17.png"/><Relationship Id="rId3" Type="http://schemas.openxmlformats.org/officeDocument/2006/relationships/tags" Target="../tags/tag89.xml"/><Relationship Id="rId2" Type="http://schemas.openxmlformats.org/officeDocument/2006/relationships/image" Target="../media/image16.png"/><Relationship Id="rId1" Type="http://schemas.openxmlformats.org/officeDocument/2006/relationships/tags" Target="../tags/tag88.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image" Target="../media/image20.png"/><Relationship Id="rId3" Type="http://schemas.openxmlformats.org/officeDocument/2006/relationships/tags" Target="../tags/tag92.xml"/><Relationship Id="rId2" Type="http://schemas.openxmlformats.org/officeDocument/2006/relationships/image" Target="../media/image19.png"/><Relationship Id="rId1" Type="http://schemas.openxmlformats.org/officeDocument/2006/relationships/tags" Target="../tags/tag91.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1.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23.xml"/><Relationship Id="rId8" Type="http://schemas.openxmlformats.org/officeDocument/2006/relationships/slideLayout" Target="../slideLayouts/slideLayout1.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8" Type="http://schemas.openxmlformats.org/officeDocument/2006/relationships/notesSlide" Target="../notesSlides/notesSlide9.xml"/><Relationship Id="rId27" Type="http://schemas.openxmlformats.org/officeDocument/2006/relationships/slideLayout" Target="../slideLayouts/slideLayout1.xml"/><Relationship Id="rId26" Type="http://schemas.openxmlformats.org/officeDocument/2006/relationships/tags" Target="../tags/tag28.xml"/><Relationship Id="rId25" Type="http://schemas.openxmlformats.org/officeDocument/2006/relationships/tags" Target="../tags/tag27.xml"/><Relationship Id="rId24" Type="http://schemas.openxmlformats.org/officeDocument/2006/relationships/image" Target="../media/image8.svg"/><Relationship Id="rId23" Type="http://schemas.openxmlformats.org/officeDocument/2006/relationships/image" Target="../media/image7.png"/><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6.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846797" y="1441605"/>
            <a:ext cx="6497955" cy="1753235"/>
          </a:xfrm>
          <a:prstGeom prst="rect">
            <a:avLst/>
          </a:prstGeom>
          <a:noFill/>
        </p:spPr>
        <p:txBody>
          <a:bodyPr wrap="none" rtlCol="0">
            <a:spAutoFit/>
          </a:bodyPr>
          <a:lstStyle/>
          <a:p>
            <a:pPr algn="ctr"/>
            <a:r>
              <a:rPr kumimoji="1" lang="zh-CN" altLang="en-US" sz="5400" b="1" spc="10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黑体" panose="02010609060101010101" charset="-122"/>
                <a:ea typeface="黑体" panose="02010609060101010101" charset="-122"/>
              </a:rPr>
              <a:t>专利开放许可</a:t>
            </a:r>
            <a:endParaRPr kumimoji="1" lang="zh-CN" altLang="en-US" sz="5400" b="1" spc="10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黑体" panose="02010609060101010101" charset="-122"/>
              <a:ea typeface="黑体" panose="02010609060101010101" charset="-122"/>
            </a:endParaRPr>
          </a:p>
          <a:p>
            <a:pPr algn="ctr"/>
            <a:r>
              <a:rPr kumimoji="1" lang="zh-CN" altLang="en-US" sz="5400" b="1" spc="10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黑体" panose="02010609060101010101" charset="-122"/>
                <a:ea typeface="黑体" panose="02010609060101010101" charset="-122"/>
              </a:rPr>
              <a:t>政策解读及运用实务</a:t>
            </a:r>
            <a:endParaRPr kumimoji="1" lang="zh-CN" altLang="en-US" sz="5400" b="1" spc="10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黑体" panose="02010609060101010101" charset="-122"/>
              <a:ea typeface="黑体" panose="02010609060101010101" charset="-122"/>
            </a:endParaRPr>
          </a:p>
        </p:txBody>
      </p:sp>
      <p:sp>
        <p:nvSpPr>
          <p:cNvPr id="4" name="文本框 3"/>
          <p:cNvSpPr txBox="1"/>
          <p:nvPr/>
        </p:nvSpPr>
        <p:spPr>
          <a:xfrm>
            <a:off x="3961999" y="3454057"/>
            <a:ext cx="4267200" cy="398780"/>
          </a:xfrm>
          <a:prstGeom prst="rect">
            <a:avLst/>
          </a:prstGeom>
          <a:noFill/>
        </p:spPr>
        <p:txBody>
          <a:bodyPr wrap="none" rtlCol="0">
            <a:spAutoFit/>
          </a:bodyPr>
          <a:lstStyle/>
          <a:p>
            <a:pPr algn="ctr"/>
            <a:r>
              <a:rPr kumimoji="1" lang="en-GB" altLang="zh-CN" sz="2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ea"/>
                <a:ea typeface="+mj-ea"/>
              </a:rPr>
              <a:t>让更多存量专利“奔赴”新质生产力</a:t>
            </a:r>
            <a:endParaRPr kumimoji="1" lang="en-GB" altLang="zh-CN" sz="2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ea"/>
              <a:ea typeface="+mj-ea"/>
            </a:endParaRPr>
          </a:p>
        </p:txBody>
      </p:sp>
      <p:pic>
        <p:nvPicPr>
          <p:cNvPr id="103" name="图片 102"/>
          <p:cNvPicPr/>
          <p:nvPr/>
        </p:nvPicPr>
        <p:blipFill>
          <a:blip r:embed="rId2"/>
          <a:srcRect r="84080"/>
          <a:stretch>
            <a:fillRect/>
          </a:stretch>
        </p:blipFill>
        <p:spPr>
          <a:xfrm>
            <a:off x="10767060" y="214630"/>
            <a:ext cx="1264920" cy="9067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4115435"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二、开放许可和普通许可</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9" name="文本框 8"/>
          <p:cNvSpPr txBox="1"/>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2</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开放许可和普通许可区别和联系</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
        <p:nvSpPr>
          <p:cNvPr id="4" name="文本框 3"/>
          <p:cNvSpPr txBox="1"/>
          <p:nvPr/>
        </p:nvSpPr>
        <p:spPr>
          <a:xfrm>
            <a:off x="435610" y="1402715"/>
            <a:ext cx="10737215" cy="3046095"/>
          </a:xfrm>
          <a:prstGeom prst="rect">
            <a:avLst/>
          </a:prstGeom>
          <a:noFill/>
        </p:spPr>
        <p:txBody>
          <a:bodyPr wrap="square" rtlCol="0">
            <a:spAutoFit/>
          </a:bodyPr>
          <a:p>
            <a:pPr marL="285750" indent="-285750">
              <a:lnSpc>
                <a:spcPct val="150000"/>
              </a:lnSpc>
              <a:buFont typeface="Wingdings" panose="05000000000000000000" charset="0"/>
              <a:buChar char="ü"/>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专利开放许可不能简单等同于普通许可</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n"/>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开放许可属于一般许可范畴，应为自愿行为而非排他或独占许可。但专利开放许可并不能简单等后于普通许可，因为，当专利开放许可声明经国务院专利行政部门登记并公告后，专利权人将无权再选择被许可人和更改许可条件，这与普通许可中，专利权人可通过协商谈判自主决定是否许可、向谁许可及其许可条件，有所不同</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n"/>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开放许可是一种自愿许可，其充分体现了专利权人的自愿性，其电请和撤回完全依照专利权人的意思而进行，并且开放许可的使用方可以是任何人，开放许可如同给专利贴上了一个开放使用的标签，可以大幅降低许可谈判的难度，大幅减少专利的交易成本</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indent="0">
              <a:lnSpc>
                <a:spcPct val="150000"/>
              </a:lnSpc>
              <a:buFont typeface="Wingdings" panose="05000000000000000000" charset="0"/>
              <a:buNone/>
            </a:pPr>
            <a:endParaRPr kumimoji="1" 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
        <p:nvSpPr>
          <p:cNvPr id="6" name="圆角矩形 5"/>
          <p:cNvSpPr/>
          <p:nvPr>
            <p:custDataLst>
              <p:tags r:id="rId1"/>
            </p:custDataLst>
          </p:nvPr>
        </p:nvSpPr>
        <p:spPr>
          <a:xfrm>
            <a:off x="555625" y="4532630"/>
            <a:ext cx="11164570" cy="410210"/>
          </a:xfrm>
          <a:prstGeom prst="roundRect">
            <a:avLst/>
          </a:prstGeom>
          <a:noFill/>
          <a:ln>
            <a:gradFill>
              <a:gsLst>
                <a:gs pos="0">
                  <a:schemeClr val="accent4">
                    <a:lumMod val="20000"/>
                    <a:lumOff val="80000"/>
                  </a:schemeClr>
                </a:gs>
                <a:gs pos="100000">
                  <a:schemeClr val="accent4">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7" name="文本框 6"/>
          <p:cNvSpPr txBox="1"/>
          <p:nvPr>
            <p:custDataLst>
              <p:tags r:id="rId2"/>
            </p:custDataLst>
          </p:nvPr>
        </p:nvSpPr>
        <p:spPr>
          <a:xfrm>
            <a:off x="572135" y="4447540"/>
            <a:ext cx="10688320" cy="506730"/>
          </a:xfrm>
          <a:prstGeom prst="rect">
            <a:avLst/>
          </a:prstGeom>
          <a:noFill/>
        </p:spPr>
        <p:txBody>
          <a:bodyPr wrap="square" rtlCol="0">
            <a:spAutoFit/>
          </a:bodyPr>
          <a:p>
            <a:pPr algn="ctr">
              <a:lnSpc>
                <a:spcPct val="150000"/>
              </a:lnSpc>
            </a:pPr>
            <a:r>
              <a:rPr lang="en-US" sz="16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rPr>
              <a:t>    </a:t>
            </a:r>
            <a:r>
              <a:rPr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rPr>
              <a:t>《专利法》修订对专利开放许可制度的引入具有降低专利许可成本、促进专利实施的积极作用</a:t>
            </a:r>
            <a:endParaRPr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4115435"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二、开放许可和普通许可</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9" name="文本框 8"/>
          <p:cNvSpPr txBox="1"/>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3</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专利开放许可制度的特点和优点</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
        <p:nvSpPr>
          <p:cNvPr id="5" name="椭圆 4"/>
          <p:cNvSpPr/>
          <p:nvPr>
            <p:custDataLst>
              <p:tags r:id="rId1"/>
            </p:custDataLst>
          </p:nvPr>
        </p:nvSpPr>
        <p:spPr>
          <a:xfrm>
            <a:off x="5474023" y="1890445"/>
            <a:ext cx="1092200" cy="1092200"/>
          </a:xfrm>
          <a:prstGeom prst="ellipse">
            <a:avLst/>
          </a:prstGeom>
          <a:gradFill>
            <a:gsLst>
              <a:gs pos="0">
                <a:schemeClr val="accent4">
                  <a:lumMod val="20000"/>
                  <a:lumOff val="80000"/>
                </a:schemeClr>
              </a:gs>
              <a:gs pos="100000">
                <a:schemeClr val="accent4">
                  <a:lumMod val="60000"/>
                  <a:lumOff val="40000"/>
                </a:schemeClr>
              </a:gs>
            </a:gsLst>
            <a:lin ang="108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8" name="椭圆 7"/>
          <p:cNvSpPr/>
          <p:nvPr>
            <p:custDataLst>
              <p:tags r:id="rId2"/>
            </p:custDataLst>
          </p:nvPr>
        </p:nvSpPr>
        <p:spPr>
          <a:xfrm>
            <a:off x="7797039" y="1890445"/>
            <a:ext cx="1092200" cy="1092200"/>
          </a:xfrm>
          <a:prstGeom prst="ellipse">
            <a:avLst/>
          </a:prstGeom>
          <a:gradFill>
            <a:gsLst>
              <a:gs pos="0">
                <a:schemeClr val="accent4">
                  <a:lumMod val="20000"/>
                  <a:lumOff val="80000"/>
                </a:schemeClr>
              </a:gs>
              <a:gs pos="100000">
                <a:schemeClr val="accent4">
                  <a:lumMod val="60000"/>
                  <a:lumOff val="40000"/>
                </a:schemeClr>
              </a:gs>
            </a:gsLst>
            <a:lin ang="108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0" name="椭圆 9"/>
          <p:cNvSpPr/>
          <p:nvPr>
            <p:custDataLst>
              <p:tags r:id="rId3"/>
            </p:custDataLst>
          </p:nvPr>
        </p:nvSpPr>
        <p:spPr>
          <a:xfrm>
            <a:off x="10194164" y="1890445"/>
            <a:ext cx="1092200" cy="1092200"/>
          </a:xfrm>
          <a:prstGeom prst="ellipse">
            <a:avLst/>
          </a:prstGeom>
          <a:gradFill>
            <a:gsLst>
              <a:gs pos="0">
                <a:schemeClr val="accent4">
                  <a:lumMod val="20000"/>
                  <a:lumOff val="80000"/>
                </a:schemeClr>
              </a:gs>
              <a:gs pos="100000">
                <a:schemeClr val="accent4">
                  <a:lumMod val="60000"/>
                  <a:lumOff val="40000"/>
                </a:schemeClr>
              </a:gs>
            </a:gsLst>
            <a:lin ang="108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2" name="文本框 11"/>
          <p:cNvSpPr txBox="1"/>
          <p:nvPr>
            <p:custDataLst>
              <p:tags r:id="rId4"/>
            </p:custDataLst>
          </p:nvPr>
        </p:nvSpPr>
        <p:spPr>
          <a:xfrm>
            <a:off x="5027295" y="3348355"/>
            <a:ext cx="1891030" cy="330835"/>
          </a:xfrm>
          <a:prstGeom prst="rect">
            <a:avLst/>
          </a:prstGeom>
          <a:noFill/>
        </p:spPr>
        <p:txBody>
          <a:bodyPr wrap="square" rtlCol="0">
            <a:spAutoFit/>
          </a:bodyPr>
          <a:p>
            <a:pPr algn="ctr">
              <a:lnSpc>
                <a:spcPct val="130000"/>
              </a:lnSpc>
            </a:pPr>
            <a:r>
              <a:rPr kumimoji="1" sz="1200" b="1" dirty="0">
                <a:gradFill>
                  <a:gsLst>
                    <a:gs pos="0">
                      <a:schemeClr val="accent4">
                        <a:lumMod val="20000"/>
                        <a:lumOff val="80000"/>
                      </a:schemeClr>
                    </a:gs>
                    <a:gs pos="100000">
                      <a:schemeClr val="accent4">
                        <a:lumMod val="60000"/>
                        <a:lumOff val="40000"/>
                      </a:schemeClr>
                    </a:gs>
                  </a:gsLst>
                  <a:lin ang="5400000" scaled="1"/>
                </a:gradFill>
                <a:latin typeface="+mn-ea"/>
                <a:cs typeface="+mn-ea"/>
                <a:sym typeface="+mn-lt"/>
              </a:rPr>
              <a:t>促进专利许可信息的对接</a:t>
            </a:r>
            <a:endParaRPr kumimoji="1" sz="1200" b="1" dirty="0">
              <a:gradFill>
                <a:gsLst>
                  <a:gs pos="0">
                    <a:schemeClr val="accent4">
                      <a:lumMod val="20000"/>
                      <a:lumOff val="80000"/>
                    </a:schemeClr>
                  </a:gs>
                  <a:gs pos="100000">
                    <a:schemeClr val="accent4">
                      <a:lumMod val="60000"/>
                      <a:lumOff val="40000"/>
                    </a:schemeClr>
                  </a:gs>
                </a:gsLst>
                <a:lin ang="5400000" scaled="1"/>
              </a:gradFill>
              <a:latin typeface="+mn-ea"/>
              <a:cs typeface="+mn-ea"/>
              <a:sym typeface="+mn-lt"/>
            </a:endParaRPr>
          </a:p>
        </p:txBody>
      </p:sp>
      <p:grpSp>
        <p:nvGrpSpPr>
          <p:cNvPr id="19" name="그룹 205"/>
          <p:cNvGrpSpPr/>
          <p:nvPr/>
        </p:nvGrpSpPr>
        <p:grpSpPr>
          <a:xfrm>
            <a:off x="5807683" y="2287431"/>
            <a:ext cx="384048" cy="298228"/>
            <a:chOff x="4112600" y="931068"/>
            <a:chExt cx="384048" cy="298228"/>
          </a:xfrm>
          <a:solidFill>
            <a:srgbClr val="A2000A"/>
          </a:solidFill>
        </p:grpSpPr>
        <p:sp>
          <p:nvSpPr>
            <p:cNvPr id="20" name="자유형: 도형 206"/>
            <p:cNvSpPr/>
            <p:nvPr>
              <p:custDataLst>
                <p:tags r:id="rId5"/>
              </p:custDataLst>
            </p:nvPr>
          </p:nvSpPr>
          <p:spPr>
            <a:xfrm>
              <a:off x="4201373" y="931068"/>
              <a:ext cx="295275" cy="76200"/>
            </a:xfrm>
            <a:custGeom>
              <a:avLst/>
              <a:gdLst>
                <a:gd name="connsiteX0" fmla="*/ 264033 w 295275"/>
                <a:gd name="connsiteY0" fmla="*/ 7144 h 76200"/>
                <a:gd name="connsiteX1" fmla="*/ 40481 w 295275"/>
                <a:gd name="connsiteY1" fmla="*/ 7144 h 76200"/>
                <a:gd name="connsiteX2" fmla="*/ 7144 w 295275"/>
                <a:gd name="connsiteY2" fmla="*/ 40481 h 76200"/>
                <a:gd name="connsiteX3" fmla="*/ 40481 w 295275"/>
                <a:gd name="connsiteY3" fmla="*/ 73819 h 76200"/>
                <a:gd name="connsiteX4" fmla="*/ 264033 w 295275"/>
                <a:gd name="connsiteY4" fmla="*/ 73819 h 76200"/>
                <a:gd name="connsiteX5" fmla="*/ 297371 w 295275"/>
                <a:gd name="connsiteY5" fmla="*/ 40481 h 76200"/>
                <a:gd name="connsiteX6" fmla="*/ 264033 w 295275"/>
                <a:gd name="connsiteY6" fmla="*/ 7144 h 76200"/>
                <a:gd name="connsiteX7" fmla="*/ 264033 w 295275"/>
                <a:gd name="connsiteY7" fmla="*/ 51530 h 76200"/>
                <a:gd name="connsiteX8" fmla="*/ 40481 w 295275"/>
                <a:gd name="connsiteY8" fmla="*/ 51530 h 76200"/>
                <a:gd name="connsiteX9" fmla="*/ 29337 w 295275"/>
                <a:gd name="connsiteY9" fmla="*/ 40386 h 76200"/>
                <a:gd name="connsiteX10" fmla="*/ 40481 w 295275"/>
                <a:gd name="connsiteY10" fmla="*/ 29242 h 76200"/>
                <a:gd name="connsiteX11" fmla="*/ 264033 w 295275"/>
                <a:gd name="connsiteY11" fmla="*/ 29242 h 76200"/>
                <a:gd name="connsiteX12" fmla="*/ 275177 w 295275"/>
                <a:gd name="connsiteY12" fmla="*/ 40386 h 76200"/>
                <a:gd name="connsiteX13" fmla="*/ 264033 w 295275"/>
                <a:gd name="connsiteY1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76200">
                  <a:moveTo>
                    <a:pt x="264033" y="7144"/>
                  </a:moveTo>
                  <a:lnTo>
                    <a:pt x="40481" y="7144"/>
                  </a:lnTo>
                  <a:cubicBezTo>
                    <a:pt x="22098" y="7144"/>
                    <a:pt x="7144" y="22098"/>
                    <a:pt x="7144" y="40481"/>
                  </a:cubicBezTo>
                  <a:cubicBezTo>
                    <a:pt x="7144" y="58865"/>
                    <a:pt x="22098" y="73819"/>
                    <a:pt x="40481" y="73819"/>
                  </a:cubicBezTo>
                  <a:lnTo>
                    <a:pt x="264033" y="73819"/>
                  </a:lnTo>
                  <a:cubicBezTo>
                    <a:pt x="282416" y="73819"/>
                    <a:pt x="297371" y="58865"/>
                    <a:pt x="297371" y="40481"/>
                  </a:cubicBezTo>
                  <a:cubicBezTo>
                    <a:pt x="297371" y="22098"/>
                    <a:pt x="282416" y="7144"/>
                    <a:pt x="264033" y="7144"/>
                  </a:cubicBezTo>
                  <a:close/>
                  <a:moveTo>
                    <a:pt x="264033" y="51530"/>
                  </a:moveTo>
                  <a:lnTo>
                    <a:pt x="40481" y="51530"/>
                  </a:lnTo>
                  <a:cubicBezTo>
                    <a:pt x="34385" y="51530"/>
                    <a:pt x="29337" y="46577"/>
                    <a:pt x="29337" y="40386"/>
                  </a:cubicBezTo>
                  <a:cubicBezTo>
                    <a:pt x="29337" y="34195"/>
                    <a:pt x="34290" y="29242"/>
                    <a:pt x="40481" y="29242"/>
                  </a:cubicBezTo>
                  <a:lnTo>
                    <a:pt x="264033" y="29242"/>
                  </a:lnTo>
                  <a:cubicBezTo>
                    <a:pt x="270129" y="29242"/>
                    <a:pt x="275177" y="34195"/>
                    <a:pt x="275177" y="40386"/>
                  </a:cubicBezTo>
                  <a:cubicBezTo>
                    <a:pt x="275177" y="46577"/>
                    <a:pt x="270224" y="51530"/>
                    <a:pt x="264033" y="51530"/>
                  </a:cubicBezTo>
                  <a:close/>
                </a:path>
              </a:pathLst>
            </a:custGeom>
            <a:grpFill/>
            <a:ln w="9525" cap="flat">
              <a:noFill/>
              <a:prstDash val="solid"/>
              <a:miter/>
            </a:ln>
          </p:spPr>
          <p:txBody>
            <a:bodyPr rtlCol="0" anchor="ctr"/>
            <a:p>
              <a:endParaRPr lang="ko-KR" altLang="en-US"/>
            </a:p>
          </p:txBody>
        </p:sp>
        <p:sp>
          <p:nvSpPr>
            <p:cNvPr id="21" name="자유형: 도형 207"/>
            <p:cNvSpPr/>
            <p:nvPr>
              <p:custDataLst>
                <p:tags r:id="rId6"/>
              </p:custDataLst>
            </p:nvPr>
          </p:nvSpPr>
          <p:spPr>
            <a:xfrm>
              <a:off x="4201373" y="1042130"/>
              <a:ext cx="295275" cy="76200"/>
            </a:xfrm>
            <a:custGeom>
              <a:avLst/>
              <a:gdLst>
                <a:gd name="connsiteX0" fmla="*/ 264033 w 295275"/>
                <a:gd name="connsiteY0" fmla="*/ 7144 h 76200"/>
                <a:gd name="connsiteX1" fmla="*/ 40481 w 295275"/>
                <a:gd name="connsiteY1" fmla="*/ 7144 h 76200"/>
                <a:gd name="connsiteX2" fmla="*/ 7144 w 295275"/>
                <a:gd name="connsiteY2" fmla="*/ 40481 h 76200"/>
                <a:gd name="connsiteX3" fmla="*/ 40481 w 295275"/>
                <a:gd name="connsiteY3" fmla="*/ 73819 h 76200"/>
                <a:gd name="connsiteX4" fmla="*/ 264033 w 295275"/>
                <a:gd name="connsiteY4" fmla="*/ 73819 h 76200"/>
                <a:gd name="connsiteX5" fmla="*/ 297371 w 295275"/>
                <a:gd name="connsiteY5" fmla="*/ 40481 h 76200"/>
                <a:gd name="connsiteX6" fmla="*/ 264033 w 295275"/>
                <a:gd name="connsiteY6" fmla="*/ 7144 h 76200"/>
                <a:gd name="connsiteX7" fmla="*/ 264033 w 295275"/>
                <a:gd name="connsiteY7" fmla="*/ 51530 h 76200"/>
                <a:gd name="connsiteX8" fmla="*/ 40481 w 295275"/>
                <a:gd name="connsiteY8" fmla="*/ 51530 h 76200"/>
                <a:gd name="connsiteX9" fmla="*/ 29337 w 295275"/>
                <a:gd name="connsiteY9" fmla="*/ 40386 h 76200"/>
                <a:gd name="connsiteX10" fmla="*/ 40481 w 295275"/>
                <a:gd name="connsiteY10" fmla="*/ 29242 h 76200"/>
                <a:gd name="connsiteX11" fmla="*/ 264033 w 295275"/>
                <a:gd name="connsiteY11" fmla="*/ 29242 h 76200"/>
                <a:gd name="connsiteX12" fmla="*/ 275177 w 295275"/>
                <a:gd name="connsiteY12" fmla="*/ 40386 h 76200"/>
                <a:gd name="connsiteX13" fmla="*/ 264033 w 295275"/>
                <a:gd name="connsiteY1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76200">
                  <a:moveTo>
                    <a:pt x="264033" y="7144"/>
                  </a:moveTo>
                  <a:lnTo>
                    <a:pt x="40481" y="7144"/>
                  </a:lnTo>
                  <a:cubicBezTo>
                    <a:pt x="22098" y="7144"/>
                    <a:pt x="7144" y="22098"/>
                    <a:pt x="7144" y="40481"/>
                  </a:cubicBezTo>
                  <a:cubicBezTo>
                    <a:pt x="7144" y="58865"/>
                    <a:pt x="22098" y="73819"/>
                    <a:pt x="40481" y="73819"/>
                  </a:cubicBezTo>
                  <a:lnTo>
                    <a:pt x="264033" y="73819"/>
                  </a:lnTo>
                  <a:cubicBezTo>
                    <a:pt x="282416" y="73819"/>
                    <a:pt x="297371" y="58865"/>
                    <a:pt x="297371" y="40481"/>
                  </a:cubicBezTo>
                  <a:cubicBezTo>
                    <a:pt x="297371" y="22098"/>
                    <a:pt x="282416" y="7144"/>
                    <a:pt x="264033" y="7144"/>
                  </a:cubicBezTo>
                  <a:close/>
                  <a:moveTo>
                    <a:pt x="264033" y="51530"/>
                  </a:moveTo>
                  <a:lnTo>
                    <a:pt x="40481" y="51530"/>
                  </a:lnTo>
                  <a:cubicBezTo>
                    <a:pt x="34385" y="51530"/>
                    <a:pt x="29337" y="46577"/>
                    <a:pt x="29337" y="40386"/>
                  </a:cubicBezTo>
                  <a:cubicBezTo>
                    <a:pt x="29337" y="34195"/>
                    <a:pt x="34290" y="29242"/>
                    <a:pt x="40481" y="29242"/>
                  </a:cubicBezTo>
                  <a:lnTo>
                    <a:pt x="264033" y="29242"/>
                  </a:lnTo>
                  <a:cubicBezTo>
                    <a:pt x="270129" y="29242"/>
                    <a:pt x="275177" y="34195"/>
                    <a:pt x="275177" y="40386"/>
                  </a:cubicBezTo>
                  <a:cubicBezTo>
                    <a:pt x="275177" y="46577"/>
                    <a:pt x="270224" y="51530"/>
                    <a:pt x="264033" y="51530"/>
                  </a:cubicBezTo>
                  <a:close/>
                </a:path>
              </a:pathLst>
            </a:custGeom>
            <a:grpFill/>
            <a:ln w="9525" cap="flat">
              <a:noFill/>
              <a:prstDash val="solid"/>
              <a:miter/>
            </a:ln>
          </p:spPr>
          <p:txBody>
            <a:bodyPr rtlCol="0" anchor="ctr"/>
            <a:p>
              <a:endParaRPr lang="ko-KR" altLang="en-US"/>
            </a:p>
          </p:txBody>
        </p:sp>
        <p:sp>
          <p:nvSpPr>
            <p:cNvPr id="22" name="자유형: 도형 208"/>
            <p:cNvSpPr/>
            <p:nvPr>
              <p:custDataLst>
                <p:tags r:id="rId7"/>
              </p:custDataLst>
            </p:nvPr>
          </p:nvSpPr>
          <p:spPr>
            <a:xfrm>
              <a:off x="4201373" y="1153096"/>
              <a:ext cx="295275" cy="76200"/>
            </a:xfrm>
            <a:custGeom>
              <a:avLst/>
              <a:gdLst>
                <a:gd name="connsiteX0" fmla="*/ 264033 w 295275"/>
                <a:gd name="connsiteY0" fmla="*/ 7144 h 76200"/>
                <a:gd name="connsiteX1" fmla="*/ 40481 w 295275"/>
                <a:gd name="connsiteY1" fmla="*/ 7144 h 76200"/>
                <a:gd name="connsiteX2" fmla="*/ 7144 w 295275"/>
                <a:gd name="connsiteY2" fmla="*/ 40481 h 76200"/>
                <a:gd name="connsiteX3" fmla="*/ 40481 w 295275"/>
                <a:gd name="connsiteY3" fmla="*/ 73819 h 76200"/>
                <a:gd name="connsiteX4" fmla="*/ 264033 w 295275"/>
                <a:gd name="connsiteY4" fmla="*/ 73819 h 76200"/>
                <a:gd name="connsiteX5" fmla="*/ 297371 w 295275"/>
                <a:gd name="connsiteY5" fmla="*/ 40481 h 76200"/>
                <a:gd name="connsiteX6" fmla="*/ 264033 w 295275"/>
                <a:gd name="connsiteY6" fmla="*/ 7144 h 76200"/>
                <a:gd name="connsiteX7" fmla="*/ 264033 w 295275"/>
                <a:gd name="connsiteY7" fmla="*/ 51530 h 76200"/>
                <a:gd name="connsiteX8" fmla="*/ 40481 w 295275"/>
                <a:gd name="connsiteY8" fmla="*/ 51530 h 76200"/>
                <a:gd name="connsiteX9" fmla="*/ 29337 w 295275"/>
                <a:gd name="connsiteY9" fmla="*/ 40386 h 76200"/>
                <a:gd name="connsiteX10" fmla="*/ 40481 w 295275"/>
                <a:gd name="connsiteY10" fmla="*/ 29242 h 76200"/>
                <a:gd name="connsiteX11" fmla="*/ 264033 w 295275"/>
                <a:gd name="connsiteY11" fmla="*/ 29242 h 76200"/>
                <a:gd name="connsiteX12" fmla="*/ 275177 w 295275"/>
                <a:gd name="connsiteY12" fmla="*/ 40386 h 76200"/>
                <a:gd name="connsiteX13" fmla="*/ 264033 w 295275"/>
                <a:gd name="connsiteY1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275" h="76200">
                  <a:moveTo>
                    <a:pt x="264033" y="7144"/>
                  </a:moveTo>
                  <a:lnTo>
                    <a:pt x="40481" y="7144"/>
                  </a:lnTo>
                  <a:cubicBezTo>
                    <a:pt x="22098" y="7144"/>
                    <a:pt x="7144" y="22098"/>
                    <a:pt x="7144" y="40481"/>
                  </a:cubicBezTo>
                  <a:cubicBezTo>
                    <a:pt x="7144" y="58865"/>
                    <a:pt x="22098" y="73819"/>
                    <a:pt x="40481" y="73819"/>
                  </a:cubicBezTo>
                  <a:lnTo>
                    <a:pt x="264033" y="73819"/>
                  </a:lnTo>
                  <a:cubicBezTo>
                    <a:pt x="282416" y="73819"/>
                    <a:pt x="297371" y="58865"/>
                    <a:pt x="297371" y="40481"/>
                  </a:cubicBezTo>
                  <a:cubicBezTo>
                    <a:pt x="297371" y="22098"/>
                    <a:pt x="282416" y="7144"/>
                    <a:pt x="264033" y="7144"/>
                  </a:cubicBezTo>
                  <a:close/>
                  <a:moveTo>
                    <a:pt x="264033" y="51530"/>
                  </a:moveTo>
                  <a:lnTo>
                    <a:pt x="40481" y="51530"/>
                  </a:lnTo>
                  <a:cubicBezTo>
                    <a:pt x="34385" y="51530"/>
                    <a:pt x="29337" y="46577"/>
                    <a:pt x="29337" y="40386"/>
                  </a:cubicBezTo>
                  <a:cubicBezTo>
                    <a:pt x="29337" y="34290"/>
                    <a:pt x="34290" y="29242"/>
                    <a:pt x="40481" y="29242"/>
                  </a:cubicBezTo>
                  <a:lnTo>
                    <a:pt x="264033" y="29242"/>
                  </a:lnTo>
                  <a:cubicBezTo>
                    <a:pt x="270129" y="29242"/>
                    <a:pt x="275177" y="34195"/>
                    <a:pt x="275177" y="40386"/>
                  </a:cubicBezTo>
                  <a:cubicBezTo>
                    <a:pt x="275177" y="46577"/>
                    <a:pt x="270224" y="51530"/>
                    <a:pt x="264033" y="51530"/>
                  </a:cubicBezTo>
                  <a:close/>
                </a:path>
              </a:pathLst>
            </a:custGeom>
            <a:grpFill/>
            <a:ln w="9525" cap="flat">
              <a:noFill/>
              <a:prstDash val="solid"/>
              <a:miter/>
            </a:ln>
          </p:spPr>
          <p:txBody>
            <a:bodyPr rtlCol="0" anchor="ctr"/>
            <a:p>
              <a:endParaRPr lang="ko-KR" altLang="en-US"/>
            </a:p>
          </p:txBody>
        </p:sp>
        <p:sp>
          <p:nvSpPr>
            <p:cNvPr id="23" name="자유형: 도형 209"/>
            <p:cNvSpPr/>
            <p:nvPr>
              <p:custDataLst>
                <p:tags r:id="rId8"/>
              </p:custDataLst>
            </p:nvPr>
          </p:nvSpPr>
          <p:spPr>
            <a:xfrm>
              <a:off x="4112600" y="931068"/>
              <a:ext cx="76200" cy="76200"/>
            </a:xfrm>
            <a:custGeom>
              <a:avLst/>
              <a:gdLst>
                <a:gd name="connsiteX0" fmla="*/ 40481 w 76200"/>
                <a:gd name="connsiteY0" fmla="*/ 7144 h 76200"/>
                <a:gd name="connsiteX1" fmla="*/ 7144 w 76200"/>
                <a:gd name="connsiteY1" fmla="*/ 40481 h 76200"/>
                <a:gd name="connsiteX2" fmla="*/ 40481 w 76200"/>
                <a:gd name="connsiteY2" fmla="*/ 73819 h 76200"/>
                <a:gd name="connsiteX3" fmla="*/ 73819 w 76200"/>
                <a:gd name="connsiteY3" fmla="*/ 40481 h 76200"/>
                <a:gd name="connsiteX4" fmla="*/ 40481 w 76200"/>
                <a:gd name="connsiteY4" fmla="*/ 7144 h 76200"/>
                <a:gd name="connsiteX5" fmla="*/ 40481 w 76200"/>
                <a:gd name="connsiteY5" fmla="*/ 51530 h 76200"/>
                <a:gd name="connsiteX6" fmla="*/ 29337 w 76200"/>
                <a:gd name="connsiteY6" fmla="*/ 40386 h 76200"/>
                <a:gd name="connsiteX7" fmla="*/ 40481 w 76200"/>
                <a:gd name="connsiteY7" fmla="*/ 29242 h 76200"/>
                <a:gd name="connsiteX8" fmla="*/ 51626 w 76200"/>
                <a:gd name="connsiteY8" fmla="*/ 40386 h 76200"/>
                <a:gd name="connsiteX9" fmla="*/ 40481 w 76200"/>
                <a:gd name="connsiteY9"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40481" y="7144"/>
                  </a:moveTo>
                  <a:cubicBezTo>
                    <a:pt x="22098" y="7144"/>
                    <a:pt x="7144" y="22098"/>
                    <a:pt x="7144" y="40481"/>
                  </a:cubicBezTo>
                  <a:cubicBezTo>
                    <a:pt x="7144" y="58865"/>
                    <a:pt x="22098" y="73819"/>
                    <a:pt x="40481" y="73819"/>
                  </a:cubicBezTo>
                  <a:cubicBezTo>
                    <a:pt x="58864" y="73819"/>
                    <a:pt x="73819" y="58865"/>
                    <a:pt x="73819" y="40481"/>
                  </a:cubicBezTo>
                  <a:cubicBezTo>
                    <a:pt x="73819" y="22098"/>
                    <a:pt x="58864" y="7144"/>
                    <a:pt x="40481" y="7144"/>
                  </a:cubicBezTo>
                  <a:close/>
                  <a:moveTo>
                    <a:pt x="40481" y="51530"/>
                  </a:moveTo>
                  <a:cubicBezTo>
                    <a:pt x="34385" y="51530"/>
                    <a:pt x="29337" y="46577"/>
                    <a:pt x="29337" y="40386"/>
                  </a:cubicBezTo>
                  <a:cubicBezTo>
                    <a:pt x="29337" y="34195"/>
                    <a:pt x="34290" y="29242"/>
                    <a:pt x="40481" y="29242"/>
                  </a:cubicBezTo>
                  <a:cubicBezTo>
                    <a:pt x="46577" y="29242"/>
                    <a:pt x="51626" y="34195"/>
                    <a:pt x="51626" y="40386"/>
                  </a:cubicBezTo>
                  <a:cubicBezTo>
                    <a:pt x="51626" y="46577"/>
                    <a:pt x="46672" y="51530"/>
                    <a:pt x="40481" y="51530"/>
                  </a:cubicBezTo>
                  <a:close/>
                </a:path>
              </a:pathLst>
            </a:custGeom>
            <a:grpFill/>
            <a:ln w="9525" cap="flat">
              <a:noFill/>
              <a:prstDash val="solid"/>
              <a:miter/>
            </a:ln>
          </p:spPr>
          <p:txBody>
            <a:bodyPr rtlCol="0" anchor="ctr"/>
            <a:p>
              <a:endParaRPr lang="ko-KR" altLang="en-US"/>
            </a:p>
          </p:txBody>
        </p:sp>
        <p:sp>
          <p:nvSpPr>
            <p:cNvPr id="24" name="자유형: 도형 210"/>
            <p:cNvSpPr/>
            <p:nvPr>
              <p:custDataLst>
                <p:tags r:id="rId9"/>
              </p:custDataLst>
            </p:nvPr>
          </p:nvSpPr>
          <p:spPr>
            <a:xfrm>
              <a:off x="4112600" y="1042130"/>
              <a:ext cx="76200" cy="76200"/>
            </a:xfrm>
            <a:custGeom>
              <a:avLst/>
              <a:gdLst>
                <a:gd name="connsiteX0" fmla="*/ 40481 w 76200"/>
                <a:gd name="connsiteY0" fmla="*/ 7144 h 76200"/>
                <a:gd name="connsiteX1" fmla="*/ 7144 w 76200"/>
                <a:gd name="connsiteY1" fmla="*/ 40481 h 76200"/>
                <a:gd name="connsiteX2" fmla="*/ 40481 w 76200"/>
                <a:gd name="connsiteY2" fmla="*/ 73819 h 76200"/>
                <a:gd name="connsiteX3" fmla="*/ 73819 w 76200"/>
                <a:gd name="connsiteY3" fmla="*/ 40481 h 76200"/>
                <a:gd name="connsiteX4" fmla="*/ 40481 w 76200"/>
                <a:gd name="connsiteY4" fmla="*/ 7144 h 76200"/>
                <a:gd name="connsiteX5" fmla="*/ 40481 w 76200"/>
                <a:gd name="connsiteY5" fmla="*/ 51530 h 76200"/>
                <a:gd name="connsiteX6" fmla="*/ 29337 w 76200"/>
                <a:gd name="connsiteY6" fmla="*/ 40386 h 76200"/>
                <a:gd name="connsiteX7" fmla="*/ 40481 w 76200"/>
                <a:gd name="connsiteY7" fmla="*/ 29242 h 76200"/>
                <a:gd name="connsiteX8" fmla="*/ 51626 w 76200"/>
                <a:gd name="connsiteY8" fmla="*/ 40386 h 76200"/>
                <a:gd name="connsiteX9" fmla="*/ 40481 w 76200"/>
                <a:gd name="connsiteY9"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40481" y="7144"/>
                  </a:moveTo>
                  <a:cubicBezTo>
                    <a:pt x="22098" y="7144"/>
                    <a:pt x="7144" y="22098"/>
                    <a:pt x="7144" y="40481"/>
                  </a:cubicBezTo>
                  <a:cubicBezTo>
                    <a:pt x="7144" y="58865"/>
                    <a:pt x="22098" y="73819"/>
                    <a:pt x="40481" y="73819"/>
                  </a:cubicBezTo>
                  <a:cubicBezTo>
                    <a:pt x="58864" y="73819"/>
                    <a:pt x="73819" y="58865"/>
                    <a:pt x="73819" y="40481"/>
                  </a:cubicBezTo>
                  <a:cubicBezTo>
                    <a:pt x="73819" y="22098"/>
                    <a:pt x="58864" y="7144"/>
                    <a:pt x="40481" y="7144"/>
                  </a:cubicBezTo>
                  <a:close/>
                  <a:moveTo>
                    <a:pt x="40481" y="51530"/>
                  </a:moveTo>
                  <a:cubicBezTo>
                    <a:pt x="34385" y="51530"/>
                    <a:pt x="29337" y="46577"/>
                    <a:pt x="29337" y="40386"/>
                  </a:cubicBezTo>
                  <a:cubicBezTo>
                    <a:pt x="29337" y="34195"/>
                    <a:pt x="34290" y="29242"/>
                    <a:pt x="40481" y="29242"/>
                  </a:cubicBezTo>
                  <a:cubicBezTo>
                    <a:pt x="46577" y="29242"/>
                    <a:pt x="51626" y="34195"/>
                    <a:pt x="51626" y="40386"/>
                  </a:cubicBezTo>
                  <a:cubicBezTo>
                    <a:pt x="51626" y="46577"/>
                    <a:pt x="46672" y="51530"/>
                    <a:pt x="40481" y="51530"/>
                  </a:cubicBezTo>
                  <a:close/>
                </a:path>
              </a:pathLst>
            </a:custGeom>
            <a:grpFill/>
            <a:ln w="9525" cap="flat">
              <a:noFill/>
              <a:prstDash val="solid"/>
              <a:miter/>
            </a:ln>
          </p:spPr>
          <p:txBody>
            <a:bodyPr rtlCol="0" anchor="ctr"/>
            <a:p>
              <a:endParaRPr lang="ko-KR" altLang="en-US"/>
            </a:p>
          </p:txBody>
        </p:sp>
        <p:sp>
          <p:nvSpPr>
            <p:cNvPr id="25" name="자유형: 도형 211"/>
            <p:cNvSpPr/>
            <p:nvPr>
              <p:custDataLst>
                <p:tags r:id="rId10"/>
              </p:custDataLst>
            </p:nvPr>
          </p:nvSpPr>
          <p:spPr>
            <a:xfrm>
              <a:off x="4112600" y="1153096"/>
              <a:ext cx="76200" cy="76200"/>
            </a:xfrm>
            <a:custGeom>
              <a:avLst/>
              <a:gdLst>
                <a:gd name="connsiteX0" fmla="*/ 40481 w 76200"/>
                <a:gd name="connsiteY0" fmla="*/ 7144 h 76200"/>
                <a:gd name="connsiteX1" fmla="*/ 7144 w 76200"/>
                <a:gd name="connsiteY1" fmla="*/ 40481 h 76200"/>
                <a:gd name="connsiteX2" fmla="*/ 40481 w 76200"/>
                <a:gd name="connsiteY2" fmla="*/ 73819 h 76200"/>
                <a:gd name="connsiteX3" fmla="*/ 73819 w 76200"/>
                <a:gd name="connsiteY3" fmla="*/ 40481 h 76200"/>
                <a:gd name="connsiteX4" fmla="*/ 40481 w 76200"/>
                <a:gd name="connsiteY4" fmla="*/ 7144 h 76200"/>
                <a:gd name="connsiteX5" fmla="*/ 40481 w 76200"/>
                <a:gd name="connsiteY5" fmla="*/ 51530 h 76200"/>
                <a:gd name="connsiteX6" fmla="*/ 29337 w 76200"/>
                <a:gd name="connsiteY6" fmla="*/ 40386 h 76200"/>
                <a:gd name="connsiteX7" fmla="*/ 40481 w 76200"/>
                <a:gd name="connsiteY7" fmla="*/ 29242 h 76200"/>
                <a:gd name="connsiteX8" fmla="*/ 51626 w 76200"/>
                <a:gd name="connsiteY8" fmla="*/ 40386 h 76200"/>
                <a:gd name="connsiteX9" fmla="*/ 40481 w 76200"/>
                <a:gd name="connsiteY9"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40481" y="7144"/>
                  </a:moveTo>
                  <a:cubicBezTo>
                    <a:pt x="22098" y="7144"/>
                    <a:pt x="7144" y="22098"/>
                    <a:pt x="7144" y="40481"/>
                  </a:cubicBezTo>
                  <a:cubicBezTo>
                    <a:pt x="7144" y="58865"/>
                    <a:pt x="22098" y="73819"/>
                    <a:pt x="40481" y="73819"/>
                  </a:cubicBezTo>
                  <a:cubicBezTo>
                    <a:pt x="58864" y="73819"/>
                    <a:pt x="73819" y="58865"/>
                    <a:pt x="73819" y="40481"/>
                  </a:cubicBezTo>
                  <a:cubicBezTo>
                    <a:pt x="73819" y="22098"/>
                    <a:pt x="58864" y="7144"/>
                    <a:pt x="40481" y="7144"/>
                  </a:cubicBezTo>
                  <a:close/>
                  <a:moveTo>
                    <a:pt x="40481" y="51530"/>
                  </a:moveTo>
                  <a:cubicBezTo>
                    <a:pt x="34385" y="51530"/>
                    <a:pt x="29337" y="46577"/>
                    <a:pt x="29337" y="40386"/>
                  </a:cubicBezTo>
                  <a:cubicBezTo>
                    <a:pt x="29337" y="34290"/>
                    <a:pt x="34290" y="29242"/>
                    <a:pt x="40481" y="29242"/>
                  </a:cubicBezTo>
                  <a:cubicBezTo>
                    <a:pt x="46577" y="29242"/>
                    <a:pt x="51626" y="34195"/>
                    <a:pt x="51626" y="40386"/>
                  </a:cubicBezTo>
                  <a:cubicBezTo>
                    <a:pt x="51626" y="46577"/>
                    <a:pt x="46672" y="51530"/>
                    <a:pt x="40481" y="51530"/>
                  </a:cubicBezTo>
                  <a:close/>
                </a:path>
              </a:pathLst>
            </a:custGeom>
            <a:grpFill/>
            <a:ln w="9525" cap="flat">
              <a:noFill/>
              <a:prstDash val="solid"/>
              <a:miter/>
            </a:ln>
          </p:spPr>
          <p:txBody>
            <a:bodyPr rtlCol="0" anchor="ctr"/>
            <a:p>
              <a:endParaRPr lang="ko-KR" altLang="en-US"/>
            </a:p>
          </p:txBody>
        </p:sp>
      </p:grpSp>
      <p:grpSp>
        <p:nvGrpSpPr>
          <p:cNvPr id="26" name="그룹 95"/>
          <p:cNvGrpSpPr/>
          <p:nvPr/>
        </p:nvGrpSpPr>
        <p:grpSpPr>
          <a:xfrm>
            <a:off x="10557701" y="2228582"/>
            <a:ext cx="390525" cy="390525"/>
            <a:chOff x="8162630" y="1551336"/>
            <a:chExt cx="390525" cy="390525"/>
          </a:xfrm>
          <a:solidFill>
            <a:srgbClr val="A2000A"/>
          </a:solidFill>
        </p:grpSpPr>
        <p:sp>
          <p:nvSpPr>
            <p:cNvPr id="27" name="자유형: 도형 96"/>
            <p:cNvSpPr/>
            <p:nvPr>
              <p:custDataLst>
                <p:tags r:id="rId11"/>
              </p:custDataLst>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p>
              <a:endParaRPr lang="ko-KR" altLang="en-US"/>
            </a:p>
          </p:txBody>
        </p:sp>
        <p:sp>
          <p:nvSpPr>
            <p:cNvPr id="28" name="자유형: 도형 97"/>
            <p:cNvSpPr/>
            <p:nvPr>
              <p:custDataLst>
                <p:tags r:id="rId12"/>
              </p:custDataLst>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p>
              <a:endParaRPr lang="ko-KR" altLang="en-US"/>
            </a:p>
          </p:txBody>
        </p:sp>
        <p:sp>
          <p:nvSpPr>
            <p:cNvPr id="29" name="자유형: 도형 98"/>
            <p:cNvSpPr/>
            <p:nvPr>
              <p:custDataLst>
                <p:tags r:id="rId13"/>
              </p:custDataLst>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p>
              <a:endParaRPr lang="ko-KR" altLang="en-US"/>
            </a:p>
          </p:txBody>
        </p:sp>
        <p:sp>
          <p:nvSpPr>
            <p:cNvPr id="30" name="자유형: 도형 99"/>
            <p:cNvSpPr/>
            <p:nvPr>
              <p:custDataLst>
                <p:tags r:id="rId14"/>
              </p:custDataLst>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p>
              <a:endParaRPr lang="ko-KR" altLang="en-US"/>
            </a:p>
          </p:txBody>
        </p:sp>
        <p:sp>
          <p:nvSpPr>
            <p:cNvPr id="31" name="자유형: 도형 100"/>
            <p:cNvSpPr/>
            <p:nvPr>
              <p:custDataLst>
                <p:tags r:id="rId15"/>
              </p:custDataLst>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p>
              <a:endParaRPr lang="ko-KR" altLang="en-US"/>
            </a:p>
          </p:txBody>
        </p:sp>
        <p:sp>
          <p:nvSpPr>
            <p:cNvPr id="32" name="자유형: 도형 101"/>
            <p:cNvSpPr/>
            <p:nvPr>
              <p:custDataLst>
                <p:tags r:id="rId16"/>
              </p:custDataLst>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p>
              <a:endParaRPr lang="ko-KR" altLang="en-US"/>
            </a:p>
          </p:txBody>
        </p:sp>
        <p:sp>
          <p:nvSpPr>
            <p:cNvPr id="33" name="자유형: 도형 102"/>
            <p:cNvSpPr/>
            <p:nvPr>
              <p:custDataLst>
                <p:tags r:id="rId17"/>
              </p:custDataLst>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p>
              <a:endParaRPr lang="ko-KR" altLang="en-US"/>
            </a:p>
          </p:txBody>
        </p:sp>
      </p:grpSp>
      <p:sp>
        <p:nvSpPr>
          <p:cNvPr id="34" name="자유형: 도형 104"/>
          <p:cNvSpPr/>
          <p:nvPr>
            <p:custDataLst>
              <p:tags r:id="rId18"/>
            </p:custDataLst>
          </p:nvPr>
        </p:nvSpPr>
        <p:spPr>
          <a:xfrm>
            <a:off x="8147876" y="2247080"/>
            <a:ext cx="390525" cy="390525"/>
          </a:xfrm>
          <a:custGeom>
            <a:avLst/>
            <a:gdLst>
              <a:gd name="connsiteX0" fmla="*/ 368646 w 390525"/>
              <a:gd name="connsiteY0" fmla="*/ 142113 h 390525"/>
              <a:gd name="connsiteX1" fmla="*/ 337023 w 390525"/>
              <a:gd name="connsiteY1" fmla="*/ 121444 h 390525"/>
              <a:gd name="connsiteX2" fmla="*/ 338071 w 390525"/>
              <a:gd name="connsiteY2" fmla="*/ 107061 h 390525"/>
              <a:gd name="connsiteX3" fmla="*/ 238153 w 390525"/>
              <a:gd name="connsiteY3" fmla="*/ 7144 h 390525"/>
              <a:gd name="connsiteX4" fmla="*/ 151381 w 390525"/>
              <a:gd name="connsiteY4" fmla="*/ 57436 h 390525"/>
              <a:gd name="connsiteX5" fmla="*/ 130044 w 390525"/>
              <a:gd name="connsiteY5" fmla="*/ 54483 h 390525"/>
              <a:gd name="connsiteX6" fmla="*/ 75562 w 390525"/>
              <a:gd name="connsiteY6" fmla="*/ 76771 h 390525"/>
              <a:gd name="connsiteX7" fmla="*/ 52892 w 390525"/>
              <a:gd name="connsiteY7" fmla="*/ 122587 h 390525"/>
              <a:gd name="connsiteX8" fmla="*/ 7172 w 390525"/>
              <a:gd name="connsiteY8" fmla="*/ 190405 h 390525"/>
              <a:gd name="connsiteX9" fmla="*/ 78324 w 390525"/>
              <a:gd name="connsiteY9" fmla="*/ 258794 h 390525"/>
              <a:gd name="connsiteX10" fmla="*/ 114042 w 390525"/>
              <a:gd name="connsiteY10" fmla="*/ 258794 h 390525"/>
              <a:gd name="connsiteX11" fmla="*/ 107375 w 390525"/>
              <a:gd name="connsiteY11" fmla="*/ 265462 h 390525"/>
              <a:gd name="connsiteX12" fmla="*/ 102231 w 390525"/>
              <a:gd name="connsiteY12" fmla="*/ 283273 h 390525"/>
              <a:gd name="connsiteX13" fmla="*/ 120234 w 390525"/>
              <a:gd name="connsiteY13" fmla="*/ 297275 h 390525"/>
              <a:gd name="connsiteX14" fmla="*/ 152142 w 390525"/>
              <a:gd name="connsiteY14" fmla="*/ 297275 h 390525"/>
              <a:gd name="connsiteX15" fmla="*/ 152142 w 390525"/>
              <a:gd name="connsiteY15" fmla="*/ 363855 h 390525"/>
              <a:gd name="connsiteX16" fmla="*/ 174336 w 390525"/>
              <a:gd name="connsiteY16" fmla="*/ 386048 h 390525"/>
              <a:gd name="connsiteX17" fmla="*/ 218722 w 390525"/>
              <a:gd name="connsiteY17" fmla="*/ 386048 h 390525"/>
              <a:gd name="connsiteX18" fmla="*/ 240915 w 390525"/>
              <a:gd name="connsiteY18" fmla="*/ 363855 h 390525"/>
              <a:gd name="connsiteX19" fmla="*/ 240915 w 390525"/>
              <a:gd name="connsiteY19" fmla="*/ 297275 h 390525"/>
              <a:gd name="connsiteX20" fmla="*/ 272443 w 390525"/>
              <a:gd name="connsiteY20" fmla="*/ 297275 h 390525"/>
              <a:gd name="connsiteX21" fmla="*/ 288636 w 390525"/>
              <a:gd name="connsiteY21" fmla="*/ 288322 h 390525"/>
              <a:gd name="connsiteX22" fmla="*/ 285874 w 390525"/>
              <a:gd name="connsiteY22" fmla="*/ 265747 h 390525"/>
              <a:gd name="connsiteX23" fmla="*/ 285874 w 390525"/>
              <a:gd name="connsiteY23" fmla="*/ 265747 h 390525"/>
              <a:gd name="connsiteX24" fmla="*/ 279015 w 390525"/>
              <a:gd name="connsiteY24" fmla="*/ 258890 h 390525"/>
              <a:gd name="connsiteX25" fmla="*/ 315687 w 390525"/>
              <a:gd name="connsiteY25" fmla="*/ 258890 h 390525"/>
              <a:gd name="connsiteX26" fmla="*/ 385981 w 390525"/>
              <a:gd name="connsiteY26" fmla="*/ 188595 h 390525"/>
              <a:gd name="connsiteX27" fmla="*/ 368646 w 390525"/>
              <a:gd name="connsiteY27" fmla="*/ 142113 h 390525"/>
              <a:gd name="connsiteX28" fmla="*/ 218913 w 390525"/>
              <a:gd name="connsiteY28" fmla="*/ 286226 h 390525"/>
              <a:gd name="connsiteX29" fmla="*/ 218913 w 390525"/>
              <a:gd name="connsiteY29" fmla="*/ 363950 h 390525"/>
              <a:gd name="connsiteX30" fmla="*/ 174526 w 390525"/>
              <a:gd name="connsiteY30" fmla="*/ 363950 h 390525"/>
              <a:gd name="connsiteX31" fmla="*/ 174526 w 390525"/>
              <a:gd name="connsiteY31" fmla="*/ 286226 h 390525"/>
              <a:gd name="connsiteX32" fmla="*/ 163382 w 390525"/>
              <a:gd name="connsiteY32" fmla="*/ 275082 h 390525"/>
              <a:gd name="connsiteX33" fmla="*/ 129283 w 390525"/>
              <a:gd name="connsiteY33" fmla="*/ 275082 h 390525"/>
              <a:gd name="connsiteX34" fmla="*/ 194053 w 390525"/>
              <a:gd name="connsiteY34" fmla="*/ 210312 h 390525"/>
              <a:gd name="connsiteX35" fmla="*/ 194624 w 390525"/>
              <a:gd name="connsiteY35" fmla="*/ 209836 h 390525"/>
              <a:gd name="connsiteX36" fmla="*/ 194719 w 390525"/>
              <a:gd name="connsiteY36" fmla="*/ 209740 h 390525"/>
              <a:gd name="connsiteX37" fmla="*/ 195291 w 390525"/>
              <a:gd name="connsiteY37" fmla="*/ 209455 h 390525"/>
              <a:gd name="connsiteX38" fmla="*/ 195386 w 390525"/>
              <a:gd name="connsiteY38" fmla="*/ 209455 h 390525"/>
              <a:gd name="connsiteX39" fmla="*/ 196052 w 390525"/>
              <a:gd name="connsiteY39" fmla="*/ 209264 h 390525"/>
              <a:gd name="connsiteX40" fmla="*/ 196052 w 390525"/>
              <a:gd name="connsiteY40" fmla="*/ 209264 h 390525"/>
              <a:gd name="connsiteX41" fmla="*/ 197386 w 390525"/>
              <a:gd name="connsiteY41" fmla="*/ 209264 h 390525"/>
              <a:gd name="connsiteX42" fmla="*/ 197481 w 390525"/>
              <a:gd name="connsiteY42" fmla="*/ 209264 h 390525"/>
              <a:gd name="connsiteX43" fmla="*/ 198148 w 390525"/>
              <a:gd name="connsiteY43" fmla="*/ 209455 h 390525"/>
              <a:gd name="connsiteX44" fmla="*/ 198244 w 390525"/>
              <a:gd name="connsiteY44" fmla="*/ 209455 h 390525"/>
              <a:gd name="connsiteX45" fmla="*/ 198815 w 390525"/>
              <a:gd name="connsiteY45" fmla="*/ 209740 h 390525"/>
              <a:gd name="connsiteX46" fmla="*/ 198910 w 390525"/>
              <a:gd name="connsiteY46" fmla="*/ 209836 h 390525"/>
              <a:gd name="connsiteX47" fmla="*/ 199482 w 390525"/>
              <a:gd name="connsiteY47" fmla="*/ 210312 h 390525"/>
              <a:gd name="connsiteX48" fmla="*/ 264252 w 390525"/>
              <a:gd name="connsiteY48" fmla="*/ 275082 h 390525"/>
              <a:gd name="connsiteX49" fmla="*/ 230152 w 390525"/>
              <a:gd name="connsiteY49" fmla="*/ 275082 h 390525"/>
              <a:gd name="connsiteX50" fmla="*/ 218913 w 390525"/>
              <a:gd name="connsiteY50" fmla="*/ 286226 h 390525"/>
              <a:gd name="connsiteX51" fmla="*/ 319783 w 390525"/>
              <a:gd name="connsiteY51" fmla="*/ 236601 h 390525"/>
              <a:gd name="connsiteX52" fmla="*/ 256917 w 390525"/>
              <a:gd name="connsiteY52" fmla="*/ 236601 h 390525"/>
              <a:gd name="connsiteX53" fmla="*/ 212245 w 390525"/>
              <a:gd name="connsiteY53" fmla="*/ 191929 h 390525"/>
              <a:gd name="connsiteX54" fmla="*/ 181003 w 390525"/>
              <a:gd name="connsiteY54" fmla="*/ 191929 h 390525"/>
              <a:gd name="connsiteX55" fmla="*/ 136331 w 390525"/>
              <a:gd name="connsiteY55" fmla="*/ 236601 h 390525"/>
              <a:gd name="connsiteX56" fmla="*/ 73180 w 390525"/>
              <a:gd name="connsiteY56" fmla="*/ 236601 h 390525"/>
              <a:gd name="connsiteX57" fmla="*/ 37747 w 390525"/>
              <a:gd name="connsiteY57" fmla="*/ 216979 h 390525"/>
              <a:gd name="connsiteX58" fmla="*/ 66037 w 390525"/>
              <a:gd name="connsiteY58" fmla="*/ 141827 h 390525"/>
              <a:gd name="connsiteX59" fmla="*/ 74514 w 390525"/>
              <a:gd name="connsiteY59" fmla="*/ 131254 h 390525"/>
              <a:gd name="connsiteX60" fmla="*/ 106232 w 390525"/>
              <a:gd name="connsiteY60" fmla="*/ 82010 h 390525"/>
              <a:gd name="connsiteX61" fmla="*/ 116043 w 390525"/>
              <a:gd name="connsiteY61" fmla="*/ 78486 h 390525"/>
              <a:gd name="connsiteX62" fmla="*/ 152333 w 390525"/>
              <a:gd name="connsiteY62" fmla="*/ 81534 h 390525"/>
              <a:gd name="connsiteX63" fmla="*/ 167001 w 390525"/>
              <a:gd name="connsiteY63" fmla="*/ 75819 h 390525"/>
              <a:gd name="connsiteX64" fmla="*/ 238153 w 390525"/>
              <a:gd name="connsiteY64" fmla="*/ 29432 h 390525"/>
              <a:gd name="connsiteX65" fmla="*/ 315877 w 390525"/>
              <a:gd name="connsiteY65" fmla="*/ 107156 h 390525"/>
              <a:gd name="connsiteX66" fmla="*/ 313306 w 390525"/>
              <a:gd name="connsiteY66" fmla="*/ 127063 h 390525"/>
              <a:gd name="connsiteX67" fmla="*/ 319021 w 390525"/>
              <a:gd name="connsiteY67" fmla="*/ 139827 h 390525"/>
              <a:gd name="connsiteX68" fmla="*/ 322449 w 390525"/>
              <a:gd name="connsiteY68" fmla="*/ 140875 h 390525"/>
              <a:gd name="connsiteX69" fmla="*/ 354358 w 390525"/>
              <a:gd name="connsiteY69" fmla="*/ 218408 h 390525"/>
              <a:gd name="connsiteX70" fmla="*/ 319783 w 390525"/>
              <a:gd name="connsiteY70" fmla="*/ 236601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0525" h="390525">
                <a:moveTo>
                  <a:pt x="368646" y="142113"/>
                </a:moveTo>
                <a:cubicBezTo>
                  <a:pt x="360073" y="132397"/>
                  <a:pt x="349119" y="125254"/>
                  <a:pt x="337023" y="121444"/>
                </a:cubicBezTo>
                <a:cubicBezTo>
                  <a:pt x="337690" y="116681"/>
                  <a:pt x="338071" y="111919"/>
                  <a:pt x="338071" y="107061"/>
                </a:cubicBezTo>
                <a:cubicBezTo>
                  <a:pt x="338071" y="52006"/>
                  <a:pt x="293208" y="7144"/>
                  <a:pt x="238153" y="7144"/>
                </a:cubicBezTo>
                <a:cubicBezTo>
                  <a:pt x="202053" y="7144"/>
                  <a:pt x="169097" y="26575"/>
                  <a:pt x="151381" y="57436"/>
                </a:cubicBezTo>
                <a:cubicBezTo>
                  <a:pt x="144522" y="55435"/>
                  <a:pt x="137379" y="54483"/>
                  <a:pt x="130044" y="54483"/>
                </a:cubicBezTo>
                <a:cubicBezTo>
                  <a:pt x="109566" y="54483"/>
                  <a:pt x="90230" y="62389"/>
                  <a:pt x="75562" y="76771"/>
                </a:cubicBezTo>
                <a:cubicBezTo>
                  <a:pt x="62893" y="89154"/>
                  <a:pt x="55083" y="105251"/>
                  <a:pt x="52892" y="122587"/>
                </a:cubicBezTo>
                <a:cubicBezTo>
                  <a:pt x="24984" y="132969"/>
                  <a:pt x="6315" y="159925"/>
                  <a:pt x="7172" y="190405"/>
                </a:cubicBezTo>
                <a:cubicBezTo>
                  <a:pt x="8220" y="228028"/>
                  <a:pt x="40700" y="258794"/>
                  <a:pt x="78324" y="258794"/>
                </a:cubicBezTo>
                <a:lnTo>
                  <a:pt x="114042" y="258794"/>
                </a:lnTo>
                <a:lnTo>
                  <a:pt x="107375" y="265462"/>
                </a:lnTo>
                <a:cubicBezTo>
                  <a:pt x="102708" y="270129"/>
                  <a:pt x="100612" y="276892"/>
                  <a:pt x="102231" y="283273"/>
                </a:cubicBezTo>
                <a:cubicBezTo>
                  <a:pt x="104327" y="291655"/>
                  <a:pt x="111756" y="297275"/>
                  <a:pt x="120234" y="297275"/>
                </a:cubicBezTo>
                <a:lnTo>
                  <a:pt x="152142" y="297275"/>
                </a:lnTo>
                <a:lnTo>
                  <a:pt x="152142" y="363855"/>
                </a:lnTo>
                <a:cubicBezTo>
                  <a:pt x="152142" y="376142"/>
                  <a:pt x="162049" y="386048"/>
                  <a:pt x="174336" y="386048"/>
                </a:cubicBezTo>
                <a:lnTo>
                  <a:pt x="218722" y="386048"/>
                </a:lnTo>
                <a:cubicBezTo>
                  <a:pt x="231010" y="386048"/>
                  <a:pt x="240915" y="376142"/>
                  <a:pt x="240915" y="363855"/>
                </a:cubicBezTo>
                <a:lnTo>
                  <a:pt x="240915" y="297275"/>
                </a:lnTo>
                <a:lnTo>
                  <a:pt x="272443" y="297275"/>
                </a:lnTo>
                <a:cubicBezTo>
                  <a:pt x="279015" y="297275"/>
                  <a:pt x="285302" y="293942"/>
                  <a:pt x="288636" y="288322"/>
                </a:cubicBezTo>
                <a:cubicBezTo>
                  <a:pt x="293017" y="280892"/>
                  <a:pt x="291779" y="271653"/>
                  <a:pt x="285874" y="265747"/>
                </a:cubicBezTo>
                <a:lnTo>
                  <a:pt x="285874" y="265747"/>
                </a:lnTo>
                <a:lnTo>
                  <a:pt x="279015" y="258890"/>
                </a:lnTo>
                <a:lnTo>
                  <a:pt x="315687" y="258890"/>
                </a:lnTo>
                <a:cubicBezTo>
                  <a:pt x="354453" y="258890"/>
                  <a:pt x="385981" y="227362"/>
                  <a:pt x="385981" y="188595"/>
                </a:cubicBezTo>
                <a:cubicBezTo>
                  <a:pt x="386172" y="171450"/>
                  <a:pt x="379885" y="154972"/>
                  <a:pt x="368646" y="142113"/>
                </a:cubicBezTo>
                <a:close/>
                <a:moveTo>
                  <a:pt x="218913" y="286226"/>
                </a:moveTo>
                <a:lnTo>
                  <a:pt x="218913" y="363950"/>
                </a:lnTo>
                <a:lnTo>
                  <a:pt x="174526" y="363950"/>
                </a:lnTo>
                <a:lnTo>
                  <a:pt x="174526" y="286226"/>
                </a:lnTo>
                <a:cubicBezTo>
                  <a:pt x="174526" y="280130"/>
                  <a:pt x="169573" y="275082"/>
                  <a:pt x="163382" y="275082"/>
                </a:cubicBezTo>
                <a:lnTo>
                  <a:pt x="129283" y="275082"/>
                </a:lnTo>
                <a:lnTo>
                  <a:pt x="194053" y="210312"/>
                </a:lnTo>
                <a:cubicBezTo>
                  <a:pt x="194243" y="210121"/>
                  <a:pt x="194433" y="210026"/>
                  <a:pt x="194624" y="209836"/>
                </a:cubicBezTo>
                <a:cubicBezTo>
                  <a:pt x="194624" y="209836"/>
                  <a:pt x="194719" y="209836"/>
                  <a:pt x="194719" y="209740"/>
                </a:cubicBezTo>
                <a:cubicBezTo>
                  <a:pt x="194909" y="209645"/>
                  <a:pt x="195100" y="209550"/>
                  <a:pt x="195291" y="209455"/>
                </a:cubicBezTo>
                <a:cubicBezTo>
                  <a:pt x="195291" y="209455"/>
                  <a:pt x="195291" y="209455"/>
                  <a:pt x="195386" y="209455"/>
                </a:cubicBezTo>
                <a:cubicBezTo>
                  <a:pt x="195576" y="209359"/>
                  <a:pt x="195767" y="209264"/>
                  <a:pt x="196052" y="209264"/>
                </a:cubicBezTo>
                <a:cubicBezTo>
                  <a:pt x="196052" y="209264"/>
                  <a:pt x="196052" y="209264"/>
                  <a:pt x="196052" y="209264"/>
                </a:cubicBezTo>
                <a:cubicBezTo>
                  <a:pt x="196529" y="209169"/>
                  <a:pt x="197005" y="209169"/>
                  <a:pt x="197386" y="209264"/>
                </a:cubicBezTo>
                <a:cubicBezTo>
                  <a:pt x="197386" y="209264"/>
                  <a:pt x="197386" y="209264"/>
                  <a:pt x="197481" y="209264"/>
                </a:cubicBezTo>
                <a:cubicBezTo>
                  <a:pt x="197672" y="209264"/>
                  <a:pt x="197862" y="209359"/>
                  <a:pt x="198148" y="209455"/>
                </a:cubicBezTo>
                <a:cubicBezTo>
                  <a:pt x="198148" y="209455"/>
                  <a:pt x="198148" y="209455"/>
                  <a:pt x="198244" y="209455"/>
                </a:cubicBezTo>
                <a:cubicBezTo>
                  <a:pt x="198434" y="209550"/>
                  <a:pt x="198624" y="209645"/>
                  <a:pt x="198815" y="209740"/>
                </a:cubicBezTo>
                <a:cubicBezTo>
                  <a:pt x="198815" y="209740"/>
                  <a:pt x="198910" y="209740"/>
                  <a:pt x="198910" y="209836"/>
                </a:cubicBezTo>
                <a:cubicBezTo>
                  <a:pt x="199101" y="209931"/>
                  <a:pt x="199291" y="210121"/>
                  <a:pt x="199482" y="210312"/>
                </a:cubicBezTo>
                <a:lnTo>
                  <a:pt x="264252" y="275082"/>
                </a:lnTo>
                <a:lnTo>
                  <a:pt x="230152" y="275082"/>
                </a:lnTo>
                <a:cubicBezTo>
                  <a:pt x="223866" y="275082"/>
                  <a:pt x="218913" y="280035"/>
                  <a:pt x="218913" y="286226"/>
                </a:cubicBezTo>
                <a:close/>
                <a:moveTo>
                  <a:pt x="319783" y="236601"/>
                </a:moveTo>
                <a:lnTo>
                  <a:pt x="256917" y="236601"/>
                </a:lnTo>
                <a:lnTo>
                  <a:pt x="212245" y="191929"/>
                </a:lnTo>
                <a:cubicBezTo>
                  <a:pt x="203578" y="183261"/>
                  <a:pt x="189671" y="183261"/>
                  <a:pt x="181003" y="191929"/>
                </a:cubicBezTo>
                <a:lnTo>
                  <a:pt x="136331" y="236601"/>
                </a:lnTo>
                <a:lnTo>
                  <a:pt x="73180" y="236601"/>
                </a:lnTo>
                <a:cubicBezTo>
                  <a:pt x="60417" y="236601"/>
                  <a:pt x="44415" y="227838"/>
                  <a:pt x="37747" y="216979"/>
                </a:cubicBezTo>
                <a:cubicBezTo>
                  <a:pt x="18031" y="184594"/>
                  <a:pt x="35556" y="149257"/>
                  <a:pt x="66037" y="141827"/>
                </a:cubicBezTo>
                <a:cubicBezTo>
                  <a:pt x="70894" y="140589"/>
                  <a:pt x="74419" y="136303"/>
                  <a:pt x="74514" y="131254"/>
                </a:cubicBezTo>
                <a:cubicBezTo>
                  <a:pt x="74895" y="110680"/>
                  <a:pt x="86515" y="91821"/>
                  <a:pt x="106232" y="82010"/>
                </a:cubicBezTo>
                <a:cubicBezTo>
                  <a:pt x="109375" y="80486"/>
                  <a:pt x="112709" y="79248"/>
                  <a:pt x="116043" y="78486"/>
                </a:cubicBezTo>
                <a:cubicBezTo>
                  <a:pt x="128711" y="75533"/>
                  <a:pt x="141094" y="76581"/>
                  <a:pt x="152333" y="81534"/>
                </a:cubicBezTo>
                <a:cubicBezTo>
                  <a:pt x="157952" y="84011"/>
                  <a:pt x="164525" y="81439"/>
                  <a:pt x="167001" y="75819"/>
                </a:cubicBezTo>
                <a:cubicBezTo>
                  <a:pt x="179479" y="47625"/>
                  <a:pt x="207387" y="29432"/>
                  <a:pt x="238153" y="29432"/>
                </a:cubicBezTo>
                <a:cubicBezTo>
                  <a:pt x="281016" y="29432"/>
                  <a:pt x="315877" y="64294"/>
                  <a:pt x="315877" y="107156"/>
                </a:cubicBezTo>
                <a:cubicBezTo>
                  <a:pt x="315877" y="113919"/>
                  <a:pt x="315020" y="120586"/>
                  <a:pt x="313306" y="127063"/>
                </a:cubicBezTo>
                <a:cubicBezTo>
                  <a:pt x="312067" y="131921"/>
                  <a:pt x="314163" y="137255"/>
                  <a:pt x="319021" y="139827"/>
                </a:cubicBezTo>
                <a:cubicBezTo>
                  <a:pt x="320068" y="140398"/>
                  <a:pt x="321211" y="140684"/>
                  <a:pt x="322449" y="140875"/>
                </a:cubicBezTo>
                <a:cubicBezTo>
                  <a:pt x="355692" y="145447"/>
                  <a:pt x="377504" y="184118"/>
                  <a:pt x="354358" y="218408"/>
                </a:cubicBezTo>
                <a:cubicBezTo>
                  <a:pt x="346548" y="229838"/>
                  <a:pt x="333593" y="236601"/>
                  <a:pt x="319783" y="236601"/>
                </a:cubicBezTo>
                <a:close/>
              </a:path>
            </a:pathLst>
          </a:custGeom>
          <a:solidFill>
            <a:srgbClr val="A2000A"/>
          </a:solidFill>
          <a:ln w="9525" cap="flat">
            <a:noFill/>
            <a:prstDash val="solid"/>
            <a:miter/>
          </a:ln>
        </p:spPr>
        <p:txBody>
          <a:bodyPr rtlCol="0" anchor="ctr"/>
          <a:p>
            <a:endParaRPr lang="ko-KR" altLang="en-US"/>
          </a:p>
        </p:txBody>
      </p:sp>
      <p:sp>
        <p:nvSpPr>
          <p:cNvPr id="35" name="椭圆 34"/>
          <p:cNvSpPr/>
          <p:nvPr>
            <p:custDataLst>
              <p:tags r:id="rId19"/>
            </p:custDataLst>
          </p:nvPr>
        </p:nvSpPr>
        <p:spPr>
          <a:xfrm>
            <a:off x="1528180" y="2431785"/>
            <a:ext cx="2514600" cy="2514600"/>
          </a:xfrm>
          <a:prstGeom prst="ellipse">
            <a:avLst/>
          </a:prstGeom>
          <a:gradFill>
            <a:gsLst>
              <a:gs pos="0">
                <a:schemeClr val="accent4">
                  <a:lumMod val="20000"/>
                  <a:lumOff val="80000"/>
                </a:schemeClr>
              </a:gs>
              <a:gs pos="100000">
                <a:schemeClr val="accent4">
                  <a:lumMod val="60000"/>
                  <a:lumOff val="40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6" name="文本框 35"/>
          <p:cNvSpPr txBox="1"/>
          <p:nvPr>
            <p:custDataLst>
              <p:tags r:id="rId20"/>
            </p:custDataLst>
          </p:nvPr>
        </p:nvSpPr>
        <p:spPr>
          <a:xfrm>
            <a:off x="1812025" y="3012006"/>
            <a:ext cx="1969770" cy="1476375"/>
          </a:xfrm>
          <a:prstGeom prst="rect">
            <a:avLst/>
          </a:prstGeom>
          <a:noFill/>
        </p:spPr>
        <p:txBody>
          <a:bodyPr wrap="none" rtlCol="0">
            <a:spAutoFit/>
          </a:bodyPr>
          <a:p>
            <a:pPr algn="ctr">
              <a:lnSpc>
                <a:spcPct val="150000"/>
              </a:lnSpc>
            </a:pPr>
            <a:r>
              <a:rPr lang="zh-CN" altLang="en-US" sz="2000" b="1" dirty="0">
                <a:solidFill>
                  <a:srgbClr val="FF0000"/>
                </a:solidFill>
                <a:latin typeface="+mn-ea"/>
                <a:cs typeface="微软雅黑" panose="020B0503020204020204" charset="-122"/>
                <a:sym typeface="+mn-ea"/>
              </a:rPr>
              <a:t>增设开放制度，</a:t>
            </a:r>
            <a:endParaRPr lang="zh-CN" altLang="en-US" sz="2000" b="1" dirty="0">
              <a:solidFill>
                <a:srgbClr val="FF0000"/>
              </a:solidFill>
              <a:latin typeface="+mn-ea"/>
              <a:cs typeface="微软雅黑" panose="020B0503020204020204" charset="-122"/>
              <a:sym typeface="+mn-ea"/>
            </a:endParaRPr>
          </a:p>
          <a:p>
            <a:pPr algn="ctr">
              <a:lnSpc>
                <a:spcPct val="150000"/>
              </a:lnSpc>
            </a:pPr>
            <a:r>
              <a:rPr lang="zh-CN" altLang="en-US" sz="2000" b="1" dirty="0">
                <a:solidFill>
                  <a:srgbClr val="FF0000"/>
                </a:solidFill>
                <a:latin typeface="+mn-ea"/>
                <a:cs typeface="微软雅黑" panose="020B0503020204020204" charset="-122"/>
                <a:sym typeface="+mn-ea"/>
              </a:rPr>
              <a:t>推动专利的实施</a:t>
            </a:r>
            <a:endParaRPr lang="zh-CN" altLang="en-US" sz="2000" b="1" dirty="0">
              <a:solidFill>
                <a:srgbClr val="FF0000"/>
              </a:solidFill>
              <a:latin typeface="+mn-ea"/>
              <a:cs typeface="微软雅黑" panose="020B0503020204020204" charset="-122"/>
              <a:sym typeface="+mn-ea"/>
            </a:endParaRPr>
          </a:p>
          <a:p>
            <a:pPr algn="ctr">
              <a:lnSpc>
                <a:spcPct val="150000"/>
              </a:lnSpc>
            </a:pPr>
            <a:r>
              <a:rPr lang="zh-CN" altLang="en-US" sz="2000" b="1" dirty="0">
                <a:solidFill>
                  <a:srgbClr val="FF0000"/>
                </a:solidFill>
                <a:latin typeface="+mn-ea"/>
                <a:cs typeface="微软雅黑" panose="020B0503020204020204" charset="-122"/>
                <a:sym typeface="+mn-ea"/>
              </a:rPr>
              <a:t>和运用</a:t>
            </a:r>
            <a:endParaRPr kumimoji="1" lang="zh-CN" altLang="en-US" sz="2000" b="1" dirty="0">
              <a:solidFill>
                <a:srgbClr val="FF0000"/>
              </a:solidFill>
              <a:latin typeface="+mn-ea"/>
              <a:ea typeface="+mj-ea"/>
              <a:cs typeface="微软雅黑" panose="020B0503020204020204" charset="-122"/>
              <a:sym typeface="+mn-ea"/>
            </a:endParaRPr>
          </a:p>
        </p:txBody>
      </p:sp>
      <p:sp>
        <p:nvSpPr>
          <p:cNvPr id="37" name="圆角矩形 36"/>
          <p:cNvSpPr/>
          <p:nvPr>
            <p:custDataLst>
              <p:tags r:id="rId21"/>
            </p:custDataLst>
          </p:nvPr>
        </p:nvSpPr>
        <p:spPr>
          <a:xfrm>
            <a:off x="4940935" y="3354070"/>
            <a:ext cx="2157095" cy="1219200"/>
          </a:xfrm>
          <a:prstGeom prst="roundRect">
            <a:avLst/>
          </a:prstGeom>
          <a:noFill/>
          <a:ln>
            <a:gradFill>
              <a:gsLst>
                <a:gs pos="0">
                  <a:schemeClr val="accent4">
                    <a:lumMod val="20000"/>
                    <a:lumOff val="80000"/>
                  </a:schemeClr>
                </a:gs>
                <a:gs pos="100000">
                  <a:schemeClr val="accent4">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38" name="文本框 37"/>
          <p:cNvSpPr txBox="1"/>
          <p:nvPr>
            <p:custDataLst>
              <p:tags r:id="rId22"/>
            </p:custDataLst>
          </p:nvPr>
        </p:nvSpPr>
        <p:spPr>
          <a:xfrm>
            <a:off x="4944304" y="3678965"/>
            <a:ext cx="2152942" cy="852805"/>
          </a:xfrm>
          <a:prstGeom prst="rect">
            <a:avLst/>
          </a:prstGeom>
          <a:noFill/>
        </p:spPr>
        <p:txBody>
          <a:bodyPr wrap="square" rtlCol="0">
            <a:spAutoFit/>
          </a:bodyPr>
          <a:p>
            <a:pPr>
              <a:lnSpc>
                <a:spcPct val="150000"/>
              </a:lnSpc>
            </a:pPr>
            <a:r>
              <a:rPr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rPr>
              <a:t>国家知识产权局的许可信息公告，为许可人和被许可人搭建信息沟通的桥梁，有利于供需双方对接</a:t>
            </a:r>
            <a:endParaRPr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endParaRPr>
          </a:p>
        </p:txBody>
      </p:sp>
      <p:sp>
        <p:nvSpPr>
          <p:cNvPr id="39" name="文本框 38"/>
          <p:cNvSpPr txBox="1"/>
          <p:nvPr>
            <p:custDataLst>
              <p:tags r:id="rId23"/>
            </p:custDataLst>
          </p:nvPr>
        </p:nvSpPr>
        <p:spPr>
          <a:xfrm>
            <a:off x="7374890" y="3342640"/>
            <a:ext cx="1891030" cy="330835"/>
          </a:xfrm>
          <a:prstGeom prst="rect">
            <a:avLst/>
          </a:prstGeom>
          <a:noFill/>
        </p:spPr>
        <p:txBody>
          <a:bodyPr wrap="square" rtlCol="0">
            <a:spAutoFit/>
          </a:bodyPr>
          <a:p>
            <a:pPr algn="ctr">
              <a:lnSpc>
                <a:spcPct val="130000"/>
              </a:lnSpc>
            </a:pPr>
            <a:r>
              <a:rPr kumimoji="1" sz="1200" b="1" dirty="0">
                <a:gradFill>
                  <a:gsLst>
                    <a:gs pos="0">
                      <a:schemeClr val="accent4">
                        <a:lumMod val="20000"/>
                        <a:lumOff val="80000"/>
                      </a:schemeClr>
                    </a:gs>
                    <a:gs pos="100000">
                      <a:schemeClr val="accent4">
                        <a:lumMod val="60000"/>
                        <a:lumOff val="40000"/>
                      </a:schemeClr>
                    </a:gs>
                  </a:gsLst>
                  <a:lin ang="5400000" scaled="1"/>
                </a:gradFill>
                <a:latin typeface="+mn-ea"/>
                <a:cs typeface="+mn-ea"/>
                <a:sym typeface="+mn-lt"/>
              </a:rPr>
              <a:t>提升专利许可的谈判效力</a:t>
            </a:r>
            <a:endParaRPr kumimoji="1" sz="1200" b="1" dirty="0">
              <a:gradFill>
                <a:gsLst>
                  <a:gs pos="0">
                    <a:schemeClr val="accent4">
                      <a:lumMod val="20000"/>
                      <a:lumOff val="80000"/>
                    </a:schemeClr>
                  </a:gs>
                  <a:gs pos="100000">
                    <a:schemeClr val="accent4">
                      <a:lumMod val="60000"/>
                      <a:lumOff val="40000"/>
                    </a:schemeClr>
                  </a:gs>
                </a:gsLst>
                <a:lin ang="5400000" scaled="1"/>
              </a:gradFill>
              <a:latin typeface="+mn-ea"/>
              <a:cs typeface="+mn-ea"/>
              <a:sym typeface="+mn-lt"/>
            </a:endParaRPr>
          </a:p>
        </p:txBody>
      </p:sp>
      <p:sp>
        <p:nvSpPr>
          <p:cNvPr id="40" name="圆角矩形 39"/>
          <p:cNvSpPr/>
          <p:nvPr>
            <p:custDataLst>
              <p:tags r:id="rId24"/>
            </p:custDataLst>
          </p:nvPr>
        </p:nvSpPr>
        <p:spPr>
          <a:xfrm>
            <a:off x="7288530" y="3348355"/>
            <a:ext cx="2157095" cy="1219200"/>
          </a:xfrm>
          <a:prstGeom prst="roundRect">
            <a:avLst/>
          </a:prstGeom>
          <a:noFill/>
          <a:ln>
            <a:gradFill>
              <a:gsLst>
                <a:gs pos="0">
                  <a:schemeClr val="accent4">
                    <a:lumMod val="20000"/>
                    <a:lumOff val="80000"/>
                  </a:schemeClr>
                </a:gs>
                <a:gs pos="100000">
                  <a:schemeClr val="accent4">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41" name="文本框 40"/>
          <p:cNvSpPr txBox="1"/>
          <p:nvPr>
            <p:custDataLst>
              <p:tags r:id="rId25"/>
            </p:custDataLst>
          </p:nvPr>
        </p:nvSpPr>
        <p:spPr>
          <a:xfrm>
            <a:off x="7291899" y="3673250"/>
            <a:ext cx="2152942" cy="852805"/>
          </a:xfrm>
          <a:prstGeom prst="rect">
            <a:avLst/>
          </a:prstGeom>
          <a:noFill/>
        </p:spPr>
        <p:txBody>
          <a:bodyPr wrap="square" rtlCol="0">
            <a:spAutoFit/>
          </a:bodyPr>
          <a:p>
            <a:pPr>
              <a:lnSpc>
                <a:spcPct val="150000"/>
              </a:lnSpc>
            </a:pPr>
            <a:r>
              <a:rPr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rPr>
              <a:t>供需双方可以通过简便的方式来达成许可，免去复杂的谈判环节，降低许可的成本</a:t>
            </a:r>
            <a:endParaRPr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endParaRPr>
          </a:p>
        </p:txBody>
      </p:sp>
      <p:sp>
        <p:nvSpPr>
          <p:cNvPr id="42" name="文本框 41"/>
          <p:cNvSpPr txBox="1"/>
          <p:nvPr>
            <p:custDataLst>
              <p:tags r:id="rId26"/>
            </p:custDataLst>
          </p:nvPr>
        </p:nvSpPr>
        <p:spPr>
          <a:xfrm>
            <a:off x="9723120" y="3307080"/>
            <a:ext cx="1891030" cy="330835"/>
          </a:xfrm>
          <a:prstGeom prst="rect">
            <a:avLst/>
          </a:prstGeom>
          <a:noFill/>
        </p:spPr>
        <p:txBody>
          <a:bodyPr wrap="square" rtlCol="0">
            <a:spAutoFit/>
          </a:bodyPr>
          <a:p>
            <a:pPr algn="ctr">
              <a:lnSpc>
                <a:spcPct val="130000"/>
              </a:lnSpc>
            </a:pPr>
            <a:r>
              <a:rPr kumimoji="1" sz="1200" b="1" dirty="0">
                <a:gradFill>
                  <a:gsLst>
                    <a:gs pos="0">
                      <a:schemeClr val="accent4">
                        <a:lumMod val="20000"/>
                        <a:lumOff val="80000"/>
                      </a:schemeClr>
                    </a:gs>
                    <a:gs pos="100000">
                      <a:schemeClr val="accent4">
                        <a:lumMod val="60000"/>
                        <a:lumOff val="40000"/>
                      </a:schemeClr>
                    </a:gs>
                  </a:gsLst>
                  <a:lin ang="5400000" scaled="1"/>
                </a:gradFill>
                <a:latin typeface="+mn-ea"/>
                <a:cs typeface="+mn-ea"/>
                <a:sym typeface="+mn-lt"/>
              </a:rPr>
              <a:t>降低专利许可的交易风险</a:t>
            </a:r>
            <a:endParaRPr kumimoji="1" sz="1200" b="1" dirty="0">
              <a:gradFill>
                <a:gsLst>
                  <a:gs pos="0">
                    <a:schemeClr val="accent4">
                      <a:lumMod val="20000"/>
                      <a:lumOff val="80000"/>
                    </a:schemeClr>
                  </a:gs>
                  <a:gs pos="100000">
                    <a:schemeClr val="accent4">
                      <a:lumMod val="60000"/>
                      <a:lumOff val="40000"/>
                    </a:schemeClr>
                  </a:gs>
                </a:gsLst>
                <a:lin ang="5400000" scaled="1"/>
              </a:gradFill>
              <a:latin typeface="+mn-ea"/>
              <a:cs typeface="+mn-ea"/>
              <a:sym typeface="+mn-lt"/>
            </a:endParaRPr>
          </a:p>
        </p:txBody>
      </p:sp>
      <p:sp>
        <p:nvSpPr>
          <p:cNvPr id="43" name="圆角矩形 42"/>
          <p:cNvSpPr/>
          <p:nvPr>
            <p:custDataLst>
              <p:tags r:id="rId27"/>
            </p:custDataLst>
          </p:nvPr>
        </p:nvSpPr>
        <p:spPr>
          <a:xfrm>
            <a:off x="9636760" y="3312795"/>
            <a:ext cx="2157095" cy="1219200"/>
          </a:xfrm>
          <a:prstGeom prst="roundRect">
            <a:avLst/>
          </a:prstGeom>
          <a:noFill/>
          <a:ln>
            <a:gradFill>
              <a:gsLst>
                <a:gs pos="0">
                  <a:schemeClr val="accent4">
                    <a:lumMod val="20000"/>
                    <a:lumOff val="80000"/>
                  </a:schemeClr>
                </a:gs>
                <a:gs pos="100000">
                  <a:schemeClr val="accent4">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44" name="文本框 43"/>
          <p:cNvSpPr txBox="1"/>
          <p:nvPr>
            <p:custDataLst>
              <p:tags r:id="rId28"/>
            </p:custDataLst>
          </p:nvPr>
        </p:nvSpPr>
        <p:spPr>
          <a:xfrm>
            <a:off x="9640129" y="3637690"/>
            <a:ext cx="2152942" cy="852805"/>
          </a:xfrm>
          <a:prstGeom prst="rect">
            <a:avLst/>
          </a:prstGeom>
          <a:noFill/>
        </p:spPr>
        <p:txBody>
          <a:bodyPr wrap="square" rtlCol="0">
            <a:spAutoFit/>
          </a:bodyPr>
          <a:p>
            <a:pPr>
              <a:lnSpc>
                <a:spcPct val="150000"/>
              </a:lnSpc>
            </a:pPr>
            <a:r>
              <a:rPr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rPr>
              <a:t>开放许可制度建立许可信息披露和纠纷调解机制，被许可人能够事先了解许可的条件等相关情况</a:t>
            </a:r>
            <a:endParaRPr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4115435"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二、开放许可和普通许可</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9" name="文本框 8"/>
          <p:cNvSpPr txBox="1"/>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4</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我国的专利开放许可制度</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理解</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
        <p:nvSpPr>
          <p:cNvPr id="3" name="矩形 2"/>
          <p:cNvSpPr/>
          <p:nvPr>
            <p:custDataLst>
              <p:tags r:id="rId1"/>
            </p:custDataLst>
          </p:nvPr>
        </p:nvSpPr>
        <p:spPr>
          <a:xfrm>
            <a:off x="979943" y="4170634"/>
            <a:ext cx="1633591" cy="534257"/>
          </a:xfrm>
          <a:prstGeom prst="rect">
            <a:avLst/>
          </a:prstGeom>
          <a:gradFill>
            <a:gsLst>
              <a:gs pos="0">
                <a:schemeClr val="accent4">
                  <a:lumMod val="20000"/>
                  <a:lumOff val="80000"/>
                </a:schemeClr>
              </a:gs>
              <a:gs pos="100000">
                <a:schemeClr val="accent4">
                  <a:lumMod val="60000"/>
                  <a:lumOff val="40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4" name="文本框 3"/>
          <p:cNvSpPr txBox="1"/>
          <p:nvPr>
            <p:custDataLst>
              <p:tags r:id="rId2"/>
            </p:custDataLst>
          </p:nvPr>
        </p:nvSpPr>
        <p:spPr>
          <a:xfrm>
            <a:off x="3061970" y="4254500"/>
            <a:ext cx="8896985" cy="1198880"/>
          </a:xfrm>
          <a:prstGeom prst="rect">
            <a:avLst/>
          </a:prstGeom>
          <a:noFill/>
          <a:ln>
            <a:solidFill>
              <a:srgbClr val="FFC000"/>
            </a:solidFill>
          </a:ln>
        </p:spPr>
        <p:txBody>
          <a:bodyPr wrap="square" rtlCol="0">
            <a:spAutoFit/>
          </a:bodyPr>
          <a:p>
            <a:pPr>
              <a:lnSpc>
                <a:spcPct val="150000"/>
              </a:lnSpc>
            </a:pPr>
            <a:r>
              <a:rPr kumimoji="1" lang="en-US" sz="1200" dirty="0">
                <a:gradFill>
                  <a:gsLst>
                    <a:gs pos="0">
                      <a:schemeClr val="accent4">
                        <a:lumMod val="20000"/>
                        <a:lumOff val="80000"/>
                      </a:schemeClr>
                    </a:gs>
                    <a:gs pos="100000">
                      <a:schemeClr val="accent4">
                        <a:lumMod val="60000"/>
                        <a:lumOff val="40000"/>
                      </a:schemeClr>
                    </a:gs>
                  </a:gsLst>
                  <a:lin ang="5400000" scaled="1"/>
                </a:gradFill>
                <a:latin typeface="+mn-ea"/>
                <a:cs typeface="+mn-ea"/>
                <a:sym typeface="+mn-lt"/>
              </a:rPr>
              <a:t>    </a:t>
            </a:r>
            <a:r>
              <a:rPr kumimoji="1" sz="1200" dirty="0">
                <a:gradFill>
                  <a:gsLst>
                    <a:gs pos="0">
                      <a:schemeClr val="accent4">
                        <a:lumMod val="20000"/>
                        <a:lumOff val="80000"/>
                      </a:schemeClr>
                    </a:gs>
                    <a:gs pos="100000">
                      <a:schemeClr val="accent4">
                        <a:lumMod val="60000"/>
                        <a:lumOff val="40000"/>
                      </a:schemeClr>
                    </a:gs>
                  </a:gsLst>
                  <a:lin ang="5400000" scaled="1"/>
                </a:gradFill>
                <a:latin typeface="+mn-ea"/>
                <a:cs typeface="+mn-ea"/>
                <a:sym typeface="+mn-lt"/>
              </a:rPr>
              <a:t>专利权人自愿以书面方式向国务院专利行政部门声明愿意许可任何单位或者个人实施其专利，并明确许可使用费支付方式、标准的，由国务院专利行政部门予以公告，实行开放许可。就实用新型、外观设计专利提出开放许可声明的，应当提供专利权评价报告。专利权人撤回开放许可声明的，应当以书面方式提出，并由国务院专利行政部门予以公告，开放许可声明被公告撤回的不影响在先给予的开放许可的效力。</a:t>
            </a:r>
            <a:endParaRPr kumimoji="1" sz="1200" dirty="0">
              <a:gradFill>
                <a:gsLst>
                  <a:gs pos="0">
                    <a:schemeClr val="accent4">
                      <a:lumMod val="20000"/>
                      <a:lumOff val="80000"/>
                    </a:schemeClr>
                  </a:gs>
                  <a:gs pos="100000">
                    <a:schemeClr val="accent4">
                      <a:lumMod val="60000"/>
                      <a:lumOff val="40000"/>
                    </a:schemeClr>
                  </a:gs>
                </a:gsLst>
                <a:lin ang="5400000" scaled="1"/>
              </a:gradFill>
              <a:latin typeface="+mn-ea"/>
              <a:cs typeface="+mn-ea"/>
              <a:sym typeface="+mn-lt"/>
            </a:endParaRPr>
          </a:p>
        </p:txBody>
      </p:sp>
      <p:sp>
        <p:nvSpPr>
          <p:cNvPr id="6" name="文本框 5"/>
          <p:cNvSpPr txBox="1"/>
          <p:nvPr>
            <p:custDataLst>
              <p:tags r:id="rId3"/>
            </p:custDataLst>
          </p:nvPr>
        </p:nvSpPr>
        <p:spPr>
          <a:xfrm>
            <a:off x="1068641" y="4283873"/>
            <a:ext cx="1436370" cy="306705"/>
          </a:xfrm>
          <a:prstGeom prst="rect">
            <a:avLst/>
          </a:prstGeom>
          <a:noFill/>
        </p:spPr>
        <p:txBody>
          <a:bodyPr wrap="none" rtlCol="0">
            <a:spAutoFit/>
          </a:bodyPr>
          <a:p>
            <a:r>
              <a:rPr kumimoji="1" lang="zh-CN" altLang="en-US" sz="1400" b="1">
                <a:solidFill>
                  <a:srgbClr val="A2000A"/>
                </a:solidFill>
              </a:rPr>
              <a:t>专利法第五十条</a:t>
            </a:r>
            <a:endParaRPr kumimoji="1" lang="zh-CN" altLang="en-US" sz="1400" b="1">
              <a:solidFill>
                <a:srgbClr val="A2000A"/>
              </a:solidFill>
            </a:endParaRPr>
          </a:p>
        </p:txBody>
      </p:sp>
      <p:sp>
        <p:nvSpPr>
          <p:cNvPr id="7" name="圆角右箭头 6"/>
          <p:cNvSpPr/>
          <p:nvPr>
            <p:custDataLst>
              <p:tags r:id="rId4"/>
            </p:custDataLst>
          </p:nvPr>
        </p:nvSpPr>
        <p:spPr>
          <a:xfrm>
            <a:off x="1718945" y="3245485"/>
            <a:ext cx="429260" cy="862330"/>
          </a:xfrm>
          <a:prstGeom prst="bentArrow">
            <a:avLst>
              <a:gd name="adj1" fmla="val 17906"/>
              <a:gd name="adj2" fmla="val 19489"/>
              <a:gd name="adj3" fmla="val 23982"/>
              <a:gd name="adj4" fmla="val 0"/>
            </a:avLst>
          </a:prstGeom>
          <a:gradFill>
            <a:gsLst>
              <a:gs pos="0">
                <a:schemeClr val="accent4">
                  <a:lumMod val="20000"/>
                  <a:lumOff val="80000"/>
                </a:schemeClr>
              </a:gs>
              <a:gs pos="10000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tx1"/>
              </a:solidFill>
            </a:endParaRPr>
          </a:p>
        </p:txBody>
      </p:sp>
      <p:sp>
        <p:nvSpPr>
          <p:cNvPr id="11" name="矩形 10"/>
          <p:cNvSpPr/>
          <p:nvPr>
            <p:custDataLst>
              <p:tags r:id="rId5"/>
            </p:custDataLst>
          </p:nvPr>
        </p:nvSpPr>
        <p:spPr>
          <a:xfrm>
            <a:off x="2374340" y="3047895"/>
            <a:ext cx="1633591" cy="534257"/>
          </a:xfrm>
          <a:prstGeom prst="rect">
            <a:avLst/>
          </a:prstGeom>
          <a:gradFill>
            <a:gsLst>
              <a:gs pos="0">
                <a:schemeClr val="accent4">
                  <a:lumMod val="20000"/>
                  <a:lumOff val="80000"/>
                </a:schemeClr>
              </a:gs>
              <a:gs pos="100000">
                <a:schemeClr val="accent4">
                  <a:lumMod val="60000"/>
                  <a:lumOff val="40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3" name="文本框 12"/>
          <p:cNvSpPr txBox="1"/>
          <p:nvPr>
            <p:custDataLst>
              <p:tags r:id="rId6"/>
            </p:custDataLst>
          </p:nvPr>
        </p:nvSpPr>
        <p:spPr>
          <a:xfrm>
            <a:off x="5407025" y="1792605"/>
            <a:ext cx="6552565" cy="645160"/>
          </a:xfrm>
          <a:prstGeom prst="rect">
            <a:avLst/>
          </a:prstGeom>
          <a:noFill/>
          <a:ln>
            <a:solidFill>
              <a:srgbClr val="FFC000"/>
            </a:solidFill>
          </a:ln>
        </p:spPr>
        <p:txBody>
          <a:bodyPr wrap="square" rtlCol="0">
            <a:spAutoFit/>
          </a:bodyPr>
          <a:p>
            <a:pPr>
              <a:lnSpc>
                <a:spcPct val="150000"/>
              </a:lnSpc>
            </a:pPr>
            <a:r>
              <a:rPr kumimoji="1" lang="en-US" sz="1200" dirty="0">
                <a:gradFill>
                  <a:gsLst>
                    <a:gs pos="0">
                      <a:schemeClr val="accent4">
                        <a:lumMod val="20000"/>
                        <a:lumOff val="80000"/>
                      </a:schemeClr>
                    </a:gs>
                    <a:gs pos="100000">
                      <a:schemeClr val="accent4">
                        <a:lumMod val="60000"/>
                        <a:lumOff val="40000"/>
                      </a:schemeClr>
                    </a:gs>
                  </a:gsLst>
                  <a:lin ang="5400000" scaled="1"/>
                </a:gradFill>
                <a:latin typeface="+mn-ea"/>
                <a:cs typeface="+mn-ea"/>
                <a:sym typeface="+mn-lt"/>
              </a:rPr>
              <a:t>    </a:t>
            </a:r>
            <a:r>
              <a:rPr kumimoji="1" sz="1200" dirty="0">
                <a:gradFill>
                  <a:gsLst>
                    <a:gs pos="0">
                      <a:schemeClr val="accent4">
                        <a:lumMod val="20000"/>
                        <a:lumOff val="80000"/>
                      </a:schemeClr>
                    </a:gs>
                    <a:gs pos="100000">
                      <a:schemeClr val="accent4">
                        <a:lumMod val="60000"/>
                        <a:lumOff val="40000"/>
                      </a:schemeClr>
                    </a:gs>
                  </a:gsLst>
                  <a:lin ang="5400000" scaled="1"/>
                </a:gradFill>
                <a:latin typeface="+mn-ea"/>
                <a:cs typeface="+mn-ea"/>
                <a:sym typeface="+mn-lt"/>
              </a:rPr>
              <a:t>当事人就实施开放许可发生纠纷的，由当事人协商解决;不愿协商或者协商不成的，可以请求国务院专利行政部门进行调解，也可以向人民法院起诉。</a:t>
            </a:r>
            <a:endParaRPr kumimoji="1" sz="1200" dirty="0">
              <a:gradFill>
                <a:gsLst>
                  <a:gs pos="0">
                    <a:schemeClr val="accent4">
                      <a:lumMod val="20000"/>
                      <a:lumOff val="80000"/>
                    </a:schemeClr>
                  </a:gs>
                  <a:gs pos="100000">
                    <a:schemeClr val="accent4">
                      <a:lumMod val="60000"/>
                      <a:lumOff val="40000"/>
                    </a:schemeClr>
                  </a:gs>
                </a:gsLst>
                <a:lin ang="5400000" scaled="1"/>
              </a:gradFill>
              <a:latin typeface="+mn-ea"/>
              <a:cs typeface="+mn-ea"/>
              <a:sym typeface="+mn-lt"/>
            </a:endParaRPr>
          </a:p>
        </p:txBody>
      </p:sp>
      <p:sp>
        <p:nvSpPr>
          <p:cNvPr id="14" name="文本框 13"/>
          <p:cNvSpPr txBox="1"/>
          <p:nvPr>
            <p:custDataLst>
              <p:tags r:id="rId7"/>
            </p:custDataLst>
          </p:nvPr>
        </p:nvSpPr>
        <p:spPr>
          <a:xfrm>
            <a:off x="2394458" y="3161134"/>
            <a:ext cx="1605280" cy="306705"/>
          </a:xfrm>
          <a:prstGeom prst="rect">
            <a:avLst/>
          </a:prstGeom>
          <a:noFill/>
        </p:spPr>
        <p:txBody>
          <a:bodyPr wrap="none" rtlCol="0">
            <a:spAutoFit/>
          </a:bodyPr>
          <a:p>
            <a:r>
              <a:rPr kumimoji="1" lang="zh-CN" altLang="en-US" sz="1400">
                <a:solidFill>
                  <a:srgbClr val="A2000A"/>
                </a:solidFill>
              </a:rPr>
              <a:t>专利法第五十一</a:t>
            </a:r>
            <a:r>
              <a:rPr kumimoji="1" lang="zh-CN" altLang="en-US" sz="1400">
                <a:solidFill>
                  <a:srgbClr val="A2000A"/>
                </a:solidFill>
              </a:rPr>
              <a:t>条</a:t>
            </a:r>
            <a:endParaRPr kumimoji="1" lang="zh-CN" altLang="en-US" sz="1400">
              <a:solidFill>
                <a:srgbClr val="A2000A"/>
              </a:solidFill>
            </a:endParaRPr>
          </a:p>
        </p:txBody>
      </p:sp>
      <p:sp>
        <p:nvSpPr>
          <p:cNvPr id="15" name="圆角右箭头 14"/>
          <p:cNvSpPr/>
          <p:nvPr>
            <p:custDataLst>
              <p:tags r:id="rId8"/>
            </p:custDataLst>
          </p:nvPr>
        </p:nvSpPr>
        <p:spPr>
          <a:xfrm>
            <a:off x="2976245" y="2120265"/>
            <a:ext cx="429260" cy="795020"/>
          </a:xfrm>
          <a:prstGeom prst="bentArrow">
            <a:avLst>
              <a:gd name="adj1" fmla="val 17906"/>
              <a:gd name="adj2" fmla="val 19489"/>
              <a:gd name="adj3" fmla="val 23982"/>
              <a:gd name="adj4" fmla="val 0"/>
            </a:avLst>
          </a:prstGeom>
          <a:gradFill>
            <a:gsLst>
              <a:gs pos="0">
                <a:schemeClr val="accent4">
                  <a:lumMod val="20000"/>
                  <a:lumOff val="80000"/>
                </a:schemeClr>
              </a:gs>
              <a:gs pos="10000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chemeClr val="tx1"/>
              </a:solidFill>
            </a:endParaRPr>
          </a:p>
        </p:txBody>
      </p:sp>
      <p:sp>
        <p:nvSpPr>
          <p:cNvPr id="16" name="矩形 15"/>
          <p:cNvSpPr/>
          <p:nvPr>
            <p:custDataLst>
              <p:tags r:id="rId9"/>
            </p:custDataLst>
          </p:nvPr>
        </p:nvSpPr>
        <p:spPr>
          <a:xfrm>
            <a:off x="3655607" y="1903532"/>
            <a:ext cx="1633591" cy="534257"/>
          </a:xfrm>
          <a:prstGeom prst="rect">
            <a:avLst/>
          </a:prstGeom>
          <a:gradFill>
            <a:gsLst>
              <a:gs pos="0">
                <a:schemeClr val="accent4">
                  <a:lumMod val="20000"/>
                  <a:lumOff val="80000"/>
                </a:schemeClr>
              </a:gs>
              <a:gs pos="100000">
                <a:schemeClr val="accent4">
                  <a:lumMod val="60000"/>
                  <a:lumOff val="40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18" name="文本框 17"/>
          <p:cNvSpPr txBox="1"/>
          <p:nvPr>
            <p:custDataLst>
              <p:tags r:id="rId10"/>
            </p:custDataLst>
          </p:nvPr>
        </p:nvSpPr>
        <p:spPr>
          <a:xfrm>
            <a:off x="3675725" y="2016771"/>
            <a:ext cx="1605280" cy="306705"/>
          </a:xfrm>
          <a:prstGeom prst="rect">
            <a:avLst/>
          </a:prstGeom>
          <a:noFill/>
        </p:spPr>
        <p:txBody>
          <a:bodyPr wrap="none" rtlCol="0">
            <a:spAutoFit/>
          </a:bodyPr>
          <a:p>
            <a:r>
              <a:rPr kumimoji="1" lang="zh-CN" altLang="en-US" sz="1400">
                <a:solidFill>
                  <a:srgbClr val="A2000A"/>
                </a:solidFill>
              </a:rPr>
              <a:t>专利法第</a:t>
            </a:r>
            <a:r>
              <a:rPr kumimoji="1" lang="zh-CN" altLang="en-US" sz="1400">
                <a:solidFill>
                  <a:srgbClr val="A2000A"/>
                </a:solidFill>
              </a:rPr>
              <a:t>五十二条</a:t>
            </a:r>
            <a:endParaRPr kumimoji="1" lang="zh-CN" altLang="en-US" sz="1400">
              <a:solidFill>
                <a:srgbClr val="A2000A"/>
              </a:solidFill>
            </a:endParaRPr>
          </a:p>
        </p:txBody>
      </p:sp>
      <p:sp>
        <p:nvSpPr>
          <p:cNvPr id="50" name="文本框 49"/>
          <p:cNvSpPr txBox="1"/>
          <p:nvPr>
            <p:custDataLst>
              <p:tags r:id="rId11"/>
            </p:custDataLst>
          </p:nvPr>
        </p:nvSpPr>
        <p:spPr>
          <a:xfrm>
            <a:off x="4320540" y="2909570"/>
            <a:ext cx="7639050" cy="1198880"/>
          </a:xfrm>
          <a:prstGeom prst="rect">
            <a:avLst/>
          </a:prstGeom>
          <a:noFill/>
          <a:ln>
            <a:solidFill>
              <a:srgbClr val="FFC000"/>
            </a:solidFill>
          </a:ln>
        </p:spPr>
        <p:txBody>
          <a:bodyPr wrap="square" rtlCol="0">
            <a:spAutoFit/>
          </a:bodyPr>
          <a:p>
            <a:pPr>
              <a:lnSpc>
                <a:spcPct val="150000"/>
              </a:lnSpc>
            </a:pPr>
            <a:r>
              <a:rPr kumimoji="1" lang="en-US" sz="1200" dirty="0">
                <a:gradFill>
                  <a:gsLst>
                    <a:gs pos="0">
                      <a:schemeClr val="accent4">
                        <a:lumMod val="20000"/>
                        <a:lumOff val="80000"/>
                      </a:schemeClr>
                    </a:gs>
                    <a:gs pos="100000">
                      <a:schemeClr val="accent4">
                        <a:lumMod val="60000"/>
                        <a:lumOff val="40000"/>
                      </a:schemeClr>
                    </a:gs>
                  </a:gsLst>
                  <a:lin ang="5400000" scaled="1"/>
                </a:gradFill>
                <a:latin typeface="+mn-ea"/>
                <a:cs typeface="+mn-ea"/>
                <a:sym typeface="+mn-lt"/>
              </a:rPr>
              <a:t>    </a:t>
            </a:r>
            <a:r>
              <a:rPr kumimoji="1" sz="1200" dirty="0">
                <a:gradFill>
                  <a:gsLst>
                    <a:gs pos="0">
                      <a:schemeClr val="accent4">
                        <a:lumMod val="20000"/>
                        <a:lumOff val="80000"/>
                      </a:schemeClr>
                    </a:gs>
                    <a:gs pos="100000">
                      <a:schemeClr val="accent4">
                        <a:lumMod val="60000"/>
                        <a:lumOff val="40000"/>
                      </a:schemeClr>
                    </a:gs>
                  </a:gsLst>
                  <a:lin ang="5400000" scaled="1"/>
                </a:gradFill>
                <a:latin typeface="+mn-ea"/>
                <a:cs typeface="+mn-ea"/>
                <a:sym typeface="+mn-lt"/>
              </a:rPr>
              <a:t>任何单位或者个人有意愿实施开放许可的专利的，以书面方式通知专利权人，并依照公告的许可使用费支付方式、标准支付许可使用费后，即获得专利实施许可。开放许可实施期间，对专利权人缴纳专利年费相应给予减免。实行开放许可的专利权人可以与被许可人就许可使用费进行协商后给予普通许可，但不得就该专利给予独占或者排他许可</a:t>
            </a:r>
            <a:r>
              <a:rPr kumimoji="1" lang="zh-CN" sz="1200" dirty="0">
                <a:gradFill>
                  <a:gsLst>
                    <a:gs pos="0">
                      <a:schemeClr val="accent4">
                        <a:lumMod val="20000"/>
                        <a:lumOff val="80000"/>
                      </a:schemeClr>
                    </a:gs>
                    <a:gs pos="100000">
                      <a:schemeClr val="accent4">
                        <a:lumMod val="60000"/>
                        <a:lumOff val="40000"/>
                      </a:schemeClr>
                    </a:gs>
                  </a:gsLst>
                  <a:lin ang="5400000" scaled="1"/>
                </a:gradFill>
                <a:latin typeface="+mn-ea"/>
                <a:cs typeface="+mn-ea"/>
                <a:sym typeface="+mn-lt"/>
              </a:rPr>
              <a:t>。</a:t>
            </a:r>
            <a:endParaRPr kumimoji="1" lang="zh-CN" sz="1200" dirty="0">
              <a:gradFill>
                <a:gsLst>
                  <a:gs pos="0">
                    <a:schemeClr val="accent4">
                      <a:lumMod val="20000"/>
                      <a:lumOff val="80000"/>
                    </a:schemeClr>
                  </a:gs>
                  <a:gs pos="100000">
                    <a:schemeClr val="accent4">
                      <a:lumMod val="60000"/>
                      <a:lumOff val="40000"/>
                    </a:schemeClr>
                  </a:gs>
                </a:gsLst>
                <a:lin ang="5400000" scaled="1"/>
              </a:gradFill>
              <a:latin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3757930"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三、开放许可</a:t>
            </a:r>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办理流程</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9" name="文本框 8"/>
          <p:cNvSpPr txBox="1"/>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1</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、办理</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流程</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
        <p:nvSpPr>
          <p:cNvPr id="5" name="文本框 4"/>
          <p:cNvSpPr txBox="1"/>
          <p:nvPr>
            <p:custDataLst>
              <p:tags r:id="rId1"/>
            </p:custDataLst>
          </p:nvPr>
        </p:nvSpPr>
        <p:spPr>
          <a:xfrm>
            <a:off x="435610" y="1402715"/>
            <a:ext cx="10737215" cy="3784600"/>
          </a:xfrm>
          <a:prstGeom prst="rect">
            <a:avLst/>
          </a:prstGeom>
          <a:noFill/>
        </p:spPr>
        <p:txBody>
          <a:bodyPr wrap="square" rtlCol="0">
            <a:spAutoFit/>
          </a:bodyPr>
          <a:p>
            <a:pPr marL="285750" indent="-285750">
              <a:lnSpc>
                <a:spcPct val="150000"/>
              </a:lnSpc>
              <a:buFont typeface="Wingdings" panose="05000000000000000000" charset="0"/>
              <a:buChar char="ü"/>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提交时机：专利权人应在公告授予专利权后提出开放许可声明</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提交方式</a:t>
            </a:r>
            <a:r>
              <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：原则上应通过电子方式提交，可通过‌专利业务办理系统（http://cponline.cnipa.gov.cn）进行线上办理。如果电子方式提交有困难，可以向‌国家知识产权局</a:t>
            </a:r>
            <a:r>
              <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西宁代办处面交或邮寄相关文件</a:t>
            </a: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提交材料</a:t>
            </a: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审查与通知‌：国家知识产权局将对提交的材料进行审查，符合规定的将准予公告，并发出专利开放许可声明准予公告通知书；不符合规定的将不予公告，并发出不予公告通知书</a:t>
            </a: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登记与公告：专利开放许可声明的有关事项将在‌专利登记簿上登记，并在专利公报上公告</a:t>
            </a: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费用减免：对于达成的专利开放许可，国家知识产权局将依照相关规定对专利年费实施减缴</a:t>
            </a: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监管和纠纷调解‌：国家知识产权局将加强对专利开放许可业务的监管，对于违法违规行为将依法处理，并引导当事人通过自行协商、申请调解等方式解决开放许可纠纷</a:t>
            </a: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3757930"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三、开放许可</a:t>
            </a:r>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办理流程</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9" name="文本框 8"/>
          <p:cNvSpPr txBox="1"/>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2</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、开放许可办理</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材料</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sp>
        <p:nvSpPr>
          <p:cNvPr id="5" name="文本框 4"/>
          <p:cNvSpPr txBox="1"/>
          <p:nvPr>
            <p:custDataLst>
              <p:tags r:id="rId1"/>
            </p:custDataLst>
          </p:nvPr>
        </p:nvSpPr>
        <p:spPr>
          <a:xfrm>
            <a:off x="435610" y="1402715"/>
            <a:ext cx="10737215" cy="3784600"/>
          </a:xfrm>
          <a:prstGeom prst="rect">
            <a:avLst/>
          </a:prstGeom>
          <a:noFill/>
        </p:spPr>
        <p:txBody>
          <a:bodyPr wrap="square" rtlCol="0">
            <a:spAutoFit/>
          </a:bodyPr>
          <a:p>
            <a:pPr indent="0">
              <a:lnSpc>
                <a:spcPct val="150000"/>
              </a:lnSpc>
              <a:buFont typeface="Wingdings" panose="05000000000000000000" charset="0"/>
              <a:buNone/>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a:t>
            </a:r>
            <a:r>
              <a:rPr kumimoji="1" lang="en-US" alt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1</a:t>
            </a: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）专利开放许可声明</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《专利开放许可声明》。该声明为标准表格（标准表格可在国家知识产权局网站下载），填写内容应当打印(签章除外)，不得涂改。专利业务办理系统中网上填报内容应当与《专利开放许可声明》保持一致。</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共有专利权人同意开放许可的书面声明。该声明在《专利开放许可声明》表格中，填写内容应当打印(签章除外)，不得涂改。</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许可使用费支付方式与标准的简要说明。</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由全体专利权人以及被委托人共同签字或签章的委托书原件。</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全体专利权人和被委托人的身份证明复印件。</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专利权评价报告。实用新型、外观设计专利提出开放许可声明的，应当提供专利局出具的专利权评价报告。</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其他需要提供的材料。</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3757930"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三、开放许可</a:t>
            </a:r>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办理流程</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9" name="文本框 8"/>
          <p:cNvSpPr txBox="1"/>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2</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、开放许可办理</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材料</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sp>
        <p:nvSpPr>
          <p:cNvPr id="5" name="文本框 4"/>
          <p:cNvSpPr txBox="1"/>
          <p:nvPr>
            <p:custDataLst>
              <p:tags r:id="rId1"/>
            </p:custDataLst>
          </p:nvPr>
        </p:nvSpPr>
        <p:spPr>
          <a:xfrm>
            <a:off x="435610" y="1402715"/>
            <a:ext cx="10737215" cy="6000750"/>
          </a:xfrm>
          <a:prstGeom prst="rect">
            <a:avLst/>
          </a:prstGeom>
          <a:noFill/>
        </p:spPr>
        <p:txBody>
          <a:bodyPr wrap="square" rtlCol="0">
            <a:spAutoFit/>
          </a:bodyPr>
          <a:p>
            <a:pPr indent="0">
              <a:lnSpc>
                <a:spcPct val="150000"/>
              </a:lnSpc>
              <a:buFont typeface="Wingdings" panose="05000000000000000000" charset="0"/>
              <a:buNone/>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a:t>
            </a:r>
            <a:r>
              <a:rPr kumimoji="1" lang="en-US" alt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2</a:t>
            </a: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）撤回专利开放许可声明</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《撤回专利开放许可声明》。填写及签章规范详见《撤回专利开放许可声明》中的注意事项。</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专利权人身份证明复印件。</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委托书。</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indent="0">
              <a:lnSpc>
                <a:spcPct val="150000"/>
              </a:lnSpc>
              <a:buFont typeface="Wingdings" panose="05000000000000000000" charset="0"/>
              <a:buNone/>
            </a:pPr>
            <a:r>
              <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☆材料说明</a:t>
            </a: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《专利开放许可声明》第③栏中第４项前的方框必须勾选，此栏为许可方应当承诺的内容。</a:t>
            </a: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《专利开放许可声明》、《撤回专利开放许可声明》由专利权人中的代表人（或专利权人委托的代理机构）签章的，需提交全体专利权人签字或者盖章的《同意开放许可的证明》、《同意撤回开放许可的证明》。</a:t>
            </a: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简要说明一般不超过2000字。专利许可使用费应当以该简要说明为依据，以固定费用标准支付的，一般不高于2000万元。高于2000万元的，专利权人可以利用专利法第五十条规定的开放许可以外的其它方式进行许可。以提成费支付的，净销售额提成一般不高于20%，利润额提成一般不高于40%。</a:t>
            </a: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委托专利代理机构在线办理的，应当提交委托书。委托书没有固定格式，由当事人自拟，应包含以下内容：委托人和被委托代理机构的名称、委托权限，并应写明委托办理专利开放许可声明事项。委托书应由全体专利权人（或其中的代表人）以及被委托代理机构签章。</a:t>
            </a: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indent="0">
              <a:lnSpc>
                <a:spcPct val="150000"/>
              </a:lnSpc>
              <a:buFont typeface="Wingdings" panose="05000000000000000000" charset="0"/>
              <a:buNone/>
            </a:pP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indent="0">
              <a:lnSpc>
                <a:spcPct val="150000"/>
              </a:lnSpc>
              <a:buFont typeface="Wingdings" panose="05000000000000000000" charset="0"/>
              <a:buNone/>
            </a:pPr>
            <a:r>
              <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　　（5）材料是外文文本的，应当附中文译本一份，并以中文译本为准。</a:t>
            </a: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3757930"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三、开放许可</a:t>
            </a:r>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办理流程</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9" name="文本框 8"/>
          <p:cNvSpPr txBox="1"/>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3</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、不得实行开放许可的情形</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sp>
        <p:nvSpPr>
          <p:cNvPr id="5" name="文本框 4"/>
          <p:cNvSpPr txBox="1"/>
          <p:nvPr>
            <p:custDataLst>
              <p:tags r:id="rId1"/>
            </p:custDataLst>
          </p:nvPr>
        </p:nvSpPr>
        <p:spPr>
          <a:xfrm>
            <a:off x="435610" y="1402715"/>
            <a:ext cx="10737215" cy="3415030"/>
          </a:xfrm>
          <a:prstGeom prst="rect">
            <a:avLst/>
          </a:prstGeom>
          <a:noFill/>
        </p:spPr>
        <p:txBody>
          <a:bodyPr wrap="square" rtlCol="0">
            <a:spAutoFit/>
          </a:bodyPr>
          <a:p>
            <a:pPr marL="285750" indent="-285750">
              <a:lnSpc>
                <a:spcPct val="150000"/>
              </a:lnSpc>
              <a:buFont typeface="Wingdings" panose="05000000000000000000" charset="0"/>
              <a:buChar char="ü"/>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专利权处于独占或者排他许可有效期限内的；</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因专利权的归属发生纠纷或者人民法院裁定对专利权采取保全措施，已经中止有关程序的；</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没有按照规定缴纳年费的；</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专利权被质押，未经质权人同意的；</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专利权已经终止的；</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专利权已经被宣告全部无效的；</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实用新型或者外观设计专利权人未提交专利权评价报告的；</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专利权评价报告结论认为实用新型或者外观设计专利权不符合授予专利权条件的；</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其他妨碍专利权有效实施的情形。</a:t>
            </a: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
        <p:nvSpPr>
          <p:cNvPr id="3" name="文本框 2"/>
          <p:cNvSpPr txBox="1"/>
          <p:nvPr>
            <p:custDataLst>
              <p:tags r:id="rId2"/>
            </p:custDataLst>
          </p:nvPr>
        </p:nvSpPr>
        <p:spPr>
          <a:xfrm>
            <a:off x="435610" y="49872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4</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、办理费用：免费</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3757930"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三、开放许可</a:t>
            </a:r>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办理流程</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9" name="文本框 8"/>
          <p:cNvSpPr txBox="1"/>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5</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、线上办理流程</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sp>
        <p:nvSpPr>
          <p:cNvPr id="5" name="文本框 4"/>
          <p:cNvSpPr txBox="1"/>
          <p:nvPr>
            <p:custDataLst>
              <p:tags r:id="rId1"/>
            </p:custDataLst>
          </p:nvPr>
        </p:nvSpPr>
        <p:spPr>
          <a:xfrm>
            <a:off x="435610" y="1402715"/>
            <a:ext cx="10737215" cy="460375"/>
          </a:xfrm>
          <a:prstGeom prst="rect">
            <a:avLst/>
          </a:prstGeom>
          <a:noFill/>
        </p:spPr>
        <p:txBody>
          <a:bodyPr wrap="square" rtlCol="0">
            <a:spAutoFit/>
          </a:bodyPr>
          <a:p>
            <a:pPr marL="285750" indent="-285750">
              <a:lnSpc>
                <a:spcPct val="150000"/>
              </a:lnSpc>
              <a:buFont typeface="Wingdings" panose="05000000000000000000" charset="0"/>
              <a:buChar char="ü"/>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账号注册</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pic>
        <p:nvPicPr>
          <p:cNvPr id="3" name="图片 2"/>
          <p:cNvPicPr>
            <a:picLocks noChangeAspect="1"/>
          </p:cNvPicPr>
          <p:nvPr>
            <p:custDataLst>
              <p:tags r:id="rId2"/>
            </p:custDataLst>
          </p:nvPr>
        </p:nvPicPr>
        <p:blipFill>
          <a:blip r:embed="rId3"/>
          <a:stretch>
            <a:fillRect/>
          </a:stretch>
        </p:blipFill>
        <p:spPr>
          <a:xfrm>
            <a:off x="721360" y="2473325"/>
            <a:ext cx="4674870" cy="2654935"/>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6453505" y="2499995"/>
            <a:ext cx="4733925" cy="2664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3757930"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三、开放许可</a:t>
            </a:r>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办理流程</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9" name="文本框 8"/>
          <p:cNvSpPr txBox="1"/>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5</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、线上办理流程</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sp>
        <p:nvSpPr>
          <p:cNvPr id="5" name="文本框 4"/>
          <p:cNvSpPr txBox="1"/>
          <p:nvPr>
            <p:custDataLst>
              <p:tags r:id="rId1"/>
            </p:custDataLst>
          </p:nvPr>
        </p:nvSpPr>
        <p:spPr>
          <a:xfrm>
            <a:off x="435610" y="1402715"/>
            <a:ext cx="10737215" cy="460375"/>
          </a:xfrm>
          <a:prstGeom prst="rect">
            <a:avLst/>
          </a:prstGeom>
          <a:noFill/>
        </p:spPr>
        <p:txBody>
          <a:bodyPr wrap="square" rtlCol="0">
            <a:spAutoFit/>
          </a:bodyPr>
          <a:p>
            <a:pPr marL="285750" indent="-285750">
              <a:lnSpc>
                <a:spcPct val="150000"/>
              </a:lnSpc>
              <a:buFont typeface="Wingdings" panose="05000000000000000000" charset="0"/>
              <a:buChar char="ü"/>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提交申请</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pic>
        <p:nvPicPr>
          <p:cNvPr id="6" name="图片 5"/>
          <p:cNvPicPr>
            <a:picLocks noChangeAspect="1"/>
          </p:cNvPicPr>
          <p:nvPr>
            <p:custDataLst>
              <p:tags r:id="rId2"/>
            </p:custDataLst>
          </p:nvPr>
        </p:nvPicPr>
        <p:blipFill>
          <a:blip r:embed="rId3"/>
          <a:stretch>
            <a:fillRect/>
          </a:stretch>
        </p:blipFill>
        <p:spPr>
          <a:xfrm>
            <a:off x="38735" y="1863090"/>
            <a:ext cx="4128135" cy="2352675"/>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4223385" y="1863090"/>
            <a:ext cx="3401060" cy="2372360"/>
          </a:xfrm>
          <a:prstGeom prst="rect">
            <a:avLst/>
          </a:prstGeom>
        </p:spPr>
      </p:pic>
      <p:pic>
        <p:nvPicPr>
          <p:cNvPr id="8" name="图片 7"/>
          <p:cNvPicPr>
            <a:picLocks noChangeAspect="1"/>
          </p:cNvPicPr>
          <p:nvPr>
            <p:custDataLst>
              <p:tags r:id="rId6"/>
            </p:custDataLst>
          </p:nvPr>
        </p:nvPicPr>
        <p:blipFill>
          <a:blip r:embed="rId7"/>
          <a:stretch>
            <a:fillRect/>
          </a:stretch>
        </p:blipFill>
        <p:spPr>
          <a:xfrm>
            <a:off x="7720330" y="1863090"/>
            <a:ext cx="4191635" cy="2374900"/>
          </a:xfrm>
          <a:prstGeom prst="rect">
            <a:avLst/>
          </a:prstGeom>
        </p:spPr>
      </p:pic>
      <p:pic>
        <p:nvPicPr>
          <p:cNvPr id="10" name="图片 9"/>
          <p:cNvPicPr>
            <a:picLocks noChangeAspect="1"/>
          </p:cNvPicPr>
          <p:nvPr>
            <p:custDataLst>
              <p:tags r:id="rId8"/>
            </p:custDataLst>
          </p:nvPr>
        </p:nvPicPr>
        <p:blipFill>
          <a:blip r:embed="rId9"/>
          <a:stretch>
            <a:fillRect/>
          </a:stretch>
        </p:blipFill>
        <p:spPr>
          <a:xfrm>
            <a:off x="3724910" y="4341495"/>
            <a:ext cx="4291330" cy="2434590"/>
          </a:xfrm>
          <a:prstGeom prst="rect">
            <a:avLst/>
          </a:prstGeom>
        </p:spPr>
      </p:pic>
      <p:sp>
        <p:nvSpPr>
          <p:cNvPr id="11" name="文本框 10"/>
          <p:cNvSpPr txBox="1"/>
          <p:nvPr/>
        </p:nvSpPr>
        <p:spPr>
          <a:xfrm>
            <a:off x="2945765" y="1905000"/>
            <a:ext cx="628650" cy="337185"/>
          </a:xfrm>
          <a:prstGeom prst="rect">
            <a:avLst/>
          </a:prstGeom>
          <a:noFill/>
          <a:ln>
            <a:solidFill>
              <a:srgbClr val="FFC000"/>
            </a:solidFill>
          </a:ln>
        </p:spPr>
        <p:txBody>
          <a:bodyPr wrap="square" rtlCol="0">
            <a:spAutoFit/>
          </a:bodyPr>
          <a:p>
            <a:pPr algn="ctr"/>
            <a:r>
              <a:rPr lang="en-US" altLang="zh-CN" sz="1600" b="1"/>
              <a:t>1</a:t>
            </a:r>
            <a:endParaRPr lang="en-US" altLang="zh-CN" sz="1600" b="1"/>
          </a:p>
        </p:txBody>
      </p:sp>
      <p:sp>
        <p:nvSpPr>
          <p:cNvPr id="12" name="文本框 11"/>
          <p:cNvSpPr txBox="1"/>
          <p:nvPr>
            <p:custDataLst>
              <p:tags r:id="rId10"/>
            </p:custDataLst>
          </p:nvPr>
        </p:nvSpPr>
        <p:spPr>
          <a:xfrm>
            <a:off x="6870065" y="2473325"/>
            <a:ext cx="628650" cy="337185"/>
          </a:xfrm>
          <a:prstGeom prst="rect">
            <a:avLst/>
          </a:prstGeom>
          <a:noFill/>
          <a:ln>
            <a:solidFill>
              <a:srgbClr val="FFC000"/>
            </a:solidFill>
          </a:ln>
        </p:spPr>
        <p:txBody>
          <a:bodyPr wrap="square" rtlCol="0">
            <a:spAutoFit/>
          </a:bodyPr>
          <a:p>
            <a:pPr algn="ctr"/>
            <a:r>
              <a:rPr lang="en-US" altLang="zh-CN" sz="1600" b="1"/>
              <a:t>2</a:t>
            </a:r>
            <a:endParaRPr lang="en-US" altLang="zh-CN" sz="1600" b="1"/>
          </a:p>
        </p:txBody>
      </p:sp>
      <p:sp>
        <p:nvSpPr>
          <p:cNvPr id="13" name="文本框 12"/>
          <p:cNvSpPr txBox="1"/>
          <p:nvPr>
            <p:custDataLst>
              <p:tags r:id="rId11"/>
            </p:custDataLst>
          </p:nvPr>
        </p:nvSpPr>
        <p:spPr>
          <a:xfrm>
            <a:off x="11073765" y="2565400"/>
            <a:ext cx="628650" cy="337185"/>
          </a:xfrm>
          <a:prstGeom prst="rect">
            <a:avLst/>
          </a:prstGeom>
          <a:noFill/>
          <a:ln>
            <a:solidFill>
              <a:srgbClr val="FFC000"/>
            </a:solidFill>
          </a:ln>
        </p:spPr>
        <p:txBody>
          <a:bodyPr wrap="square" rtlCol="0">
            <a:spAutoFit/>
          </a:bodyPr>
          <a:p>
            <a:pPr algn="ctr"/>
            <a:r>
              <a:rPr lang="en-US" altLang="zh-CN" sz="1600" b="1"/>
              <a:t>3</a:t>
            </a:r>
            <a:endParaRPr lang="en-US" altLang="zh-CN" sz="1600" b="1"/>
          </a:p>
        </p:txBody>
      </p:sp>
      <p:sp>
        <p:nvSpPr>
          <p:cNvPr id="14" name="文本框 13"/>
          <p:cNvSpPr txBox="1"/>
          <p:nvPr>
            <p:custDataLst>
              <p:tags r:id="rId12"/>
            </p:custDataLst>
          </p:nvPr>
        </p:nvSpPr>
        <p:spPr>
          <a:xfrm>
            <a:off x="7295515" y="4438650"/>
            <a:ext cx="628650" cy="337185"/>
          </a:xfrm>
          <a:prstGeom prst="rect">
            <a:avLst/>
          </a:prstGeom>
          <a:noFill/>
          <a:ln>
            <a:solidFill>
              <a:srgbClr val="FFC000"/>
            </a:solidFill>
          </a:ln>
        </p:spPr>
        <p:txBody>
          <a:bodyPr wrap="square" rtlCol="0">
            <a:spAutoFit/>
          </a:bodyPr>
          <a:p>
            <a:pPr algn="ctr"/>
            <a:r>
              <a:rPr lang="en-US" altLang="zh-CN" sz="1600" b="1"/>
              <a:t>4</a:t>
            </a:r>
            <a:endParaRPr lang="en-US" altLang="zh-CN" sz="1600" b="1"/>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3757930"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三、开放许可</a:t>
            </a:r>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办理流程</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9" name="文本框 8"/>
          <p:cNvSpPr txBox="1"/>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5</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、线上办理流程</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sp>
        <p:nvSpPr>
          <p:cNvPr id="5" name="文本框 4"/>
          <p:cNvSpPr txBox="1"/>
          <p:nvPr>
            <p:custDataLst>
              <p:tags r:id="rId1"/>
            </p:custDataLst>
          </p:nvPr>
        </p:nvSpPr>
        <p:spPr>
          <a:xfrm>
            <a:off x="435610" y="1402715"/>
            <a:ext cx="10737215" cy="3784600"/>
          </a:xfrm>
          <a:prstGeom prst="rect">
            <a:avLst/>
          </a:prstGeom>
          <a:noFill/>
        </p:spPr>
        <p:txBody>
          <a:bodyPr wrap="square" rtlCol="0">
            <a:spAutoFit/>
          </a:bodyPr>
          <a:p>
            <a:pPr marL="285750" indent="-285750">
              <a:lnSpc>
                <a:spcPct val="150000"/>
              </a:lnSpc>
              <a:buFont typeface="Wingdings" panose="05000000000000000000" charset="0"/>
              <a:buChar char="ü"/>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查看审核意见</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领取通知书：审核通过后1个工作日，登录系统自行下载通知书</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pic>
        <p:nvPicPr>
          <p:cNvPr id="3" name="图片 2"/>
          <p:cNvPicPr>
            <a:picLocks noChangeAspect="1"/>
          </p:cNvPicPr>
          <p:nvPr>
            <p:custDataLst>
              <p:tags r:id="rId2"/>
            </p:custDataLst>
          </p:nvPr>
        </p:nvPicPr>
        <p:blipFill>
          <a:blip r:embed="rId3"/>
          <a:stretch>
            <a:fillRect/>
          </a:stretch>
        </p:blipFill>
        <p:spPr>
          <a:xfrm>
            <a:off x="3274695" y="1898015"/>
            <a:ext cx="4606290" cy="26269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5003107" y="664416"/>
            <a:ext cx="2031325" cy="1200329"/>
          </a:xfrm>
          <a:prstGeom prst="rect">
            <a:avLst/>
          </a:prstGeom>
          <a:noFill/>
        </p:spPr>
        <p:txBody>
          <a:bodyPr wrap="none" rtlCol="0">
            <a:spAutoFit/>
          </a:bodyPr>
          <a:lstStyle/>
          <a:p>
            <a:r>
              <a:rPr kumimoji="1" lang="zh-CN" altLang="en-US" sz="7200">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zihun110hao-wulinjianghuti" pitchFamily="2" charset="-122"/>
                <a:ea typeface="zihun110hao-wulinjianghuti" pitchFamily="2" charset="-122"/>
              </a:rPr>
              <a:t>目录</a:t>
            </a:r>
            <a:endParaRPr kumimoji="1" lang="zh-CN" altLang="en-US" sz="7200">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zihun110hao-wulinjianghuti" pitchFamily="2" charset="-122"/>
              <a:ea typeface="zihun110hao-wulinjianghuti" pitchFamily="2" charset="-122"/>
            </a:endParaRPr>
          </a:p>
        </p:txBody>
      </p:sp>
      <p:sp>
        <p:nvSpPr>
          <p:cNvPr id="3" name="文本框 2"/>
          <p:cNvSpPr txBox="1"/>
          <p:nvPr/>
        </p:nvSpPr>
        <p:spPr>
          <a:xfrm>
            <a:off x="5058516" y="1847363"/>
            <a:ext cx="2031325" cy="369332"/>
          </a:xfrm>
          <a:prstGeom prst="rect">
            <a:avLst/>
          </a:prstGeom>
          <a:noFill/>
        </p:spPr>
        <p:txBody>
          <a:bodyPr wrap="square" rtlCol="0">
            <a:spAutoFit/>
          </a:bodyPr>
          <a:lstStyle/>
          <a:p>
            <a:pPr algn="dist"/>
            <a:r>
              <a:rPr kumimoji="1" lang="en-US" altLang="zh-CN">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n-ea"/>
              </a:rPr>
              <a:t>CONTENTS</a:t>
            </a:r>
            <a:endParaRPr kumimoji="1" lang="zh-CN" altLang="en-US">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n-ea"/>
            </a:endParaRPr>
          </a:p>
        </p:txBody>
      </p:sp>
      <p:sp>
        <p:nvSpPr>
          <p:cNvPr id="4" name="文本框 3"/>
          <p:cNvSpPr txBox="1"/>
          <p:nvPr/>
        </p:nvSpPr>
        <p:spPr>
          <a:xfrm>
            <a:off x="584947" y="3638176"/>
            <a:ext cx="2240280" cy="368300"/>
          </a:xfrm>
          <a:prstGeom prst="rect">
            <a:avLst/>
          </a:prstGeom>
          <a:noFill/>
        </p:spPr>
        <p:txBody>
          <a:bodyPr wrap="none" rtlCol="0">
            <a:spAutoFit/>
          </a:bodyPr>
          <a:lstStyle/>
          <a:p>
            <a:pPr algn="l"/>
            <a:r>
              <a:rPr kumimoji="1" lang="zh-CN" altLang="en-US">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j-ea"/>
                <a:ea typeface="+mj-ea"/>
              </a:rPr>
              <a:t>专利开放许可的制度</a:t>
            </a:r>
            <a:endParaRPr kumimoji="1" lang="zh-CN" altLang="en-US">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j-ea"/>
              <a:ea typeface="+mj-ea"/>
            </a:endParaRPr>
          </a:p>
        </p:txBody>
      </p:sp>
      <p:sp>
        <p:nvSpPr>
          <p:cNvPr id="7" name="圆角矩形 6"/>
          <p:cNvSpPr/>
          <p:nvPr/>
        </p:nvSpPr>
        <p:spPr>
          <a:xfrm>
            <a:off x="457200" y="3025588"/>
            <a:ext cx="2594596" cy="1640541"/>
          </a:xfrm>
          <a:prstGeom prst="roundRect">
            <a:avLst/>
          </a:prstGeom>
          <a:noFill/>
          <a:ln>
            <a:gradFill>
              <a:gsLst>
                <a:gs pos="0">
                  <a:schemeClr val="accent4"/>
                </a:gs>
                <a:gs pos="81000">
                  <a:schemeClr val="accent4">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p:cNvSpPr txBox="1"/>
          <p:nvPr/>
        </p:nvSpPr>
        <p:spPr>
          <a:xfrm>
            <a:off x="1053010" y="2837330"/>
            <a:ext cx="1402976" cy="338554"/>
          </a:xfrm>
          <a:prstGeom prst="rect">
            <a:avLst/>
          </a:prstGeom>
          <a:solidFill>
            <a:srgbClr val="C00000"/>
          </a:solidFill>
        </p:spPr>
        <p:txBody>
          <a:bodyPr wrap="square" rtlCol="0">
            <a:spAutoFit/>
          </a:bodyPr>
          <a:lstStyle/>
          <a:p>
            <a:pPr algn="dist"/>
            <a:r>
              <a:rPr kumimoji="1" lang="zh-CN" altLang="en-US" sz="1600">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n-ea"/>
              </a:rPr>
              <a:t>第一部分</a:t>
            </a:r>
            <a:endParaRPr kumimoji="1" lang="zh-CN" altLang="en-US" sz="1600">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n-ea"/>
            </a:endParaRPr>
          </a:p>
        </p:txBody>
      </p:sp>
      <p:sp>
        <p:nvSpPr>
          <p:cNvPr id="10" name="文本框 9"/>
          <p:cNvSpPr txBox="1"/>
          <p:nvPr/>
        </p:nvSpPr>
        <p:spPr>
          <a:xfrm>
            <a:off x="3534216" y="3637614"/>
            <a:ext cx="2240280" cy="368300"/>
          </a:xfrm>
          <a:prstGeom prst="rect">
            <a:avLst/>
          </a:prstGeom>
          <a:noFill/>
        </p:spPr>
        <p:txBody>
          <a:bodyPr wrap="none" rtlCol="0">
            <a:spAutoFit/>
          </a:bodyPr>
          <a:lstStyle/>
          <a:p>
            <a:pPr algn="l"/>
            <a:r>
              <a:rPr kumimoji="1" lang="zh-CN" altLang="en-US">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j-ea"/>
                <a:ea typeface="+mj-ea"/>
              </a:rPr>
              <a:t>开放许可和普通许可</a:t>
            </a:r>
            <a:endParaRPr kumimoji="1" lang="zh-CN" altLang="en-US">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j-ea"/>
              <a:ea typeface="+mj-ea"/>
            </a:endParaRPr>
          </a:p>
        </p:txBody>
      </p:sp>
      <p:sp>
        <p:nvSpPr>
          <p:cNvPr id="12" name="圆角矩形 11"/>
          <p:cNvSpPr/>
          <p:nvPr/>
        </p:nvSpPr>
        <p:spPr>
          <a:xfrm>
            <a:off x="3356939" y="3012961"/>
            <a:ext cx="2594596" cy="1640541"/>
          </a:xfrm>
          <a:prstGeom prst="roundRect">
            <a:avLst/>
          </a:prstGeom>
          <a:noFill/>
          <a:ln>
            <a:gradFill>
              <a:gsLst>
                <a:gs pos="0">
                  <a:schemeClr val="accent4"/>
                </a:gs>
                <a:gs pos="81000">
                  <a:schemeClr val="accent4">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p:cNvSpPr txBox="1"/>
          <p:nvPr/>
        </p:nvSpPr>
        <p:spPr>
          <a:xfrm>
            <a:off x="3952749" y="2824703"/>
            <a:ext cx="1402976" cy="338554"/>
          </a:xfrm>
          <a:prstGeom prst="rect">
            <a:avLst/>
          </a:prstGeom>
          <a:solidFill>
            <a:srgbClr val="C00000"/>
          </a:solidFill>
        </p:spPr>
        <p:txBody>
          <a:bodyPr wrap="square" rtlCol="0">
            <a:spAutoFit/>
          </a:bodyPr>
          <a:lstStyle/>
          <a:p>
            <a:pPr algn="dist"/>
            <a:r>
              <a:rPr kumimoji="1" lang="zh-CN" altLang="en-US" sz="1600">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n-ea"/>
              </a:rPr>
              <a:t>第二部分</a:t>
            </a:r>
            <a:endParaRPr kumimoji="1" lang="zh-CN" altLang="en-US" sz="1600">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n-ea"/>
            </a:endParaRPr>
          </a:p>
        </p:txBody>
      </p:sp>
      <p:sp>
        <p:nvSpPr>
          <p:cNvPr id="15" name="文本框 14"/>
          <p:cNvSpPr txBox="1"/>
          <p:nvPr/>
        </p:nvSpPr>
        <p:spPr>
          <a:xfrm>
            <a:off x="6523490" y="3637614"/>
            <a:ext cx="2011680" cy="368300"/>
          </a:xfrm>
          <a:prstGeom prst="rect">
            <a:avLst/>
          </a:prstGeom>
          <a:noFill/>
        </p:spPr>
        <p:txBody>
          <a:bodyPr wrap="none" rtlCol="0">
            <a:spAutoFit/>
          </a:bodyPr>
          <a:lstStyle/>
          <a:p>
            <a:pPr algn="l"/>
            <a:r>
              <a:rPr kumimoji="1" lang="zh-CN" altLang="en-US">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j-ea"/>
                <a:ea typeface="+mj-ea"/>
              </a:rPr>
              <a:t>开放许可办理流程</a:t>
            </a:r>
            <a:endParaRPr kumimoji="1" lang="zh-CN" altLang="en-US">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j-ea"/>
              <a:ea typeface="+mj-ea"/>
            </a:endParaRPr>
          </a:p>
        </p:txBody>
      </p:sp>
      <p:sp>
        <p:nvSpPr>
          <p:cNvPr id="17" name="圆角矩形 16"/>
          <p:cNvSpPr/>
          <p:nvPr/>
        </p:nvSpPr>
        <p:spPr>
          <a:xfrm>
            <a:off x="6256678" y="3012961"/>
            <a:ext cx="2594596" cy="1640541"/>
          </a:xfrm>
          <a:prstGeom prst="roundRect">
            <a:avLst/>
          </a:prstGeom>
          <a:noFill/>
          <a:ln>
            <a:gradFill>
              <a:gsLst>
                <a:gs pos="0">
                  <a:schemeClr val="accent4"/>
                </a:gs>
                <a:gs pos="81000">
                  <a:schemeClr val="accent4">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文本框 17"/>
          <p:cNvSpPr txBox="1"/>
          <p:nvPr/>
        </p:nvSpPr>
        <p:spPr>
          <a:xfrm>
            <a:off x="6852488" y="2824703"/>
            <a:ext cx="1402976" cy="338554"/>
          </a:xfrm>
          <a:prstGeom prst="rect">
            <a:avLst/>
          </a:prstGeom>
          <a:solidFill>
            <a:srgbClr val="C00000"/>
          </a:solidFill>
        </p:spPr>
        <p:txBody>
          <a:bodyPr wrap="square" rtlCol="0">
            <a:spAutoFit/>
          </a:bodyPr>
          <a:lstStyle/>
          <a:p>
            <a:pPr algn="dist"/>
            <a:r>
              <a:rPr kumimoji="1" lang="zh-CN" altLang="en-US" sz="1600">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n-ea"/>
              </a:rPr>
              <a:t>第三部分</a:t>
            </a:r>
            <a:endParaRPr kumimoji="1" lang="zh-CN" altLang="en-US" sz="1600">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n-ea"/>
            </a:endParaRPr>
          </a:p>
        </p:txBody>
      </p:sp>
      <p:sp>
        <p:nvSpPr>
          <p:cNvPr id="20" name="文本框 19"/>
          <p:cNvSpPr txBox="1"/>
          <p:nvPr/>
        </p:nvSpPr>
        <p:spPr>
          <a:xfrm>
            <a:off x="9532449" y="3637687"/>
            <a:ext cx="2011680" cy="368300"/>
          </a:xfrm>
          <a:prstGeom prst="rect">
            <a:avLst/>
          </a:prstGeom>
          <a:noFill/>
        </p:spPr>
        <p:txBody>
          <a:bodyPr wrap="none" rtlCol="0">
            <a:spAutoFit/>
          </a:bodyPr>
          <a:lstStyle/>
          <a:p>
            <a:r>
              <a:rPr kumimoji="1" lang="zh-CN" altLang="en-US">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j-ea"/>
                <a:ea typeface="+mj-ea"/>
              </a:rPr>
              <a:t>开放许可常见问题</a:t>
            </a:r>
            <a:endParaRPr kumimoji="1" lang="zh-CN" altLang="en-US">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j-ea"/>
              <a:ea typeface="+mj-ea"/>
            </a:endParaRPr>
          </a:p>
        </p:txBody>
      </p:sp>
      <p:sp>
        <p:nvSpPr>
          <p:cNvPr id="22" name="圆角矩形 21"/>
          <p:cNvSpPr/>
          <p:nvPr/>
        </p:nvSpPr>
        <p:spPr>
          <a:xfrm>
            <a:off x="9156417" y="3000334"/>
            <a:ext cx="2594596" cy="1640541"/>
          </a:xfrm>
          <a:prstGeom prst="roundRect">
            <a:avLst/>
          </a:prstGeom>
          <a:noFill/>
          <a:ln>
            <a:gradFill>
              <a:gsLst>
                <a:gs pos="0">
                  <a:schemeClr val="accent4"/>
                </a:gs>
                <a:gs pos="81000">
                  <a:schemeClr val="accent4">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p:cNvSpPr txBox="1"/>
          <p:nvPr/>
        </p:nvSpPr>
        <p:spPr>
          <a:xfrm>
            <a:off x="9752227" y="2812076"/>
            <a:ext cx="1402976" cy="338554"/>
          </a:xfrm>
          <a:prstGeom prst="rect">
            <a:avLst/>
          </a:prstGeom>
          <a:solidFill>
            <a:srgbClr val="C00000"/>
          </a:solidFill>
        </p:spPr>
        <p:txBody>
          <a:bodyPr wrap="square" rtlCol="0">
            <a:spAutoFit/>
          </a:bodyPr>
          <a:lstStyle/>
          <a:p>
            <a:pPr algn="dist"/>
            <a:r>
              <a:rPr kumimoji="1" lang="zh-CN" altLang="en-US" sz="1600">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n-ea"/>
              </a:rPr>
              <a:t>第四部分</a:t>
            </a:r>
            <a:endParaRPr kumimoji="1" lang="zh-CN" altLang="en-US" sz="1600">
              <a:gradFill>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gra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3757930"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三、开放许可</a:t>
            </a:r>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办理流程</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9" name="文本框 8"/>
          <p:cNvSpPr txBox="1"/>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6</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、材料模板展示</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pic>
        <p:nvPicPr>
          <p:cNvPr id="4" name="图片 3"/>
          <p:cNvPicPr>
            <a:picLocks noChangeAspect="1"/>
          </p:cNvPicPr>
          <p:nvPr>
            <p:custDataLst>
              <p:tags r:id="rId1"/>
            </p:custDataLst>
          </p:nvPr>
        </p:nvPicPr>
        <p:blipFill>
          <a:blip r:embed="rId2"/>
          <a:stretch>
            <a:fillRect/>
          </a:stretch>
        </p:blipFill>
        <p:spPr>
          <a:xfrm>
            <a:off x="725170" y="1450340"/>
            <a:ext cx="3249295" cy="508381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4115435" y="1450340"/>
            <a:ext cx="3540760" cy="5093970"/>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7797165" y="1450340"/>
            <a:ext cx="3250565" cy="5093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3757930"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三、开放许可</a:t>
            </a:r>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办理流程</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9" name="文本框 8"/>
          <p:cNvSpPr txBox="1"/>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6</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、材料模板展示</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pic>
        <p:nvPicPr>
          <p:cNvPr id="3" name="图片 2"/>
          <p:cNvPicPr>
            <a:picLocks noChangeAspect="1"/>
          </p:cNvPicPr>
          <p:nvPr>
            <p:custDataLst>
              <p:tags r:id="rId1"/>
            </p:custDataLst>
          </p:nvPr>
        </p:nvPicPr>
        <p:blipFill>
          <a:blip r:embed="rId2"/>
          <a:stretch>
            <a:fillRect/>
          </a:stretch>
        </p:blipFill>
        <p:spPr>
          <a:xfrm>
            <a:off x="4735830" y="1461135"/>
            <a:ext cx="3448685" cy="500761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593090" y="1461135"/>
            <a:ext cx="3742690" cy="5020945"/>
          </a:xfrm>
          <a:prstGeom prst="rect">
            <a:avLst/>
          </a:prstGeom>
        </p:spPr>
      </p:pic>
      <p:sp>
        <p:nvSpPr>
          <p:cNvPr id="8" name="文本框 7"/>
          <p:cNvSpPr txBox="1"/>
          <p:nvPr/>
        </p:nvSpPr>
        <p:spPr>
          <a:xfrm>
            <a:off x="8357235" y="2889250"/>
            <a:ext cx="3470275" cy="1198880"/>
          </a:xfrm>
          <a:prstGeom prst="rect">
            <a:avLst/>
          </a:prstGeom>
          <a:noFill/>
        </p:spPr>
        <p:txBody>
          <a:bodyPr wrap="square" rtlCol="0">
            <a:spAutoFit/>
          </a:bodyPr>
          <a:p>
            <a:pPr>
              <a:lnSpc>
                <a:spcPct val="150000"/>
              </a:lnSpc>
            </a:pPr>
            <a:r>
              <a:rPr kumimoji="1" lang="en-US" altLang="zh-CN" sz="1600">
                <a:gradFill>
                  <a:gsLst>
                    <a:gs pos="0">
                      <a:schemeClr val="accent4">
                        <a:lumMod val="20000"/>
                        <a:lumOff val="80000"/>
                      </a:schemeClr>
                    </a:gs>
                    <a:gs pos="100000">
                      <a:schemeClr val="accent4">
                        <a:lumMod val="60000"/>
                        <a:lumOff val="40000"/>
                      </a:schemeClr>
                    </a:gs>
                  </a:gsLst>
                  <a:lin ang="5400000" scaled="1"/>
                </a:gradFill>
                <a:latin typeface="+mj-ea"/>
                <a:ea typeface="+mj-ea"/>
              </a:rPr>
              <a:t>    </a:t>
            </a: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rPr>
              <a:t>详细材料清单、填写模板、办理流程将会在青海省知识产权公共服务平台与微信公众号同步发布</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3757930"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四、开放许可常见问题</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9" name="文本框 8"/>
          <p:cNvSpPr txBox="1"/>
          <p:nvPr/>
        </p:nvSpPr>
        <p:spPr>
          <a:xfrm>
            <a:off x="408940" y="999490"/>
            <a:ext cx="496189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1</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、何时开始可以办理专利开放许可声明？</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sp>
        <p:nvSpPr>
          <p:cNvPr id="4" name="文本框 3"/>
          <p:cNvSpPr txBox="1"/>
          <p:nvPr>
            <p:custDataLst>
              <p:tags r:id="rId1"/>
            </p:custDataLst>
          </p:nvPr>
        </p:nvSpPr>
        <p:spPr>
          <a:xfrm>
            <a:off x="435610" y="1402715"/>
            <a:ext cx="10737215" cy="460375"/>
          </a:xfrm>
          <a:prstGeom prst="rect">
            <a:avLst/>
          </a:prstGeom>
          <a:noFill/>
        </p:spPr>
        <p:txBody>
          <a:bodyPr wrap="square" rtlCol="0">
            <a:spAutoFit/>
          </a:bodyPr>
          <a:p>
            <a:pPr indent="0">
              <a:lnSpc>
                <a:spcPct val="150000"/>
              </a:lnSpc>
              <a:buFont typeface="Wingdings" panose="05000000000000000000" charset="0"/>
              <a:buNone/>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自2021年6月1日起，专利权人或其委托的代理机构可以纸件形式自愿声明对其专利实施开放许可；专利授权后。</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
        <p:nvSpPr>
          <p:cNvPr id="6" name="文本框 5"/>
          <p:cNvSpPr txBox="1"/>
          <p:nvPr>
            <p:custDataLst>
              <p:tags r:id="rId2"/>
            </p:custDataLst>
          </p:nvPr>
        </p:nvSpPr>
        <p:spPr>
          <a:xfrm>
            <a:off x="435610" y="2000250"/>
            <a:ext cx="496189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2</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、由谁来办理？</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sp>
        <p:nvSpPr>
          <p:cNvPr id="7" name="文本框 6"/>
          <p:cNvSpPr txBox="1"/>
          <p:nvPr>
            <p:custDataLst>
              <p:tags r:id="rId3"/>
            </p:custDataLst>
          </p:nvPr>
        </p:nvSpPr>
        <p:spPr>
          <a:xfrm>
            <a:off x="486410" y="2460625"/>
            <a:ext cx="10737215" cy="829945"/>
          </a:xfrm>
          <a:prstGeom prst="rect">
            <a:avLst/>
          </a:prstGeom>
          <a:noFill/>
        </p:spPr>
        <p:txBody>
          <a:bodyPr wrap="square" rtlCol="0">
            <a:spAutoFit/>
          </a:bodyPr>
          <a:p>
            <a:pPr indent="0">
              <a:lnSpc>
                <a:spcPct val="150000"/>
              </a:lnSpc>
              <a:buFont typeface="Wingdings" panose="05000000000000000000" charset="0"/>
              <a:buNone/>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由国家知识产权局专利局初审及流程管理部、国家知识产权局专利局地方代办处初审决定是否受理。决定受理的，上报国知局，国知局将在新修改的专利法实施细则施行后进行审查并公告。</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
        <p:nvSpPr>
          <p:cNvPr id="8" name="文本框 7"/>
          <p:cNvSpPr txBox="1"/>
          <p:nvPr>
            <p:custDataLst>
              <p:tags r:id="rId4"/>
            </p:custDataLst>
          </p:nvPr>
        </p:nvSpPr>
        <p:spPr>
          <a:xfrm>
            <a:off x="518160" y="3382645"/>
            <a:ext cx="496189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3</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、什么类型的专利可以办理？</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sp>
        <p:nvSpPr>
          <p:cNvPr id="10" name="文本框 9"/>
          <p:cNvSpPr txBox="1"/>
          <p:nvPr>
            <p:custDataLst>
              <p:tags r:id="rId5"/>
            </p:custDataLst>
          </p:nvPr>
        </p:nvSpPr>
        <p:spPr>
          <a:xfrm>
            <a:off x="530860" y="3843020"/>
            <a:ext cx="10737215" cy="460375"/>
          </a:xfrm>
          <a:prstGeom prst="rect">
            <a:avLst/>
          </a:prstGeom>
          <a:noFill/>
        </p:spPr>
        <p:txBody>
          <a:bodyPr wrap="square" rtlCol="0">
            <a:spAutoFit/>
          </a:bodyPr>
          <a:p>
            <a:pPr indent="0">
              <a:lnSpc>
                <a:spcPct val="150000"/>
              </a:lnSpc>
              <a:buFont typeface="Wingdings" panose="05000000000000000000" charset="0"/>
              <a:buNone/>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发明专利、实用新型、外观设计都可办理。但实用新型、外观设计提出开放许可声明的，应当出具专利权评价报告。</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3757930"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四、开放许可常见问题</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9" name="文本框 8"/>
          <p:cNvSpPr txBox="1"/>
          <p:nvPr/>
        </p:nvSpPr>
        <p:spPr>
          <a:xfrm>
            <a:off x="408940" y="999490"/>
            <a:ext cx="496189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4</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、专利权人实施开放许可给予了何种优惠?</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sp>
        <p:nvSpPr>
          <p:cNvPr id="4" name="文本框 3"/>
          <p:cNvSpPr txBox="1"/>
          <p:nvPr>
            <p:custDataLst>
              <p:tags r:id="rId1"/>
            </p:custDataLst>
          </p:nvPr>
        </p:nvSpPr>
        <p:spPr>
          <a:xfrm>
            <a:off x="505460" y="1402715"/>
            <a:ext cx="10737215" cy="829945"/>
          </a:xfrm>
          <a:prstGeom prst="rect">
            <a:avLst/>
          </a:prstGeom>
          <a:noFill/>
        </p:spPr>
        <p:txBody>
          <a:bodyPr wrap="square" rtlCol="0">
            <a:spAutoFit/>
          </a:bodyPr>
          <a:p>
            <a:pPr indent="0">
              <a:lnSpc>
                <a:spcPct val="150000"/>
              </a:lnSpc>
              <a:buFont typeface="Wingdings" panose="05000000000000000000" charset="0"/>
              <a:buNone/>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专利权人的专利处在开放许可实施期间，对专利权人缴纳该专利年费相应给予减免，且办理专利开放许可实施合同备案的，视为提出年费减缴请求，无需另外办理专利费减免备案手续</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
        <p:nvSpPr>
          <p:cNvPr id="6" name="文本框 5"/>
          <p:cNvSpPr txBox="1"/>
          <p:nvPr>
            <p:custDataLst>
              <p:tags r:id="rId2"/>
            </p:custDataLst>
          </p:nvPr>
        </p:nvSpPr>
        <p:spPr>
          <a:xfrm>
            <a:off x="435610" y="2343150"/>
            <a:ext cx="496189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5</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、是否可以撤回自己提交的专利开放许可声明</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sp>
        <p:nvSpPr>
          <p:cNvPr id="7" name="文本框 6"/>
          <p:cNvSpPr txBox="1"/>
          <p:nvPr>
            <p:custDataLst>
              <p:tags r:id="rId3"/>
            </p:custDataLst>
          </p:nvPr>
        </p:nvSpPr>
        <p:spPr>
          <a:xfrm>
            <a:off x="486410" y="2803525"/>
            <a:ext cx="10737215" cy="460375"/>
          </a:xfrm>
          <a:prstGeom prst="rect">
            <a:avLst/>
          </a:prstGeom>
          <a:noFill/>
        </p:spPr>
        <p:txBody>
          <a:bodyPr wrap="square" rtlCol="0">
            <a:spAutoFit/>
          </a:bodyPr>
          <a:p>
            <a:pPr indent="0">
              <a:lnSpc>
                <a:spcPct val="150000"/>
              </a:lnSpc>
              <a:buFont typeface="Wingdings" panose="05000000000000000000" charset="0"/>
              <a:buNone/>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可以。专利权人撤回开放许可声明的，应当以书面方式提出，并由国务院专利行政部门予以公告。</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
        <p:nvSpPr>
          <p:cNvPr id="8" name="文本框 7"/>
          <p:cNvSpPr txBox="1"/>
          <p:nvPr>
            <p:custDataLst>
              <p:tags r:id="rId4"/>
            </p:custDataLst>
          </p:nvPr>
        </p:nvSpPr>
        <p:spPr>
          <a:xfrm>
            <a:off x="430530" y="3522345"/>
            <a:ext cx="7666355"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6</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、专利开放许可声明被撤回,影响被许可人的使用权吗?</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sp>
        <p:nvSpPr>
          <p:cNvPr id="10" name="文本框 9"/>
          <p:cNvSpPr txBox="1"/>
          <p:nvPr>
            <p:custDataLst>
              <p:tags r:id="rId5"/>
            </p:custDataLst>
          </p:nvPr>
        </p:nvSpPr>
        <p:spPr>
          <a:xfrm>
            <a:off x="443230" y="3982720"/>
            <a:ext cx="10737215" cy="460375"/>
          </a:xfrm>
          <a:prstGeom prst="rect">
            <a:avLst/>
          </a:prstGeom>
          <a:noFill/>
        </p:spPr>
        <p:txBody>
          <a:bodyPr wrap="square" rtlCol="0">
            <a:spAutoFit/>
          </a:bodyPr>
          <a:p>
            <a:pPr indent="0">
              <a:lnSpc>
                <a:spcPct val="150000"/>
              </a:lnSpc>
              <a:buFont typeface="Wingdings" panose="05000000000000000000" charset="0"/>
              <a:buNone/>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开放许可声明被公告撤回的，不影响在先给予的开放许可的效力。</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
        <p:nvSpPr>
          <p:cNvPr id="12" name="文本框 11"/>
          <p:cNvSpPr txBox="1"/>
          <p:nvPr>
            <p:custDataLst>
              <p:tags r:id="rId6"/>
            </p:custDataLst>
          </p:nvPr>
        </p:nvSpPr>
        <p:spPr>
          <a:xfrm>
            <a:off x="443230" y="4535170"/>
            <a:ext cx="7666355"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7</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、专利权人是否可以在实施开放许可的同时实施其他许可模式？</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sp>
        <p:nvSpPr>
          <p:cNvPr id="13" name="文本框 12"/>
          <p:cNvSpPr txBox="1"/>
          <p:nvPr>
            <p:custDataLst>
              <p:tags r:id="rId7"/>
            </p:custDataLst>
          </p:nvPr>
        </p:nvSpPr>
        <p:spPr>
          <a:xfrm>
            <a:off x="443230" y="4995545"/>
            <a:ext cx="10737215" cy="1198880"/>
          </a:xfrm>
          <a:prstGeom prst="rect">
            <a:avLst/>
          </a:prstGeom>
          <a:noFill/>
        </p:spPr>
        <p:txBody>
          <a:bodyPr wrap="square" rtlCol="0">
            <a:spAutoFit/>
          </a:bodyPr>
          <a:p>
            <a:pPr indent="0">
              <a:lnSpc>
                <a:spcPct val="150000"/>
              </a:lnSpc>
              <a:buFont typeface="Wingdings" panose="05000000000000000000" charset="0"/>
              <a:buNone/>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处在独占许可或者排他许可有效期限内，无法申请专利开放许可。实行开放许可的专利的专利权人仍可与被许可人就许可使用费通过个别协商的方式给予普通许可，但不可以涉及排他性或独占性条款。通过此方式许可的专利，不享受开放许可制度的专利年费减免。</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3018227" y="2307558"/>
            <a:ext cx="6155055" cy="922020"/>
          </a:xfrm>
          <a:prstGeom prst="rect">
            <a:avLst/>
          </a:prstGeom>
          <a:noFill/>
        </p:spPr>
        <p:txBody>
          <a:bodyPr wrap="none" rtlCol="0">
            <a:spAutoFit/>
            <a:scene3d>
              <a:camera prst="orthographicFront"/>
              <a:lightRig rig="threePt" dir="t"/>
            </a:scene3d>
            <a:sp3d extrusionH="57150">
              <a:bevelT w="25400" h="19050" prst="angle"/>
            </a:sp3d>
          </a:bodyPr>
          <a:lstStyle/>
          <a:p>
            <a:pPr algn="ctr">
              <a:buClrTx/>
              <a:buSzTx/>
              <a:buNone/>
            </a:pPr>
            <a:r>
              <a:rPr kumimoji="1" lang="zh-CN" altLang="en-US" sz="5400" b="1" spc="100">
                <a:ln w="13462">
                  <a:solidFill>
                    <a:schemeClr val="bg1"/>
                  </a:solidFill>
                  <a:prstDash val="solid"/>
                </a:ln>
                <a:solidFill>
                  <a:schemeClr val="tx1">
                    <a:lumMod val="85000"/>
                    <a:lumOff val="15000"/>
                  </a:schemeClr>
                </a:solidFill>
                <a:effectLst>
                  <a:outerShdw dist="38100" dir="2700000" algn="bl" rotWithShape="0">
                    <a:schemeClr val="accent5"/>
                  </a:outerShdw>
                </a:effectLst>
                <a:uFillTx/>
                <a:latin typeface="黑体" panose="02010609060101010101" charset="-122"/>
                <a:ea typeface="黑体" panose="02010609060101010101" charset="-122"/>
              </a:rPr>
              <a:t>汇报结束 感谢聆听</a:t>
            </a:r>
            <a:endParaRPr kumimoji="1" lang="zh-CN" altLang="en-US" sz="5400" b="1" spc="100">
              <a:ln w="13462">
                <a:solidFill>
                  <a:schemeClr val="bg1"/>
                </a:solidFill>
                <a:prstDash val="solid"/>
              </a:ln>
              <a:solidFill>
                <a:schemeClr val="tx1">
                  <a:lumMod val="85000"/>
                  <a:lumOff val="15000"/>
                </a:schemeClr>
              </a:solidFill>
              <a:effectLst>
                <a:outerShdw dist="38100" dir="2700000" algn="bl" rotWithShape="0">
                  <a:schemeClr val="accent5"/>
                </a:outerShdw>
              </a:effectLst>
              <a:uFillTx/>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3757930"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一、专利开放许可制度</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pic>
        <p:nvPicPr>
          <p:cNvPr id="100" name="图片 99"/>
          <p:cNvPicPr/>
          <p:nvPr/>
        </p:nvPicPr>
        <p:blipFill>
          <a:blip r:embed="rId1"/>
          <a:stretch>
            <a:fillRect/>
          </a:stretch>
        </p:blipFill>
        <p:spPr>
          <a:xfrm>
            <a:off x="586740" y="2003425"/>
            <a:ext cx="4762500" cy="3276600"/>
          </a:xfrm>
          <a:prstGeom prst="rect">
            <a:avLst/>
          </a:prstGeom>
          <a:noFill/>
          <a:ln w="9525">
            <a:noFill/>
          </a:ln>
        </p:spPr>
      </p:pic>
      <p:sp>
        <p:nvSpPr>
          <p:cNvPr id="9" name="文本框 8"/>
          <p:cNvSpPr txBox="1"/>
          <p:nvPr/>
        </p:nvSpPr>
        <p:spPr>
          <a:xfrm>
            <a:off x="408940" y="999490"/>
            <a:ext cx="3926840" cy="368300"/>
          </a:xfrm>
          <a:prstGeom prst="rect">
            <a:avLst/>
          </a:prstGeom>
          <a:noFill/>
        </p:spPr>
        <p:txBody>
          <a:bodyPr wrap="square" rtlCol="0">
            <a:spAutoFit/>
          </a:bodyPr>
          <a:p>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1、</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专利开放许可制度起源</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
        <p:nvSpPr>
          <p:cNvPr id="10" name="文本框 9"/>
          <p:cNvSpPr txBox="1"/>
          <p:nvPr/>
        </p:nvSpPr>
        <p:spPr>
          <a:xfrm>
            <a:off x="5716270" y="1402715"/>
            <a:ext cx="6224270" cy="5262245"/>
          </a:xfrm>
          <a:prstGeom prst="rect">
            <a:avLst/>
          </a:prstGeom>
          <a:noFill/>
        </p:spPr>
        <p:txBody>
          <a:bodyPr wrap="square" rtlCol="0">
            <a:spAutoFit/>
          </a:bodyPr>
          <a:p>
            <a:pPr algn="l">
              <a:lnSpc>
                <a:spcPct val="150000"/>
              </a:lnSpc>
            </a:pPr>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    </a:t>
            </a:r>
            <a:r>
              <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开放许可最早出现于英国1919年修订的《专利和外观设计法》中，也被称为专利当然许可。德国、法国、俄罗斯、南非等多个国家的专利法中也规定了开放许可制度，且叫法略有差异，虽然称谓各式各样，但其核心均在于，专利权人允许任何人在满足条件的情况下实施其专利且不得以其他理由阻止他们使用。</a:t>
            </a: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algn="l">
              <a:lnSpc>
                <a:spcPct val="150000"/>
              </a:lnSpc>
            </a:pP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gn="l">
              <a:lnSpc>
                <a:spcPct val="150000"/>
              </a:lnSpc>
              <a:buFont typeface="Wingdings" panose="05000000000000000000" charset="0"/>
              <a:buChar char="n"/>
            </a:pPr>
            <a:r>
              <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rPr>
              <a:t>专利开放许可：专利权人在申请并取得专利权后向专利主管机构请求登记，在专利权的有效期限范围内，任何人可以不经与其另行谈判，只要缴纳一定数额的使用费就可以实施其专利技术的一种许可形式。</a:t>
            </a: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endParaRPr>
          </a:p>
          <a:p>
            <a:pPr marL="285750" indent="-285750" algn="l">
              <a:lnSpc>
                <a:spcPct val="150000"/>
              </a:lnSpc>
              <a:buFont typeface="Wingdings" panose="05000000000000000000" charset="0"/>
              <a:buChar char="n"/>
            </a:pPr>
            <a:r>
              <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rPr>
              <a:t>专利开放许可：专利权人通过在专利局的登记发出要约，潜在被许可方一旦做出承诺，专利实施权合同即成立的合同订立方式</a:t>
            </a:r>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endParaRPr>
          </a:p>
          <a:p>
            <a:pPr algn="l">
              <a:lnSpc>
                <a:spcPct val="150000"/>
              </a:lnSpc>
            </a:pP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endParaRPr>
          </a:p>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线连接符 2"/>
          <p:cNvCxnSpPr/>
          <p:nvPr/>
        </p:nvCxnSpPr>
        <p:spPr>
          <a:xfrm>
            <a:off x="2130765" y="2807451"/>
            <a:ext cx="8141853" cy="0"/>
          </a:xfrm>
          <a:prstGeom prst="line">
            <a:avLst/>
          </a:prstGeom>
          <a:ln>
            <a:gradFill>
              <a:gsLst>
                <a:gs pos="0">
                  <a:schemeClr val="accent4">
                    <a:lumMod val="20000"/>
                    <a:lumOff val="80000"/>
                  </a:schemeClr>
                </a:gs>
                <a:gs pos="100000">
                  <a:schemeClr val="accent4">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951670" y="3996515"/>
            <a:ext cx="2358190" cy="1219200"/>
          </a:xfrm>
          <a:prstGeom prst="roundRect">
            <a:avLst/>
          </a:prstGeom>
          <a:noFill/>
          <a:ln>
            <a:gradFill>
              <a:gsLst>
                <a:gs pos="0">
                  <a:schemeClr val="accent4">
                    <a:lumMod val="20000"/>
                    <a:lumOff val="80000"/>
                  </a:schemeClr>
                </a:gs>
                <a:gs pos="100000">
                  <a:schemeClr val="accent4">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p:cNvSpPr txBox="1"/>
          <p:nvPr/>
        </p:nvSpPr>
        <p:spPr>
          <a:xfrm>
            <a:off x="1054294" y="4214270"/>
            <a:ext cx="2152942" cy="852805"/>
          </a:xfrm>
          <a:prstGeom prst="rect">
            <a:avLst/>
          </a:prstGeom>
          <a:noFill/>
        </p:spPr>
        <p:txBody>
          <a:bodyPr wrap="square" rtlCol="0">
            <a:spAutoFit/>
          </a:bodyPr>
          <a:lstStyle/>
          <a:p>
            <a:pPr>
              <a:lnSpc>
                <a:spcPct val="150000"/>
              </a:lnSpc>
            </a:pPr>
            <a:r>
              <a:rPr lang="en-US"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rPr>
              <a:t>       </a:t>
            </a:r>
            <a:r>
              <a:rPr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rPr>
              <a:t>2015年7月《中华人民共和国专利法修订草案》（送审稿（新设当然许可制度）</a:t>
            </a:r>
            <a:endParaRPr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endParaRPr>
          </a:p>
        </p:txBody>
      </p:sp>
      <p:sp>
        <p:nvSpPr>
          <p:cNvPr id="7" name="圆角矩形 6"/>
          <p:cNvSpPr/>
          <p:nvPr/>
        </p:nvSpPr>
        <p:spPr>
          <a:xfrm>
            <a:off x="3665855" y="3996690"/>
            <a:ext cx="2358390" cy="1828800"/>
          </a:xfrm>
          <a:prstGeom prst="roundRect">
            <a:avLst/>
          </a:prstGeom>
          <a:noFill/>
          <a:ln>
            <a:gradFill>
              <a:gsLst>
                <a:gs pos="0">
                  <a:schemeClr val="accent4">
                    <a:lumMod val="20000"/>
                    <a:lumOff val="80000"/>
                  </a:schemeClr>
                </a:gs>
                <a:gs pos="100000">
                  <a:schemeClr val="accent4">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3768245" y="4061235"/>
            <a:ext cx="2152942" cy="1614805"/>
          </a:xfrm>
          <a:prstGeom prst="rect">
            <a:avLst/>
          </a:prstGeom>
          <a:noFill/>
        </p:spPr>
        <p:txBody>
          <a:bodyPr wrap="square" rtlCol="0">
            <a:spAutoFit/>
          </a:bodyPr>
          <a:lstStyle/>
          <a:p>
            <a:pPr>
              <a:lnSpc>
                <a:spcPct val="150000"/>
              </a:lnSpc>
            </a:pPr>
            <a:r>
              <a:rPr lang="en-US" altLang="zh-CN"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rPr>
              <a:t>     </a:t>
            </a:r>
            <a:r>
              <a:rPr lang="zh-CN" altLang="en-US"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rPr>
              <a:t>2018年新设为开放许可制度，2019年1月4日《中华人民共和国专利法修订（草案）》规定了开放许可的申请程序与条件，撤回与纠纷解决内容，构建了我国专利许可发放制度的基本框架</a:t>
            </a:r>
            <a:endParaRPr lang="zh-CN" altLang="en-US"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endParaRPr>
          </a:p>
        </p:txBody>
      </p:sp>
      <p:sp>
        <p:nvSpPr>
          <p:cNvPr id="10" name="圆角矩形 9"/>
          <p:cNvSpPr/>
          <p:nvPr/>
        </p:nvSpPr>
        <p:spPr>
          <a:xfrm>
            <a:off x="6379845" y="3996690"/>
            <a:ext cx="2358390" cy="2235200"/>
          </a:xfrm>
          <a:prstGeom prst="roundRect">
            <a:avLst/>
          </a:prstGeom>
          <a:noFill/>
          <a:ln>
            <a:gradFill>
              <a:gsLst>
                <a:gs pos="0">
                  <a:schemeClr val="accent4">
                    <a:lumMod val="20000"/>
                    <a:lumOff val="80000"/>
                  </a:schemeClr>
                </a:gs>
                <a:gs pos="100000">
                  <a:schemeClr val="accent4">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p:cNvSpPr txBox="1"/>
          <p:nvPr/>
        </p:nvSpPr>
        <p:spPr>
          <a:xfrm>
            <a:off x="6517756" y="4108860"/>
            <a:ext cx="2152942" cy="2122805"/>
          </a:xfrm>
          <a:prstGeom prst="rect">
            <a:avLst/>
          </a:prstGeom>
          <a:noFill/>
        </p:spPr>
        <p:txBody>
          <a:bodyPr wrap="square" rtlCol="0">
            <a:spAutoFit/>
          </a:bodyPr>
          <a:lstStyle/>
          <a:p>
            <a:pPr>
              <a:lnSpc>
                <a:spcPct val="150000"/>
              </a:lnSpc>
            </a:pPr>
            <a:r>
              <a:rPr lang="en-US"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rPr>
              <a:t>       </a:t>
            </a:r>
            <a:r>
              <a:rPr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rPr>
              <a:t>2020年10月17日 全国人大常委会会议通过并公布了《中华人民共和国专利法》第四次修正案，最终采用了“开放许可”的表述，新增了专利开放许可制度，即其中的第五十条、第五十一条和第五十二条，自2021年6月1日起施行。</a:t>
            </a:r>
            <a:endParaRPr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endParaRPr>
          </a:p>
        </p:txBody>
      </p:sp>
      <p:sp>
        <p:nvSpPr>
          <p:cNvPr id="13" name="圆角矩形 12"/>
          <p:cNvSpPr/>
          <p:nvPr/>
        </p:nvSpPr>
        <p:spPr>
          <a:xfrm>
            <a:off x="9093835" y="3996690"/>
            <a:ext cx="2358390" cy="1941830"/>
          </a:xfrm>
          <a:prstGeom prst="roundRect">
            <a:avLst/>
          </a:prstGeom>
          <a:noFill/>
          <a:ln>
            <a:gradFill>
              <a:gsLst>
                <a:gs pos="0">
                  <a:schemeClr val="accent4">
                    <a:lumMod val="20000"/>
                    <a:lumOff val="80000"/>
                  </a:schemeClr>
                </a:gs>
                <a:gs pos="100000">
                  <a:schemeClr val="accent4">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p:cNvSpPr txBox="1"/>
          <p:nvPr/>
        </p:nvSpPr>
        <p:spPr>
          <a:xfrm>
            <a:off x="9196782" y="4108860"/>
            <a:ext cx="2152942" cy="1614805"/>
          </a:xfrm>
          <a:prstGeom prst="rect">
            <a:avLst/>
          </a:prstGeom>
          <a:noFill/>
        </p:spPr>
        <p:txBody>
          <a:bodyPr wrap="square" rtlCol="0">
            <a:spAutoFit/>
          </a:bodyPr>
          <a:lstStyle/>
          <a:p>
            <a:pPr>
              <a:lnSpc>
                <a:spcPct val="150000"/>
              </a:lnSpc>
            </a:pPr>
            <a:r>
              <a:rPr lang="en-US"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rPr>
              <a:t>       </a:t>
            </a:r>
            <a:r>
              <a:rPr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rPr>
              <a:t>新修改的《中华人民共和国专利法实施细则》自2024年1月20日起正式施行，专利开放许可制度已全面落地实施。国家知识产权局</a:t>
            </a:r>
            <a:r>
              <a:rPr lang="zh-CN"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宋体" panose="02010600030101010101" pitchFamily="2" charset="-122"/>
              </a:rPr>
              <a:t>出台</a:t>
            </a:r>
            <a:r>
              <a:rPr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rPr>
              <a:t>全面推进专利开放许可制度实施工作</a:t>
            </a:r>
            <a:r>
              <a:rPr lang="zh-CN"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宋体" panose="02010600030101010101" pitchFamily="2" charset="-122"/>
              </a:rPr>
              <a:t>通知</a:t>
            </a:r>
            <a:endParaRPr lang="zh-CN" sz="11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宋体" panose="02010600030101010101" pitchFamily="2" charset="-122"/>
            </a:endParaRPr>
          </a:p>
        </p:txBody>
      </p:sp>
      <p:sp>
        <p:nvSpPr>
          <p:cNvPr id="16" name="椭圆 15"/>
          <p:cNvSpPr/>
          <p:nvPr/>
        </p:nvSpPr>
        <p:spPr>
          <a:xfrm>
            <a:off x="1528361" y="2244404"/>
            <a:ext cx="1204808" cy="1204808"/>
          </a:xfrm>
          <a:prstGeom prst="ellipse">
            <a:avLst/>
          </a:prstGeom>
          <a:gradFill>
            <a:gsLst>
              <a:gs pos="0">
                <a:schemeClr val="accent4">
                  <a:lumMod val="20000"/>
                  <a:lumOff val="80000"/>
                </a:schemeClr>
              </a:gs>
              <a:gs pos="100000">
                <a:schemeClr val="accent4">
                  <a:lumMod val="60000"/>
                  <a:lumOff val="40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椭圆 16"/>
          <p:cNvSpPr/>
          <p:nvPr/>
        </p:nvSpPr>
        <p:spPr>
          <a:xfrm>
            <a:off x="4242312" y="2244404"/>
            <a:ext cx="1204808" cy="1204808"/>
          </a:xfrm>
          <a:prstGeom prst="ellipse">
            <a:avLst/>
          </a:prstGeom>
          <a:gradFill>
            <a:gsLst>
              <a:gs pos="0">
                <a:schemeClr val="accent4">
                  <a:lumMod val="20000"/>
                  <a:lumOff val="80000"/>
                </a:schemeClr>
              </a:gs>
              <a:gs pos="100000">
                <a:schemeClr val="accent4">
                  <a:lumMod val="60000"/>
                  <a:lumOff val="40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椭圆 17"/>
          <p:cNvSpPr/>
          <p:nvPr/>
        </p:nvSpPr>
        <p:spPr>
          <a:xfrm>
            <a:off x="6956263" y="2244404"/>
            <a:ext cx="1204808" cy="1204808"/>
          </a:xfrm>
          <a:prstGeom prst="ellipse">
            <a:avLst/>
          </a:prstGeom>
          <a:gradFill>
            <a:gsLst>
              <a:gs pos="0">
                <a:schemeClr val="accent4">
                  <a:lumMod val="20000"/>
                  <a:lumOff val="80000"/>
                </a:schemeClr>
              </a:gs>
              <a:gs pos="100000">
                <a:schemeClr val="accent4">
                  <a:lumMod val="60000"/>
                  <a:lumOff val="40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椭圆 18"/>
          <p:cNvSpPr/>
          <p:nvPr/>
        </p:nvSpPr>
        <p:spPr>
          <a:xfrm>
            <a:off x="9670214" y="2244404"/>
            <a:ext cx="1204808" cy="1204808"/>
          </a:xfrm>
          <a:prstGeom prst="ellipse">
            <a:avLst/>
          </a:prstGeom>
          <a:gradFill>
            <a:gsLst>
              <a:gs pos="0">
                <a:schemeClr val="accent4">
                  <a:lumMod val="20000"/>
                  <a:lumOff val="80000"/>
                </a:schemeClr>
              </a:gs>
              <a:gs pos="100000">
                <a:schemeClr val="accent4">
                  <a:lumMod val="60000"/>
                  <a:lumOff val="40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p:cNvSpPr txBox="1"/>
          <p:nvPr/>
        </p:nvSpPr>
        <p:spPr>
          <a:xfrm>
            <a:off x="1692604" y="2548715"/>
            <a:ext cx="894080" cy="521970"/>
          </a:xfrm>
          <a:prstGeom prst="rect">
            <a:avLst/>
          </a:prstGeom>
          <a:noFill/>
        </p:spPr>
        <p:txBody>
          <a:bodyPr wrap="none" rtlCol="0">
            <a:spAutoFit/>
          </a:bodyPr>
          <a:lstStyle/>
          <a:p>
            <a:r>
              <a:rPr kumimoji="1" lang="en-US" altLang="zh-CN" sz="2800">
                <a:solidFill>
                  <a:srgbClr val="A2000A"/>
                </a:solidFill>
                <a:latin typeface="+mj-ea"/>
                <a:ea typeface="+mj-ea"/>
              </a:rPr>
              <a:t>2015</a:t>
            </a:r>
            <a:endParaRPr kumimoji="1" lang="zh-CN" altLang="en-US" sz="2800">
              <a:solidFill>
                <a:srgbClr val="A2000A"/>
              </a:solidFill>
              <a:latin typeface="+mj-ea"/>
              <a:ea typeface="+mj-ea"/>
            </a:endParaRPr>
          </a:p>
        </p:txBody>
      </p:sp>
      <p:sp>
        <p:nvSpPr>
          <p:cNvPr id="21" name="文本框 20"/>
          <p:cNvSpPr txBox="1"/>
          <p:nvPr/>
        </p:nvSpPr>
        <p:spPr>
          <a:xfrm>
            <a:off x="4406555" y="2548715"/>
            <a:ext cx="894080" cy="521970"/>
          </a:xfrm>
          <a:prstGeom prst="rect">
            <a:avLst/>
          </a:prstGeom>
          <a:noFill/>
        </p:spPr>
        <p:txBody>
          <a:bodyPr wrap="none" rtlCol="0">
            <a:spAutoFit/>
          </a:bodyPr>
          <a:lstStyle/>
          <a:p>
            <a:r>
              <a:rPr kumimoji="1" lang="en-US" altLang="zh-CN" sz="2800">
                <a:solidFill>
                  <a:srgbClr val="A2000A"/>
                </a:solidFill>
                <a:latin typeface="+mj-ea"/>
                <a:ea typeface="+mj-ea"/>
              </a:rPr>
              <a:t>2019</a:t>
            </a:r>
            <a:endParaRPr kumimoji="1" lang="zh-CN" altLang="en-US" sz="2800">
              <a:solidFill>
                <a:srgbClr val="A2000A"/>
              </a:solidFill>
              <a:latin typeface="+mj-ea"/>
              <a:ea typeface="+mj-ea"/>
            </a:endParaRPr>
          </a:p>
        </p:txBody>
      </p:sp>
      <p:sp>
        <p:nvSpPr>
          <p:cNvPr id="22" name="文本框 21"/>
          <p:cNvSpPr txBox="1"/>
          <p:nvPr/>
        </p:nvSpPr>
        <p:spPr>
          <a:xfrm>
            <a:off x="7137651" y="2548715"/>
            <a:ext cx="894080" cy="521970"/>
          </a:xfrm>
          <a:prstGeom prst="rect">
            <a:avLst/>
          </a:prstGeom>
          <a:noFill/>
        </p:spPr>
        <p:txBody>
          <a:bodyPr wrap="none" rtlCol="0">
            <a:spAutoFit/>
          </a:bodyPr>
          <a:lstStyle/>
          <a:p>
            <a:r>
              <a:rPr kumimoji="1" lang="en-US" altLang="zh-CN" sz="2800">
                <a:solidFill>
                  <a:srgbClr val="A2000A"/>
                </a:solidFill>
                <a:latin typeface="+mj-ea"/>
                <a:ea typeface="+mj-ea"/>
              </a:rPr>
              <a:t>2020</a:t>
            </a:r>
            <a:endParaRPr kumimoji="1" lang="zh-CN" altLang="en-US" sz="2800">
              <a:solidFill>
                <a:srgbClr val="A2000A"/>
              </a:solidFill>
              <a:latin typeface="+mj-ea"/>
              <a:ea typeface="+mj-ea"/>
            </a:endParaRPr>
          </a:p>
        </p:txBody>
      </p:sp>
      <p:sp>
        <p:nvSpPr>
          <p:cNvPr id="23" name="文本框 22"/>
          <p:cNvSpPr txBox="1"/>
          <p:nvPr/>
        </p:nvSpPr>
        <p:spPr>
          <a:xfrm>
            <a:off x="9823027" y="2545841"/>
            <a:ext cx="894080" cy="521970"/>
          </a:xfrm>
          <a:prstGeom prst="rect">
            <a:avLst/>
          </a:prstGeom>
          <a:noFill/>
        </p:spPr>
        <p:txBody>
          <a:bodyPr wrap="none" rtlCol="0">
            <a:spAutoFit/>
          </a:bodyPr>
          <a:lstStyle/>
          <a:p>
            <a:r>
              <a:rPr kumimoji="1" lang="en-US" altLang="zh-CN" sz="2800">
                <a:solidFill>
                  <a:srgbClr val="A2000A"/>
                </a:solidFill>
                <a:latin typeface="+mj-ea"/>
                <a:ea typeface="+mj-ea"/>
              </a:rPr>
              <a:t>2024</a:t>
            </a:r>
            <a:endParaRPr kumimoji="1" lang="zh-CN" altLang="en-US" sz="2800">
              <a:solidFill>
                <a:srgbClr val="A2000A"/>
              </a:solidFill>
              <a:latin typeface="+mj-ea"/>
              <a:ea typeface="+mj-ea"/>
            </a:endParaRPr>
          </a:p>
        </p:txBody>
      </p:sp>
      <p:sp>
        <p:nvSpPr>
          <p:cNvPr id="24" name="燕尾形 23"/>
          <p:cNvSpPr/>
          <p:nvPr/>
        </p:nvSpPr>
        <p:spPr>
          <a:xfrm>
            <a:off x="3378039" y="2676646"/>
            <a:ext cx="219403" cy="261610"/>
          </a:xfrm>
          <a:prstGeom prst="chevron">
            <a:avLst/>
          </a:prstGeom>
          <a:gradFill>
            <a:gsLst>
              <a:gs pos="0">
                <a:schemeClr val="accent4">
                  <a:lumMod val="20000"/>
                  <a:lumOff val="80000"/>
                </a:schemeClr>
              </a:gs>
              <a:gs pos="10000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25" name="燕尾形 24"/>
          <p:cNvSpPr/>
          <p:nvPr/>
        </p:nvSpPr>
        <p:spPr>
          <a:xfrm>
            <a:off x="6158519" y="2676646"/>
            <a:ext cx="219403" cy="261610"/>
          </a:xfrm>
          <a:prstGeom prst="chevron">
            <a:avLst/>
          </a:prstGeom>
          <a:gradFill>
            <a:gsLst>
              <a:gs pos="0">
                <a:schemeClr val="accent4">
                  <a:lumMod val="20000"/>
                  <a:lumOff val="80000"/>
                </a:schemeClr>
              </a:gs>
              <a:gs pos="10000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26" name="燕尾形 25"/>
          <p:cNvSpPr/>
          <p:nvPr/>
        </p:nvSpPr>
        <p:spPr>
          <a:xfrm>
            <a:off x="8805941" y="2676646"/>
            <a:ext cx="219403" cy="261610"/>
          </a:xfrm>
          <a:prstGeom prst="chevron">
            <a:avLst/>
          </a:prstGeom>
          <a:gradFill>
            <a:gsLst>
              <a:gs pos="0">
                <a:schemeClr val="accent4">
                  <a:lumMod val="20000"/>
                  <a:lumOff val="80000"/>
                </a:schemeClr>
              </a:gs>
              <a:gs pos="10000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27" name="文本框 26"/>
          <p:cNvSpPr txBox="1"/>
          <p:nvPr>
            <p:custDataLst>
              <p:tags r:id="rId1"/>
            </p:custDataLst>
          </p:nvPr>
        </p:nvSpPr>
        <p:spPr>
          <a:xfrm>
            <a:off x="408795" y="270457"/>
            <a:ext cx="3757930" cy="521970"/>
          </a:xfrm>
          <a:prstGeom prst="rect">
            <a:avLst/>
          </a:prstGeom>
          <a:noFill/>
        </p:spPr>
        <p:txBody>
          <a:bodyPr wrap="none" rtlCol="0">
            <a:spAutoFit/>
          </a:bodyPr>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一、专利开放许可制度</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28" name="文本框 27"/>
          <p:cNvSpPr txBox="1"/>
          <p:nvPr>
            <p:custDataLst>
              <p:tags r:id="rId2"/>
            </p:custDataLst>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2</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我国专利开放许可制度发展历程</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3757930"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一、专利开放许可制度</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3" name="文本框 2"/>
          <p:cNvSpPr txBox="1"/>
          <p:nvPr/>
        </p:nvSpPr>
        <p:spPr>
          <a:xfrm>
            <a:off x="408940" y="1367790"/>
            <a:ext cx="11311890" cy="2439670"/>
          </a:xfrm>
          <a:prstGeom prst="rect">
            <a:avLst/>
          </a:prstGeom>
          <a:noFill/>
        </p:spPr>
        <p:txBody>
          <a:bodyPr wrap="none" rtlCol="0">
            <a:noAutofit/>
          </a:bodyPr>
          <a:lstStyle/>
          <a:p>
            <a:pPr marL="285750" indent="-285750" algn="l">
              <a:lnSpc>
                <a:spcPct val="150000"/>
              </a:lnSpc>
              <a:buFont typeface="Wingdings" panose="05000000000000000000" charset="0"/>
              <a:buChar char="ü"/>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rPr>
              <a:t>实行开放许可制度的国家中，绝大多数规定，其请由专利权人自愿提出，而非他人申请或由专利行政部门强制。</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endParaRPr>
          </a:p>
          <a:p>
            <a:pPr indent="0" algn="l">
              <a:lnSpc>
                <a:spcPct val="150000"/>
              </a:lnSpc>
              <a:buFont typeface="Wingdings" panose="05000000000000000000" charset="0"/>
              <a:buNone/>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rPr>
              <a:t>    但值得注意的是，英国《专利法》除了规定自愿申请外，还在第48条第(1)款规定了强制的开放许可制度，即在以下两种</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endParaRPr>
          </a:p>
          <a:p>
            <a:pPr indent="0" algn="l">
              <a:lnSpc>
                <a:spcPct val="150000"/>
              </a:lnSpc>
              <a:buFont typeface="Wingdings" panose="05000000000000000000" charset="0"/>
              <a:buNone/>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rPr>
              <a:t>情况下必须实施开放许可：</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endParaRPr>
          </a:p>
          <a:p>
            <a:pPr marL="285750" indent="-285750" algn="l">
              <a:lnSpc>
                <a:spcPct val="150000"/>
              </a:lnSpc>
              <a:buFont typeface="Wingdings" panose="05000000000000000000" charset="0"/>
              <a:buChar char="n"/>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rPr>
              <a:t>在专利颁发之日起满三年或其他规定期限届满后，任何人可根据专利法中规定的理由(如未充分实施等)请求该专利的强制许</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endParaRPr>
          </a:p>
          <a:p>
            <a:pPr indent="0" algn="l">
              <a:lnSpc>
                <a:spcPct val="150000"/>
              </a:lnSpc>
              <a:buFont typeface="Wingdings" panose="05000000000000000000" charset="0"/>
              <a:buNone/>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rPr>
              <a:t>可或登记为开放许可；</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endParaRPr>
          </a:p>
          <a:p>
            <a:pPr marL="285750" indent="-285750" algn="l">
              <a:lnSpc>
                <a:spcPct val="150000"/>
              </a:lnSpc>
              <a:buFont typeface="Wingdings" panose="05000000000000000000" charset="0"/>
              <a:buChar char="n"/>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rPr>
              <a:t>对于未注册的外观设计，英国规定在其保护期(最长15年)的最后五年也必须实施开放许可。某种程度上，英国将强制的开放</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endParaRPr>
          </a:p>
          <a:p>
            <a:pPr indent="0" algn="l">
              <a:lnSpc>
                <a:spcPct val="150000"/>
              </a:lnSpc>
              <a:buFont typeface="Wingdings" panose="05000000000000000000" charset="0"/>
              <a:buNone/>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rPr>
              <a:t>许可被视为与强制许可类似的防止专利权滥用的措施。</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sp>
        <p:nvSpPr>
          <p:cNvPr id="9" name="文本框 8"/>
          <p:cNvSpPr txBox="1"/>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3</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专利开放许可制度国内外现状</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3757930"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一、专利开放许可制度</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9" name="文本框 8"/>
          <p:cNvSpPr txBox="1"/>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3</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专利开放许可制度国内外现状</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
        <p:nvSpPr>
          <p:cNvPr id="4" name="文本框 3"/>
          <p:cNvSpPr txBox="1"/>
          <p:nvPr/>
        </p:nvSpPr>
        <p:spPr>
          <a:xfrm>
            <a:off x="435610" y="1402715"/>
            <a:ext cx="10737215" cy="3661410"/>
          </a:xfrm>
          <a:prstGeom prst="rect">
            <a:avLst/>
          </a:prstGeom>
          <a:noFill/>
        </p:spPr>
        <p:txBody>
          <a:bodyPr wrap="square" rtlCol="0">
            <a:spAutoFit/>
          </a:bodyPr>
          <a:p>
            <a:pPr marL="285750" indent="-285750" algn="l">
              <a:lnSpc>
                <a:spcPct val="150000"/>
              </a:lnSpc>
              <a:buFont typeface="Wingdings" panose="05000000000000000000" charset="0"/>
              <a:buChar char="ü"/>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使用费规定标准不一，均设置了年费优惠政策</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endParaRPr>
          </a:p>
          <a:p>
            <a:pPr marL="285750" indent="-285750" algn="l">
              <a:lnSpc>
                <a:spcPct val="150000"/>
              </a:lnSpc>
              <a:buFont typeface="Wingdings" panose="05000000000000000000" charset="0"/>
              <a:buChar char="n"/>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我国最新版《专利法》规定，在开发许可申请提出时需明确许可使用费支付方式及标准。</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endParaRPr>
          </a:p>
          <a:p>
            <a:pPr marL="285750" indent="-285750" algn="l">
              <a:lnSpc>
                <a:spcPct val="150000"/>
              </a:lnSpc>
              <a:buFont typeface="Wingdings" panose="05000000000000000000" charset="0"/>
              <a:buChar char="n"/>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rPr>
              <a:t>部分国家在许可使用费规定方面较为灵活，例如英国和南非规定可由专利权人和被许可人之间达成开放许可费用和条款的协议，无法达成协议时，可由专利局局长根据当事人的申请决定协议的条款；巴西工业产权法规定，在开放许可满1年后，可以调整使用费。</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endParaRPr>
          </a:p>
          <a:p>
            <a:pPr marL="285750" indent="-285750" algn="l">
              <a:lnSpc>
                <a:spcPct val="150000"/>
              </a:lnSpc>
              <a:buFont typeface="Wingdings" panose="05000000000000000000" charset="0"/>
              <a:buChar char="n"/>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rPr>
              <a:t>在年费优惠政策方面，绝大多数国家均设置了不同程度的优惠力度。例如英国、俄罗斯、捷克、南非、中亚五国（哈萨克斯坦、吉尔吉斯斯坦、塔吉克斯坦、土库曼斯坦和乌兹别克斯坦）等多个国家规定在批准开放许可后，年费优惠50%。与上述国家相比，我国最新版《专利法》中虽然增加了年费优惠条款，但未细化年费减免的比例，仍待进一步确认</a:t>
            </a: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rPr>
              <a:t>。</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endParaRPr>
          </a:p>
          <a:p>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3757930"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一、专利开放许可制度</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9" name="文本框 8"/>
          <p:cNvSpPr txBox="1"/>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3</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专利开放许可制度国内外现状</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
        <p:nvSpPr>
          <p:cNvPr id="4" name="文本框 3"/>
          <p:cNvSpPr txBox="1"/>
          <p:nvPr/>
        </p:nvSpPr>
        <p:spPr>
          <a:xfrm>
            <a:off x="435610" y="1402715"/>
            <a:ext cx="10737215" cy="2183765"/>
          </a:xfrm>
          <a:prstGeom prst="rect">
            <a:avLst/>
          </a:prstGeom>
          <a:noFill/>
        </p:spPr>
        <p:txBody>
          <a:bodyPr wrap="square" rtlCol="0">
            <a:spAutoFit/>
          </a:bodyPr>
          <a:p>
            <a:pPr marL="285750" indent="-285750">
              <a:lnSpc>
                <a:spcPct val="150000"/>
              </a:lnSpc>
              <a:buFont typeface="Wingdings" panose="05000000000000000000" charset="0"/>
              <a:buChar char="ü"/>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各国撤回条件区别明显</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n"/>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与年费优惠条款相似，我国最新版《专利法》中虽然规定了专利权人可撤回开放许可声明，但未明确规定撤回的时间、条件及费用等。相对来说，其他实施开放许可的国家在撤回条件上规定较为明确</a:t>
            </a: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a:t>
            </a:r>
            <a:endPar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n"/>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中亚五国中（哈萨克斯坦、乌兹别克斯坦、吉尔吉斯斯坦、塔吉克斯坦、土库曼斯坦），除了塔吉克斯坦，其他国家均规定不可撤销开放许可。</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endParaRPr kumimoji="1" lang="zh-CN" altLang="en-US" sz="1600">
              <a:gradFill>
                <a:gsLst>
                  <a:gs pos="0">
                    <a:schemeClr val="accent4">
                      <a:lumMod val="20000"/>
                      <a:lumOff val="80000"/>
                    </a:schemeClr>
                  </a:gs>
                  <a:gs pos="100000">
                    <a:schemeClr val="accent4">
                      <a:lumMod val="60000"/>
                      <a:lumOff val="40000"/>
                    </a:schemeClr>
                  </a:gs>
                </a:gsLst>
                <a:lin ang="5400000" scaled="1"/>
              </a:gradFill>
              <a:latin typeface="+mj-ea"/>
              <a:ea typeface="+mj-ea"/>
            </a:endParaRPr>
          </a:p>
        </p:txBody>
      </p:sp>
      <p:pic>
        <p:nvPicPr>
          <p:cNvPr id="101" name="图片 100"/>
          <p:cNvPicPr/>
          <p:nvPr/>
        </p:nvPicPr>
        <p:blipFill>
          <a:blip r:embed="rId1"/>
          <a:stretch>
            <a:fillRect/>
          </a:stretch>
        </p:blipFill>
        <p:spPr>
          <a:xfrm>
            <a:off x="2618105" y="3499168"/>
            <a:ext cx="6515100" cy="24098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8795" y="270457"/>
            <a:ext cx="4115435" cy="521970"/>
          </a:xfrm>
          <a:prstGeom prst="rect">
            <a:avLst/>
          </a:prstGeom>
          <a:noFill/>
        </p:spPr>
        <p:txBody>
          <a:bodyPr wrap="none" rtlCol="0">
            <a:spAutoFit/>
          </a:bodyPr>
          <a:lstStyle/>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二、开放许可和普通许可</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9" name="文本框 8"/>
          <p:cNvSpPr txBox="1"/>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1</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专利许可三种模式</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
        <p:nvSpPr>
          <p:cNvPr id="4" name="文本框 3"/>
          <p:cNvSpPr txBox="1"/>
          <p:nvPr/>
        </p:nvSpPr>
        <p:spPr>
          <a:xfrm>
            <a:off x="435610" y="1402715"/>
            <a:ext cx="10737215" cy="3415030"/>
          </a:xfrm>
          <a:prstGeom prst="rect">
            <a:avLst/>
          </a:prstGeom>
          <a:noFill/>
        </p:spPr>
        <p:txBody>
          <a:bodyPr wrap="square" rtlCol="0">
            <a:spAutoFit/>
          </a:bodyPr>
          <a:p>
            <a:pPr marL="285750" indent="-285750">
              <a:lnSpc>
                <a:spcPct val="150000"/>
              </a:lnSpc>
              <a:buFont typeface="Wingdings" panose="05000000000000000000" charset="0"/>
              <a:buChar char="ü"/>
            </a:pPr>
            <a:r>
              <a:rPr kumimoji="1" lang="zh-CN"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普通许可</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indent="0">
              <a:lnSpc>
                <a:spcPct val="150000"/>
              </a:lnSpc>
              <a:buFont typeface="Wingdings" panose="05000000000000000000" charset="0"/>
              <a:buNone/>
            </a:pPr>
            <a:r>
              <a:rPr kumimoji="1" 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    </a:t>
            </a: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许可人在允许被许可使用专利的同时，本人仍保留着该地域内使用其专利的权利，同时也可以将使用权在授予被许可人以外的第三人。</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排他许可</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indent="0">
              <a:lnSpc>
                <a:spcPct val="150000"/>
              </a:lnSpc>
              <a:buFont typeface="Wingdings" panose="05000000000000000000" charset="0"/>
              <a:buNone/>
            </a:pPr>
            <a:r>
              <a:rPr kumimoji="1" 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    </a:t>
            </a: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许可人不在该地域内再与任何第三方签订同样内容的许可合同，但许可人本身仍有权在该领域内使用该项专利，也称独家许可。</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marL="285750" indent="-285750">
              <a:lnSpc>
                <a:spcPct val="150000"/>
              </a:lnSpc>
              <a:buFont typeface="Wingdings" panose="05000000000000000000" charset="0"/>
              <a:buChar char="ü"/>
            </a:pP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独占许可</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a:p>
            <a:pPr indent="0">
              <a:lnSpc>
                <a:spcPct val="150000"/>
              </a:lnSpc>
              <a:buFont typeface="Wingdings" panose="05000000000000000000" charset="0"/>
              <a:buNone/>
            </a:pPr>
            <a:r>
              <a:rPr kumimoji="1" lang="en-US"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    </a:t>
            </a: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许可方规定被许可方在一定条件下独占实施其专利的权利，这种许可方式的特点是许可人本人也不能使用该项专利，同时也不能向任何第三方授予同样内容的许可。</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
        <p:nvSpPr>
          <p:cNvPr id="3" name="圆角矩形 2"/>
          <p:cNvSpPr/>
          <p:nvPr>
            <p:custDataLst>
              <p:tags r:id="rId1"/>
            </p:custDataLst>
          </p:nvPr>
        </p:nvSpPr>
        <p:spPr>
          <a:xfrm>
            <a:off x="555625" y="4938395"/>
            <a:ext cx="11164570" cy="410210"/>
          </a:xfrm>
          <a:prstGeom prst="roundRect">
            <a:avLst/>
          </a:prstGeom>
          <a:noFill/>
          <a:ln>
            <a:gradFill>
              <a:gsLst>
                <a:gs pos="0">
                  <a:schemeClr val="accent4">
                    <a:lumMod val="20000"/>
                    <a:lumOff val="80000"/>
                  </a:schemeClr>
                </a:gs>
                <a:gs pos="100000">
                  <a:schemeClr val="accent4">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p>
        </p:txBody>
      </p:sp>
      <p:sp>
        <p:nvSpPr>
          <p:cNvPr id="5" name="文本框 4"/>
          <p:cNvSpPr txBox="1"/>
          <p:nvPr>
            <p:custDataLst>
              <p:tags r:id="rId2"/>
            </p:custDataLst>
          </p:nvPr>
        </p:nvSpPr>
        <p:spPr>
          <a:xfrm>
            <a:off x="572135" y="4853305"/>
            <a:ext cx="10688320" cy="506730"/>
          </a:xfrm>
          <a:prstGeom prst="rect">
            <a:avLst/>
          </a:prstGeom>
          <a:noFill/>
        </p:spPr>
        <p:txBody>
          <a:bodyPr wrap="square" rtlCol="0">
            <a:spAutoFit/>
          </a:bodyPr>
          <a:p>
            <a:pPr algn="ctr">
              <a:lnSpc>
                <a:spcPct val="150000"/>
              </a:lnSpc>
            </a:pPr>
            <a:r>
              <a:rPr lang="en-US" sz="16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rPr>
              <a:t>    </a:t>
            </a:r>
            <a:r>
              <a:rPr sz="1600"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rPr>
              <a:t>开放许可是普通许可的</a:t>
            </a:r>
            <a:r>
              <a:rPr b="1"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rPr>
              <a:t>特殊形式</a:t>
            </a:r>
            <a:endParaRPr b="1" dirty="0">
              <a:gradFill>
                <a:gsLst>
                  <a:gs pos="0">
                    <a:schemeClr val="accent4">
                      <a:lumMod val="20000"/>
                      <a:lumOff val="80000"/>
                    </a:schemeClr>
                  </a:gs>
                  <a:gs pos="100000">
                    <a:schemeClr val="accent4">
                      <a:lumMod val="60000"/>
                      <a:lumOff val="40000"/>
                    </a:schemeClr>
                  </a:gs>
                </a:gsLst>
                <a:lin ang="5400000" scaled="1"/>
              </a:gradFill>
              <a:latin typeface="Source Han Sans CN Regular" panose="020B0500000000000000" pitchFamily="34" charset="-128"/>
              <a:ea typeface="Source Han Sans CN Regular" panose="020B0500000000000000"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1481218" y="4722920"/>
            <a:ext cx="836511" cy="2135080"/>
            <a:chOff x="10624628" y="2857500"/>
            <a:chExt cx="1567371" cy="4000500"/>
          </a:xfrm>
        </p:grpSpPr>
        <p:sp>
          <p:nvSpPr>
            <p:cNvPr id="28" name="直角三角形 27"/>
            <p:cNvSpPr/>
            <p:nvPr>
              <p:custDataLst>
                <p:tags r:id="rId1"/>
              </p:custDataLst>
            </p:nvPr>
          </p:nvSpPr>
          <p:spPr>
            <a:xfrm flipH="1">
              <a:off x="10944224" y="2857500"/>
              <a:ext cx="1247775" cy="4000500"/>
            </a:xfrm>
            <a:prstGeom prst="rtTriangle">
              <a:avLst/>
            </a:prstGeom>
            <a:solidFill>
              <a:srgbClr val="06315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9" name="直角三角形 28"/>
            <p:cNvSpPr/>
            <p:nvPr>
              <p:custDataLst>
                <p:tags r:id="rId2"/>
              </p:custDataLst>
            </p:nvPr>
          </p:nvSpPr>
          <p:spPr>
            <a:xfrm flipH="1">
              <a:off x="10624628" y="2956264"/>
              <a:ext cx="1567371" cy="3901736"/>
            </a:xfrm>
            <a:prstGeom prst="rtTriangle">
              <a:avLst/>
            </a:prstGeom>
            <a:solidFill>
              <a:srgbClr val="06315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8" name="直角三角形 47"/>
            <p:cNvSpPr/>
            <p:nvPr>
              <p:custDataLst>
                <p:tags r:id="rId3"/>
              </p:custDataLst>
            </p:nvPr>
          </p:nvSpPr>
          <p:spPr>
            <a:xfrm flipH="1">
              <a:off x="11327906" y="2956264"/>
              <a:ext cx="864093" cy="3901736"/>
            </a:xfrm>
            <a:prstGeom prst="rtTriangle">
              <a:avLst/>
            </a:prstGeom>
            <a:solidFill>
              <a:srgbClr val="06315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9" name="直角三角形 48"/>
            <p:cNvSpPr/>
            <p:nvPr>
              <p:custDataLst>
                <p:tags r:id="rId4"/>
              </p:custDataLst>
            </p:nvPr>
          </p:nvSpPr>
          <p:spPr>
            <a:xfrm flipH="1">
              <a:off x="11718523" y="2956264"/>
              <a:ext cx="473476" cy="3901736"/>
            </a:xfrm>
            <a:prstGeom prst="rtTriangle">
              <a:avLst/>
            </a:prstGeom>
            <a:solidFill>
              <a:srgbClr val="063156">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30" name="文本框1"/>
          <p:cNvSpPr txBox="1"/>
          <p:nvPr>
            <p:custDataLst>
              <p:tags r:id="rId5"/>
            </p:custDataLst>
          </p:nvPr>
        </p:nvSpPr>
        <p:spPr>
          <a:xfrm>
            <a:off x="7479665" y="2278380"/>
            <a:ext cx="4241800" cy="3371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sz="1600" i="0" u="none" strike="noStrike" cap="none" spc="0" normalizeH="0" baseline="0">
                <a:gradFill>
                  <a:gsLst>
                    <a:gs pos="0">
                      <a:schemeClr val="accent4">
                        <a:lumMod val="20000"/>
                        <a:lumOff val="80000"/>
                      </a:schemeClr>
                    </a:gs>
                    <a:gs pos="100000">
                      <a:schemeClr val="accent4">
                        <a:lumMod val="60000"/>
                        <a:lumOff val="40000"/>
                      </a:schemeClr>
                    </a:gs>
                  </a:gsLst>
                  <a:lin ang="5400000" scaled="1"/>
                </a:gradFill>
                <a:latin typeface="+mj-ea"/>
                <a:ea typeface="+mj-ea"/>
                <a:cs typeface="+mn-cs"/>
              </a:rPr>
              <a:t>普通许可</a:t>
            </a:r>
            <a:r>
              <a:rPr kumimoji="1" lang="en-US" sz="1600" i="0" u="none" strike="noStrike" cap="none" spc="0" normalizeH="0" baseline="0">
                <a:gradFill>
                  <a:gsLst>
                    <a:gs pos="0">
                      <a:schemeClr val="accent4">
                        <a:lumMod val="20000"/>
                        <a:lumOff val="80000"/>
                      </a:schemeClr>
                    </a:gs>
                    <a:gs pos="100000">
                      <a:schemeClr val="accent4">
                        <a:lumMod val="60000"/>
                        <a:lumOff val="40000"/>
                      </a:schemeClr>
                    </a:gs>
                  </a:gsLst>
                  <a:lin ang="5400000" scaled="1"/>
                </a:gradFill>
                <a:latin typeface="+mj-ea"/>
                <a:ea typeface="+mj-ea"/>
                <a:cs typeface="+mn-cs"/>
              </a:rPr>
              <a:t>→</a:t>
            </a:r>
            <a:r>
              <a:rPr kumimoji="1" sz="1600" i="0" u="none" strike="noStrike" cap="none" spc="0" normalizeH="0" baseline="0">
                <a:gradFill>
                  <a:gsLst>
                    <a:gs pos="0">
                      <a:schemeClr val="accent4">
                        <a:lumMod val="20000"/>
                        <a:lumOff val="80000"/>
                      </a:schemeClr>
                    </a:gs>
                    <a:gs pos="100000">
                      <a:schemeClr val="accent4">
                        <a:lumMod val="60000"/>
                        <a:lumOff val="40000"/>
                      </a:schemeClr>
                    </a:gs>
                  </a:gsLst>
                  <a:lin ang="5400000" scaled="1"/>
                </a:gradFill>
                <a:latin typeface="+mj-ea"/>
                <a:ea typeface="+mj-ea"/>
                <a:cs typeface="+mn-cs"/>
              </a:rPr>
              <a:t>触发条件</a:t>
            </a:r>
            <a:endParaRPr kumimoji="0" lang="zh-CN" altLang="en-US" sz="2800" b="1" i="0" u="none" strike="noStrike" kern="0" cap="none" spc="0" normalizeH="0" baseline="0" noProof="0" dirty="0">
              <a:ln>
                <a:noFill/>
              </a:ln>
              <a:solidFill>
                <a:srgbClr val="22395B"/>
              </a:solidFill>
              <a:effectLst/>
              <a:uLnTx/>
              <a:uFillTx/>
              <a:latin typeface="等线" panose="02010600030101010101" charset="-122"/>
              <a:ea typeface="等线" panose="02010600030101010101" charset="-122"/>
              <a:cs typeface="+mn-cs"/>
              <a:sym typeface="+mn-ea"/>
            </a:endParaRPr>
          </a:p>
        </p:txBody>
      </p:sp>
      <p:sp>
        <p:nvSpPr>
          <p:cNvPr id="31" name="文本框 30"/>
          <p:cNvSpPr txBox="1"/>
          <p:nvPr>
            <p:custDataLst>
              <p:tags r:id="rId6"/>
            </p:custDataLst>
          </p:nvPr>
        </p:nvSpPr>
        <p:spPr>
          <a:xfrm>
            <a:off x="7214870" y="2615565"/>
            <a:ext cx="4850130" cy="2030095"/>
          </a:xfrm>
          <a:prstGeom prst="rect">
            <a:avLst/>
          </a:prstGeom>
          <a:noFill/>
        </p:spPr>
        <p:txBody>
          <a:bodyPr wrap="square" rtlCol="0" anchor="t">
            <a:spAutoFit/>
          </a:bodyPr>
          <a:p>
            <a:pPr>
              <a:lnSpc>
                <a:spcPct val="150000"/>
              </a:lnSpc>
            </a:pPr>
            <a:r>
              <a:rPr lang="en-US" altLang="zh-CN" sz="2000">
                <a:sym typeface="+mn-ea"/>
              </a:rPr>
              <a:t>      </a:t>
            </a:r>
            <a:r>
              <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 专利开放许可是指权利人在获得专利权后自愿向国家专利行政部门提出开放许可声明，明确许可使用费，由国家专利行政部们予以公告，在专利开放许可期内，任何人可以按照该专利开放许可的条件实施专利技术成果。</a:t>
            </a:r>
            <a:endParaRPr kumimoji="1" sz="1600">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
        <p:nvSpPr>
          <p:cNvPr id="40" name="立方体 39"/>
          <p:cNvSpPr/>
          <p:nvPr>
            <p:custDataLst>
              <p:tags r:id="rId7"/>
            </p:custDataLst>
          </p:nvPr>
        </p:nvSpPr>
        <p:spPr>
          <a:xfrm>
            <a:off x="100013" y="1993870"/>
            <a:ext cx="2177030" cy="1099817"/>
          </a:xfrm>
          <a:prstGeom prst="cube">
            <a:avLst>
              <a:gd name="adj" fmla="val 11645"/>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lt1"/>
              </a:solidFill>
              <a:latin typeface="+mn-ea"/>
            </a:endParaRPr>
          </a:p>
        </p:txBody>
      </p:sp>
      <p:sp>
        <p:nvSpPr>
          <p:cNvPr id="41" name="矩形 40"/>
          <p:cNvSpPr/>
          <p:nvPr>
            <p:custDataLst>
              <p:tags r:id="rId8"/>
            </p:custDataLst>
          </p:nvPr>
        </p:nvSpPr>
        <p:spPr>
          <a:xfrm>
            <a:off x="185923" y="2180338"/>
            <a:ext cx="1904032" cy="8494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en-US" altLang="zh-CN" dirty="0">
              <a:solidFill>
                <a:schemeClr val="lt1"/>
              </a:solidFill>
              <a:latin typeface="+mn-ea"/>
            </a:endParaRPr>
          </a:p>
        </p:txBody>
      </p:sp>
      <p:sp>
        <p:nvSpPr>
          <p:cNvPr id="42" name="立方体 41"/>
          <p:cNvSpPr/>
          <p:nvPr>
            <p:custDataLst>
              <p:tags r:id="rId9"/>
            </p:custDataLst>
          </p:nvPr>
        </p:nvSpPr>
        <p:spPr>
          <a:xfrm>
            <a:off x="2425917" y="1993870"/>
            <a:ext cx="2177030" cy="1099817"/>
          </a:xfrm>
          <a:prstGeom prst="cube">
            <a:avLst>
              <a:gd name="adj" fmla="val 1164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lt1"/>
              </a:solidFill>
              <a:latin typeface="+mn-ea"/>
            </a:endParaRPr>
          </a:p>
        </p:txBody>
      </p:sp>
      <p:sp>
        <p:nvSpPr>
          <p:cNvPr id="43" name="矩形 42"/>
          <p:cNvSpPr/>
          <p:nvPr>
            <p:custDataLst>
              <p:tags r:id="rId10"/>
            </p:custDataLst>
          </p:nvPr>
        </p:nvSpPr>
        <p:spPr>
          <a:xfrm>
            <a:off x="2511431" y="2180338"/>
            <a:ext cx="1904032" cy="8494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en-US" altLang="zh-CN" dirty="0">
              <a:solidFill>
                <a:schemeClr val="lt1"/>
              </a:solidFill>
              <a:latin typeface="+mn-ea"/>
            </a:endParaRPr>
          </a:p>
        </p:txBody>
      </p:sp>
      <p:sp>
        <p:nvSpPr>
          <p:cNvPr id="45" name="立方体 44"/>
          <p:cNvSpPr/>
          <p:nvPr>
            <p:custDataLst>
              <p:tags r:id="rId11"/>
            </p:custDataLst>
          </p:nvPr>
        </p:nvSpPr>
        <p:spPr>
          <a:xfrm>
            <a:off x="4749842" y="1993870"/>
            <a:ext cx="2177030" cy="1099817"/>
          </a:xfrm>
          <a:prstGeom prst="cube">
            <a:avLst>
              <a:gd name="adj" fmla="val 11645"/>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lt1"/>
              </a:solidFill>
              <a:latin typeface="+mn-ea"/>
            </a:endParaRPr>
          </a:p>
        </p:txBody>
      </p:sp>
      <p:sp>
        <p:nvSpPr>
          <p:cNvPr id="47" name="矩形 46"/>
          <p:cNvSpPr/>
          <p:nvPr>
            <p:custDataLst>
              <p:tags r:id="rId12"/>
            </p:custDataLst>
          </p:nvPr>
        </p:nvSpPr>
        <p:spPr>
          <a:xfrm>
            <a:off x="4835356" y="2180338"/>
            <a:ext cx="1904032" cy="8494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en-US" altLang="zh-CN" dirty="0">
              <a:solidFill>
                <a:schemeClr val="lt1"/>
              </a:solidFill>
              <a:latin typeface="+mn-ea"/>
            </a:endParaRPr>
          </a:p>
        </p:txBody>
      </p:sp>
      <p:sp>
        <p:nvSpPr>
          <p:cNvPr id="57" name="矩形 56"/>
          <p:cNvSpPr/>
          <p:nvPr>
            <p:custDataLst>
              <p:tags r:id="rId13"/>
            </p:custDataLst>
          </p:nvPr>
        </p:nvSpPr>
        <p:spPr>
          <a:xfrm>
            <a:off x="652145" y="2226945"/>
            <a:ext cx="1191895" cy="702945"/>
          </a:xfrm>
          <a:prstGeom prst="rect">
            <a:avLst/>
          </a:prstGeom>
          <a:noFill/>
        </p:spPr>
        <p:txBody>
          <a:bodyPr wrap="square" lIns="71755" tIns="71755" bIns="46990">
            <a:noAutofit/>
          </a:bodyPr>
          <a:p>
            <a:pPr>
              <a:lnSpc>
                <a:spcPct val="120000"/>
              </a:lnSpc>
              <a:spcBef>
                <a:spcPct val="0"/>
              </a:spcBef>
              <a:spcAft>
                <a:spcPct val="0"/>
              </a:spcAft>
            </a:pPr>
            <a:r>
              <a:rPr lang="zh-CN" altLang="en-US" kern="100" dirty="0">
                <a:solidFill>
                  <a:schemeClr val="dk1">
                    <a:lumMod val="100000"/>
                  </a:schemeClr>
                </a:solidFill>
                <a:latin typeface="+mn-ea"/>
                <a:cs typeface="+mn-ea"/>
                <a:sym typeface="+mn-ea"/>
              </a:rPr>
              <a:t>排他许可</a:t>
            </a:r>
            <a:endParaRPr lang="zh-CN" altLang="en-US" kern="100" dirty="0">
              <a:solidFill>
                <a:schemeClr val="dk1">
                  <a:lumMod val="100000"/>
                </a:schemeClr>
              </a:solidFill>
              <a:latin typeface="+mn-ea"/>
              <a:cs typeface="+mn-ea"/>
              <a:sym typeface="+mn-ea"/>
            </a:endParaRPr>
          </a:p>
        </p:txBody>
      </p:sp>
      <p:sp>
        <p:nvSpPr>
          <p:cNvPr id="58" name="矩形 57"/>
          <p:cNvSpPr/>
          <p:nvPr>
            <p:custDataLst>
              <p:tags r:id="rId14"/>
            </p:custDataLst>
          </p:nvPr>
        </p:nvSpPr>
        <p:spPr>
          <a:xfrm>
            <a:off x="2906395" y="2266315"/>
            <a:ext cx="1113155" cy="702945"/>
          </a:xfrm>
          <a:prstGeom prst="rect">
            <a:avLst/>
          </a:prstGeom>
          <a:noFill/>
        </p:spPr>
        <p:txBody>
          <a:bodyPr wrap="square" lIns="71755" tIns="71755" bIns="46990">
            <a:noAutofit/>
          </a:bodyPr>
          <a:p>
            <a:pPr>
              <a:lnSpc>
                <a:spcPct val="120000"/>
              </a:lnSpc>
              <a:spcBef>
                <a:spcPct val="0"/>
              </a:spcBef>
              <a:spcAft>
                <a:spcPct val="0"/>
              </a:spcAft>
            </a:pPr>
            <a:r>
              <a:rPr lang="zh-CN" altLang="en-US" kern="100">
                <a:solidFill>
                  <a:schemeClr val="dk1">
                    <a:lumMod val="100000"/>
                  </a:schemeClr>
                </a:solidFill>
                <a:latin typeface="+mn-ea"/>
                <a:cs typeface="+mn-ea"/>
                <a:sym typeface="+mn-ea"/>
              </a:rPr>
              <a:t>普通许可</a:t>
            </a:r>
            <a:endParaRPr lang="zh-CN" altLang="en-US" kern="100">
              <a:solidFill>
                <a:schemeClr val="dk1">
                  <a:lumMod val="100000"/>
                </a:schemeClr>
              </a:solidFill>
              <a:latin typeface="+mn-ea"/>
              <a:cs typeface="+mn-ea"/>
              <a:sym typeface="+mn-ea"/>
            </a:endParaRPr>
          </a:p>
        </p:txBody>
      </p:sp>
      <p:sp>
        <p:nvSpPr>
          <p:cNvPr id="59" name="矩形 58"/>
          <p:cNvSpPr/>
          <p:nvPr>
            <p:custDataLst>
              <p:tags r:id="rId15"/>
            </p:custDataLst>
          </p:nvPr>
        </p:nvSpPr>
        <p:spPr>
          <a:xfrm>
            <a:off x="5321935" y="2266315"/>
            <a:ext cx="1077595" cy="702945"/>
          </a:xfrm>
          <a:prstGeom prst="rect">
            <a:avLst/>
          </a:prstGeom>
          <a:noFill/>
        </p:spPr>
        <p:txBody>
          <a:bodyPr wrap="square" lIns="71755" tIns="71755" bIns="46990">
            <a:noAutofit/>
          </a:bodyPr>
          <a:p>
            <a:pPr>
              <a:lnSpc>
                <a:spcPct val="120000"/>
              </a:lnSpc>
              <a:spcBef>
                <a:spcPct val="0"/>
              </a:spcBef>
              <a:spcAft>
                <a:spcPct val="0"/>
              </a:spcAft>
            </a:pPr>
            <a:r>
              <a:rPr lang="zh-CN" altLang="en-US" kern="100" dirty="0">
                <a:solidFill>
                  <a:schemeClr val="dk1">
                    <a:lumMod val="100000"/>
                  </a:schemeClr>
                </a:solidFill>
                <a:latin typeface="+mn-ea"/>
                <a:cs typeface="+mn-ea"/>
                <a:sym typeface="+mn-ea"/>
              </a:rPr>
              <a:t>独占许可</a:t>
            </a:r>
            <a:endParaRPr lang="zh-CN" altLang="en-US" kern="100" dirty="0">
              <a:solidFill>
                <a:schemeClr val="dk1">
                  <a:lumMod val="100000"/>
                </a:schemeClr>
              </a:solidFill>
              <a:latin typeface="+mn-ea"/>
              <a:cs typeface="+mn-ea"/>
              <a:sym typeface="+mn-ea"/>
            </a:endParaRPr>
          </a:p>
        </p:txBody>
      </p:sp>
      <p:sp>
        <p:nvSpPr>
          <p:cNvPr id="60" name="立方体 59"/>
          <p:cNvSpPr/>
          <p:nvPr>
            <p:custDataLst>
              <p:tags r:id="rId16"/>
            </p:custDataLst>
          </p:nvPr>
        </p:nvSpPr>
        <p:spPr>
          <a:xfrm>
            <a:off x="2604467" y="1749600"/>
            <a:ext cx="373417" cy="339074"/>
          </a:xfrm>
          <a:prstGeom prst="cube">
            <a:avLst>
              <a:gd name="adj" fmla="val 12058"/>
            </a:avLst>
          </a:prstGeom>
          <a:gradFill>
            <a:gsLst>
              <a:gs pos="0">
                <a:schemeClr val="accent2">
                  <a:lumMod val="10000"/>
                  <a:lumOff val="90000"/>
                  <a:alpha val="100000"/>
                </a:schemeClr>
              </a:gs>
              <a:gs pos="0">
                <a:schemeClr val="accent2">
                  <a:lumMod val="10000"/>
                  <a:lumOff val="90000"/>
                  <a:alpha val="10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r>
              <a:rPr lang="en-US" altLang="zh-CN" sz="2000" b="1" dirty="0">
                <a:solidFill>
                  <a:schemeClr val="accent2"/>
                </a:solidFill>
                <a:latin typeface="+mn-ea"/>
                <a:cs typeface="+mn-ea"/>
                <a:sym typeface="+mn-ea"/>
              </a:rPr>
              <a:t>02</a:t>
            </a:r>
            <a:endParaRPr lang="en-US" altLang="zh-CN" sz="2000" b="1" dirty="0">
              <a:solidFill>
                <a:schemeClr val="accent2"/>
              </a:solidFill>
              <a:latin typeface="+mn-ea"/>
              <a:cs typeface="+mn-ea"/>
              <a:sym typeface="+mn-ea"/>
            </a:endParaRPr>
          </a:p>
        </p:txBody>
      </p:sp>
      <p:sp>
        <p:nvSpPr>
          <p:cNvPr id="61" name="立方体 60"/>
          <p:cNvSpPr/>
          <p:nvPr>
            <p:custDataLst>
              <p:tags r:id="rId17"/>
            </p:custDataLst>
          </p:nvPr>
        </p:nvSpPr>
        <p:spPr>
          <a:xfrm>
            <a:off x="278959" y="1749600"/>
            <a:ext cx="373417" cy="339074"/>
          </a:xfrm>
          <a:prstGeom prst="cube">
            <a:avLst>
              <a:gd name="adj" fmla="val 12058"/>
            </a:avLst>
          </a:prstGeom>
          <a:gradFill>
            <a:gsLst>
              <a:gs pos="0">
                <a:schemeClr val="accent1">
                  <a:lumMod val="10000"/>
                  <a:lumOff val="90000"/>
                  <a:alpha val="100000"/>
                </a:schemeClr>
              </a:gs>
              <a:gs pos="0">
                <a:schemeClr val="accent1">
                  <a:lumMod val="10000"/>
                  <a:lumOff val="90000"/>
                  <a:alpha val="10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r>
              <a:rPr lang="en-US" altLang="zh-CN" sz="2000" b="1" dirty="0">
                <a:solidFill>
                  <a:schemeClr val="accent1"/>
                </a:solidFill>
                <a:latin typeface="+mn-ea"/>
                <a:cs typeface="+mn-ea"/>
                <a:sym typeface="+mn-ea"/>
              </a:rPr>
              <a:t>01</a:t>
            </a:r>
            <a:endParaRPr lang="en-US" altLang="zh-CN" sz="2000" b="1" dirty="0">
              <a:solidFill>
                <a:schemeClr val="accent1"/>
              </a:solidFill>
              <a:latin typeface="+mn-ea"/>
              <a:cs typeface="+mn-ea"/>
              <a:sym typeface="+mn-ea"/>
            </a:endParaRPr>
          </a:p>
        </p:txBody>
      </p:sp>
      <p:sp>
        <p:nvSpPr>
          <p:cNvPr id="62" name="立方体 61"/>
          <p:cNvSpPr/>
          <p:nvPr>
            <p:custDataLst>
              <p:tags r:id="rId18"/>
            </p:custDataLst>
          </p:nvPr>
        </p:nvSpPr>
        <p:spPr>
          <a:xfrm>
            <a:off x="4928392" y="1749600"/>
            <a:ext cx="373417" cy="339074"/>
          </a:xfrm>
          <a:prstGeom prst="cube">
            <a:avLst>
              <a:gd name="adj" fmla="val 12058"/>
            </a:avLst>
          </a:prstGeom>
          <a:gradFill>
            <a:gsLst>
              <a:gs pos="0">
                <a:schemeClr val="accent1">
                  <a:lumMod val="10000"/>
                  <a:lumOff val="90000"/>
                  <a:alpha val="100000"/>
                </a:schemeClr>
              </a:gs>
              <a:gs pos="0">
                <a:schemeClr val="accent1">
                  <a:lumMod val="10000"/>
                  <a:lumOff val="90000"/>
                  <a:alpha val="10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pPr algn="ctr"/>
            <a:r>
              <a:rPr lang="en-US" altLang="zh-CN" sz="2000" b="1">
                <a:solidFill>
                  <a:schemeClr val="accent1"/>
                </a:solidFill>
                <a:latin typeface="+mn-ea"/>
                <a:cs typeface="+mn-ea"/>
                <a:sym typeface="+mn-ea"/>
              </a:rPr>
              <a:t>03</a:t>
            </a:r>
            <a:endParaRPr lang="en-US" altLang="zh-CN" sz="2000" b="1">
              <a:solidFill>
                <a:schemeClr val="accent1"/>
              </a:solidFill>
              <a:latin typeface="+mn-ea"/>
              <a:cs typeface="+mn-ea"/>
              <a:sym typeface="+mn-ea"/>
            </a:endParaRPr>
          </a:p>
        </p:txBody>
      </p:sp>
      <p:sp>
        <p:nvSpPr>
          <p:cNvPr id="63" name="立方体 62"/>
          <p:cNvSpPr/>
          <p:nvPr>
            <p:custDataLst>
              <p:tags r:id="rId19"/>
            </p:custDataLst>
          </p:nvPr>
        </p:nvSpPr>
        <p:spPr>
          <a:xfrm>
            <a:off x="2215815" y="4146660"/>
            <a:ext cx="2357355" cy="1190916"/>
          </a:xfrm>
          <a:prstGeom prst="cube">
            <a:avLst>
              <a:gd name="adj" fmla="val 11645"/>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chemeClr val="lt1"/>
              </a:solidFill>
              <a:latin typeface="+mn-ea"/>
            </a:endParaRPr>
          </a:p>
        </p:txBody>
      </p:sp>
      <p:sp>
        <p:nvSpPr>
          <p:cNvPr id="64" name="矩形 63"/>
          <p:cNvSpPr/>
          <p:nvPr>
            <p:custDataLst>
              <p:tags r:id="rId20"/>
            </p:custDataLst>
          </p:nvPr>
        </p:nvSpPr>
        <p:spPr>
          <a:xfrm>
            <a:off x="2308556" y="4348421"/>
            <a:ext cx="2061744" cy="9197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en-US" altLang="zh-CN" dirty="0">
              <a:solidFill>
                <a:schemeClr val="lt1"/>
              </a:solidFill>
              <a:latin typeface="+mn-ea"/>
            </a:endParaRPr>
          </a:p>
        </p:txBody>
      </p:sp>
      <p:sp>
        <p:nvSpPr>
          <p:cNvPr id="69" name="矩形 68"/>
          <p:cNvSpPr/>
          <p:nvPr>
            <p:custDataLst>
              <p:tags r:id="rId21"/>
            </p:custDataLst>
          </p:nvPr>
        </p:nvSpPr>
        <p:spPr>
          <a:xfrm>
            <a:off x="2761615" y="4507230"/>
            <a:ext cx="1403350" cy="761365"/>
          </a:xfrm>
          <a:prstGeom prst="rect">
            <a:avLst/>
          </a:prstGeom>
          <a:noFill/>
        </p:spPr>
        <p:txBody>
          <a:bodyPr wrap="square" lIns="71755" tIns="71755" bIns="46990">
            <a:noAutofit/>
          </a:bodyPr>
          <a:p>
            <a:pPr>
              <a:lnSpc>
                <a:spcPct val="120000"/>
              </a:lnSpc>
              <a:spcBef>
                <a:spcPct val="0"/>
              </a:spcBef>
              <a:spcAft>
                <a:spcPct val="0"/>
              </a:spcAft>
            </a:pPr>
            <a:r>
              <a:rPr lang="zh-CN" altLang="en-US" sz="2000" kern="100" dirty="0">
                <a:solidFill>
                  <a:schemeClr val="dk1">
                    <a:lumMod val="100000"/>
                  </a:schemeClr>
                </a:solidFill>
                <a:latin typeface="+mn-ea"/>
                <a:cs typeface="+mn-ea"/>
                <a:sym typeface="+mn-ea"/>
              </a:rPr>
              <a:t>开放许可</a:t>
            </a:r>
            <a:endParaRPr lang="zh-CN" altLang="en-US" sz="2000" kern="100" dirty="0">
              <a:solidFill>
                <a:schemeClr val="dk1">
                  <a:lumMod val="100000"/>
                </a:schemeClr>
              </a:solidFill>
              <a:latin typeface="+mn-ea"/>
              <a:cs typeface="+mn-ea"/>
              <a:sym typeface="+mn-ea"/>
            </a:endParaRPr>
          </a:p>
        </p:txBody>
      </p:sp>
      <p:pic>
        <p:nvPicPr>
          <p:cNvPr id="73" name="图片 72" descr="箭头"/>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3039110" y="3162935"/>
            <a:ext cx="914400" cy="914400"/>
          </a:xfrm>
          <a:prstGeom prst="rect">
            <a:avLst/>
          </a:prstGeom>
        </p:spPr>
      </p:pic>
      <p:sp>
        <p:nvSpPr>
          <p:cNvPr id="32" name="文本框 31"/>
          <p:cNvSpPr txBox="1"/>
          <p:nvPr>
            <p:custDataLst>
              <p:tags r:id="rId25"/>
            </p:custDataLst>
          </p:nvPr>
        </p:nvSpPr>
        <p:spPr>
          <a:xfrm>
            <a:off x="408795" y="270457"/>
            <a:ext cx="4115435" cy="521970"/>
          </a:xfrm>
          <a:prstGeom prst="rect">
            <a:avLst/>
          </a:prstGeom>
          <a:noFill/>
        </p:spPr>
        <p:txBody>
          <a:bodyPr wrap="none" rtlCol="0">
            <a:spAutoFit/>
          </a:bodyPr>
          <a:p>
            <a:r>
              <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rPr>
              <a:t>二、开放许可和普通许可</a:t>
            </a:r>
            <a:endParaRPr kumimoji="1" lang="zh-CN" altLang="en-US" sz="2800" b="1">
              <a:gradFill flip="none" rotWithShape="1">
                <a:gsLst>
                  <a:gs pos="55000">
                    <a:schemeClr val="accent4">
                      <a:lumMod val="60000"/>
                      <a:lumOff val="40000"/>
                    </a:schemeClr>
                  </a:gs>
                  <a:gs pos="0">
                    <a:schemeClr val="accent4">
                      <a:lumMod val="40000"/>
                      <a:lumOff val="60000"/>
                    </a:schemeClr>
                  </a:gs>
                  <a:gs pos="100000">
                    <a:schemeClr val="accent4">
                      <a:lumMod val="40000"/>
                      <a:lumOff val="60000"/>
                    </a:schemeClr>
                  </a:gs>
                </a:gsLst>
                <a:lin ang="2700000" scaled="1"/>
                <a:tileRect/>
              </a:gradFill>
              <a:latin typeface="zihun110hao-wulinjianghuti" pitchFamily="2" charset="-122"/>
              <a:ea typeface="zihun110hao-wulinjianghuti" pitchFamily="2" charset="-122"/>
            </a:endParaRPr>
          </a:p>
        </p:txBody>
      </p:sp>
      <p:sp>
        <p:nvSpPr>
          <p:cNvPr id="33" name="文本框 32"/>
          <p:cNvSpPr txBox="1"/>
          <p:nvPr>
            <p:custDataLst>
              <p:tags r:id="rId26"/>
            </p:custDataLst>
          </p:nvPr>
        </p:nvSpPr>
        <p:spPr>
          <a:xfrm>
            <a:off x="408940" y="999490"/>
            <a:ext cx="3926840" cy="368300"/>
          </a:xfrm>
          <a:prstGeom prst="rect">
            <a:avLst/>
          </a:prstGeom>
          <a:noFill/>
        </p:spPr>
        <p:txBody>
          <a:bodyPr wrap="square" rtlCol="0">
            <a:spAutoFit/>
          </a:bodyPr>
          <a:p>
            <a:r>
              <a:rPr kumimoji="1" lang="en-US" altLang="zh-CN">
                <a:gradFill>
                  <a:gsLst>
                    <a:gs pos="0">
                      <a:schemeClr val="accent4">
                        <a:lumMod val="20000"/>
                        <a:lumOff val="80000"/>
                      </a:schemeClr>
                    </a:gs>
                    <a:gs pos="100000">
                      <a:schemeClr val="accent4">
                        <a:lumMod val="60000"/>
                        <a:lumOff val="40000"/>
                      </a:schemeClr>
                    </a:gs>
                  </a:gsLst>
                  <a:lin ang="5400000" scaled="1"/>
                </a:gradFill>
                <a:latin typeface="+mj-ea"/>
                <a:ea typeface="+mj-ea"/>
              </a:rPr>
              <a:t>1</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rPr>
              <a:t>、</a:t>
            </a:r>
            <a:r>
              <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rPr>
              <a:t>专利许可三种模式</a:t>
            </a:r>
            <a:endParaRPr kumimoji="1" lang="zh-CN" altLang="en-US">
              <a:gradFill>
                <a:gsLst>
                  <a:gs pos="0">
                    <a:schemeClr val="accent4">
                      <a:lumMod val="20000"/>
                      <a:lumOff val="80000"/>
                    </a:schemeClr>
                  </a:gs>
                  <a:gs pos="100000">
                    <a:schemeClr val="accent4">
                      <a:lumMod val="60000"/>
                      <a:lumOff val="40000"/>
                    </a:schemeClr>
                  </a:gs>
                </a:gsLst>
                <a:lin ang="5400000" scaled="1"/>
              </a:gradFill>
              <a:latin typeface="+mj-ea"/>
              <a:ea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ISPRING_PRESENTATION_TITLE" val="PowerPoint 演示文稿"/>
  <p:tag name="ISPRING_FIRST_PUBLISH" val="1"/>
  <p:tag name="KSO_WPP_MARK_KEY" val="232171eb-b90f-4644-8364-984e0083bf00"/>
  <p:tag name="COMMONDATA" val="eyJoZGlkIjoiOWMyMjkzNmU2ODhhYTc3ODgzMmY1MTNmYTJjNzkzZTUifQ=="/>
  <p:tag name="commondata" val="eyJoZGlkIjoiNGZhMDY1NTA0YzExZWYyZDQxZjQwYjliNWQ5Njk4NGEifQ=="/>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2*l_h_i*1_1_2"/>
  <p:tag name="KSO_WM_TEMPLATE_CATEGORY" val="diagram"/>
  <p:tag name="KSO_WM_TEMPLATE_INDEX" val="20231311"/>
  <p:tag name="KSO_WM_UNIT_LAYERLEVEL" val="1_1_1"/>
  <p:tag name="KSO_WM_TAG_VERSION" val="3.0"/>
  <p:tag name="KSO_WM_BEAUTIFY_FLAG" val=""/>
  <p:tag name="KSO_WM_DIAGRAM_GROUP_CODE" val="l1-1"/>
  <p:tag name="KSO_WM_UNIT_TYPE" val="l_h_i"/>
  <p:tag name="KSO_WM_UNIT_INDEX" val="1_1_2"/>
  <p:tag name="KSO_WM_DIAGRAM_VERSION" val="3"/>
  <p:tag name="KSO_WM_DIAGRAM_COLOR_TEXT_CAN_REMOVE" val="n"/>
  <p:tag name="KSO_WM_DIAGRAM_MAX_ITEMCNT" val="6"/>
  <p:tag name="KSO_WM_DIAGRAM_MIN_ITEMCNT" val="2"/>
  <p:tag name="KSO_WM_DIAGRAM_VIRTUALLY_FRAME" val="{&quot;height&quot;:119.74329833984385,&quot;left&quot;:-2.024960629921259,&quot;top&quot;:123.85405949149545,&quot;width&quot;:537.5479527559057}"/>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1"/>
  <p:tag name="KSO_WM_UNIT_FILL_FORE_SCHEMECOLOR_INDEX" val="5"/>
  <p:tag name="KSO_WM_UNIT_FILL_FORE_SCHEMECOLOR_INDEX_BRIGHTNESS" val="0.4"/>
  <p:tag name="KSO_WM_DIAGRAM_USE_COLOR_VALUE" val="{&quot;color_scheme&quot;:1,&quot;color_type&quot;:1,&quot;theme_color_indexes&quot;:[5,6,5,6,5,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2*l_h_i*1_1_3"/>
  <p:tag name="KSO_WM_TEMPLATE_CATEGORY" val="diagram"/>
  <p:tag name="KSO_WM_TEMPLATE_INDEX" val="20231311"/>
  <p:tag name="KSO_WM_UNIT_LAYERLEVEL" val="1_1_1"/>
  <p:tag name="KSO_WM_TAG_VERSION" val="3.0"/>
  <p:tag name="KSO_WM_BEAUTIFY_FLAG" val=""/>
  <p:tag name="KSO_WM_DIAGRAM_GROUP_CODE" val="l1-1"/>
  <p:tag name="KSO_WM_UNIT_TYPE" val="l_h_i"/>
  <p:tag name="KSO_WM_UNIT_INDEX" val="1_1_3"/>
  <p:tag name="KSO_WM_DIAGRAM_VERSION" val="3"/>
  <p:tag name="KSO_WM_DIAGRAM_COLOR_TEXT_CAN_REMOVE" val="n"/>
  <p:tag name="KSO_WM_DIAGRAM_MAX_ITEMCNT" val="6"/>
  <p:tag name="KSO_WM_DIAGRAM_MIN_ITEMCNT" val="2"/>
  <p:tag name="KSO_WM_DIAGRAM_VIRTUALLY_FRAME" val="{&quot;height&quot;:119.74329833984385,&quot;left&quot;:-2.024960629921259,&quot;top&quot;:123.85405949149545,&quot;width&quot;:537.547952755905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DIAGRAM_COLOR_TRICK" val="2"/>
  <p:tag name="KSO_WM_DIAGRAM_USE_COLOR_VALUE" val="{&quot;color_scheme&quot;:1,&quot;color_type&quot;:1,&quot;theme_color_indexes&quot;:[5,6,5,6,5,6]}"/>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2*l_h_i*1_2_2"/>
  <p:tag name="KSO_WM_TEMPLATE_CATEGORY" val="diagram"/>
  <p:tag name="KSO_WM_TEMPLATE_INDEX" val="20231311"/>
  <p:tag name="KSO_WM_UNIT_LAYERLEVEL" val="1_1_1"/>
  <p:tag name="KSO_WM_TAG_VERSION" val="3.0"/>
  <p:tag name="KSO_WM_BEAUTIFY_FLAG" val=""/>
  <p:tag name="KSO_WM_DIAGRAM_GROUP_CODE" val="l1-1"/>
  <p:tag name="KSO_WM_UNIT_TYPE" val="l_h_i"/>
  <p:tag name="KSO_WM_UNIT_INDEX" val="1_2_2"/>
  <p:tag name="KSO_WM_DIAGRAM_VERSION" val="3"/>
  <p:tag name="KSO_WM_DIAGRAM_COLOR_TEXT_CAN_REMOVE" val="n"/>
  <p:tag name="KSO_WM_DIAGRAM_MAX_ITEMCNT" val="6"/>
  <p:tag name="KSO_WM_DIAGRAM_MIN_ITEMCNT" val="2"/>
  <p:tag name="KSO_WM_DIAGRAM_VIRTUALLY_FRAME" val="{&quot;height&quot;:119.74329833984385,&quot;left&quot;:-2.024960629921259,&quot;top&quot;:123.85405949149545,&quot;width&quot;:537.5479527559057}"/>
  <p:tag name="KSO_WM_DIAGRAM_COLOR_MATCH_VALUE" val="{&quot;shape&quot;:{&quot;fill&quot;:{&quot;solid&quot;:{&quot;brightness&quot;:0.4000000059604645,&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1"/>
  <p:tag name="KSO_WM_UNIT_FILL_FORE_SCHEMECOLOR_INDEX" val="7"/>
  <p:tag name="KSO_WM_UNIT_FILL_FORE_SCHEMECOLOR_INDEX_BRIGHTNESS" val="0.4"/>
  <p:tag name="KSO_WM_DIAGRAM_USE_COLOR_VALUE" val="{&quot;color_scheme&quot;:1,&quot;color_type&quot;:1,&quot;theme_color_indexes&quot;:[5,6,5,6,5,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2*l_h_i*1_2_3"/>
  <p:tag name="KSO_WM_TEMPLATE_CATEGORY" val="diagram"/>
  <p:tag name="KSO_WM_TEMPLATE_INDEX" val="20231311"/>
  <p:tag name="KSO_WM_UNIT_LAYERLEVEL" val="1_1_1"/>
  <p:tag name="KSO_WM_TAG_VERSION" val="3.0"/>
  <p:tag name="KSO_WM_BEAUTIFY_FLAG" val=""/>
  <p:tag name="KSO_WM_DIAGRAM_GROUP_CODE" val="l1-1"/>
  <p:tag name="KSO_WM_UNIT_TYPE" val="l_h_i"/>
  <p:tag name="KSO_WM_UNIT_INDEX" val="1_2_3"/>
  <p:tag name="KSO_WM_DIAGRAM_VERSION" val="3"/>
  <p:tag name="KSO_WM_DIAGRAM_COLOR_TEXT_CAN_REMOVE" val="n"/>
  <p:tag name="KSO_WM_DIAGRAM_MAX_ITEMCNT" val="6"/>
  <p:tag name="KSO_WM_DIAGRAM_MIN_ITEMCNT" val="2"/>
  <p:tag name="KSO_WM_DIAGRAM_VIRTUALLY_FRAME" val="{&quot;height&quot;:119.74329833984385,&quot;left&quot;:-2.024960629921259,&quot;top&quot;:123.85405949149545,&quot;width&quot;:537.547952755905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DIAGRAM_COLOR_TRICK" val="2"/>
  <p:tag name="KSO_WM_DIAGRAM_USE_COLOR_VALUE" val="{&quot;color_scheme&quot;:1,&quot;color_type&quot;:1,&quot;theme_color_indexes&quot;:[5,6,5,6,5,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2*l_h_i*1_3_2"/>
  <p:tag name="KSO_WM_TEMPLATE_CATEGORY" val="diagram"/>
  <p:tag name="KSO_WM_TEMPLATE_INDEX" val="20231311"/>
  <p:tag name="KSO_WM_UNIT_LAYERLEVEL" val="1_1_1"/>
  <p:tag name="KSO_WM_TAG_VERSION" val="3.0"/>
  <p:tag name="KSO_WM_BEAUTIFY_FLAG" val=""/>
  <p:tag name="KSO_WM_DIAGRAM_GROUP_CODE" val="l1-1"/>
  <p:tag name="KSO_WM_UNIT_TYPE" val="l_h_i"/>
  <p:tag name="KSO_WM_UNIT_INDEX" val="1_3_2"/>
  <p:tag name="KSO_WM_DIAGRAM_VERSION" val="3"/>
  <p:tag name="KSO_WM_DIAGRAM_COLOR_TEXT_CAN_REMOVE" val="n"/>
  <p:tag name="KSO_WM_DIAGRAM_MAX_ITEMCNT" val="6"/>
  <p:tag name="KSO_WM_DIAGRAM_MIN_ITEMCNT" val="2"/>
  <p:tag name="KSO_WM_DIAGRAM_VIRTUALLY_FRAME" val="{&quot;height&quot;:119.74329833984385,&quot;left&quot;:-2.024960629921259,&quot;top&quot;:123.85405949149545,&quot;width&quot;:537.5479527559057}"/>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1"/>
  <p:tag name="KSO_WM_UNIT_FILL_FORE_SCHEMECOLOR_INDEX" val="5"/>
  <p:tag name="KSO_WM_UNIT_FILL_FORE_SCHEMECOLOR_INDEX_BRIGHTNESS" val="0.4"/>
  <p:tag name="KSO_WM_DIAGRAM_USE_COLOR_VALUE" val="{&quot;color_scheme&quot;:1,&quot;color_type&quot;:1,&quot;theme_color_indexes&quot;:[5,6,5,6,5,6]}"/>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2*l_h_i*1_3_3"/>
  <p:tag name="KSO_WM_TEMPLATE_CATEGORY" val="diagram"/>
  <p:tag name="KSO_WM_TEMPLATE_INDEX" val="20231311"/>
  <p:tag name="KSO_WM_UNIT_LAYERLEVEL" val="1_1_1"/>
  <p:tag name="KSO_WM_TAG_VERSION" val="3.0"/>
  <p:tag name="KSO_WM_BEAUTIFY_FLAG" val=""/>
  <p:tag name="KSO_WM_DIAGRAM_GROUP_CODE" val="l1-1"/>
  <p:tag name="KSO_WM_UNIT_TYPE" val="l_h_i"/>
  <p:tag name="KSO_WM_UNIT_INDEX" val="1_3_3"/>
  <p:tag name="KSO_WM_DIAGRAM_VERSION" val="3"/>
  <p:tag name="KSO_WM_DIAGRAM_COLOR_TEXT_CAN_REMOVE" val="n"/>
  <p:tag name="KSO_WM_DIAGRAM_MAX_ITEMCNT" val="6"/>
  <p:tag name="KSO_WM_DIAGRAM_MIN_ITEMCNT" val="2"/>
  <p:tag name="KSO_WM_DIAGRAM_VIRTUALLY_FRAME" val="{&quot;height&quot;:119.74329833984385,&quot;left&quot;:-2.024960629921259,&quot;top&quot;:123.85405949149545,&quot;width&quot;:537.5479527559057}"/>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DIAGRAM_COLOR_TRICK" val="2"/>
  <p:tag name="KSO_WM_DIAGRAM_USE_COLOR_VALUE" val="{&quot;color_scheme&quot;:1,&quot;color_type&quot;:1,&quot;theme_color_indexes&quot;:[5,6,5,6,5,6]}"/>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2*l_h_f*1_1_1"/>
  <p:tag name="KSO_WM_TEMPLATE_CATEGORY" val="diagram"/>
  <p:tag name="KSO_WM_TEMPLATE_INDEX" val="20231311"/>
  <p:tag name="KSO_WM_UNIT_LAYERLEVEL" val="1_1_1"/>
  <p:tag name="KSO_WM_TAG_VERSION" val="3.0"/>
  <p:tag name="KSO_WM_BEAUTIFY_FLAG" val=""/>
  <p:tag name="KSO_WM_UNIT_SUBTYPE" val="a"/>
  <p:tag name="KSO_WM_UNIT_NOCLEAR" val="0"/>
  <p:tag name="KSO_WM_UNIT_VALUE" val="45"/>
  <p:tag name="KSO_WM_DIAGRAM_GROUP_CODE" val="l1-1"/>
  <p:tag name="KSO_WM_UNIT_TYPE" val="l_h_f"/>
  <p:tag name="KSO_WM_UNIT_INDEX" val="1_1_1"/>
  <p:tag name="KSO_WM_DIAGRAM_VERSION" val="3"/>
  <p:tag name="KSO_WM_DIAGRAM_COLOR_TEXT_CAN_REMOVE" val="n"/>
  <p:tag name="KSO_WM_DIAGRAM_MAX_ITEMCNT" val="6"/>
  <p:tag name="KSO_WM_DIAGRAM_MIN_ITEMCNT" val="2"/>
  <p:tag name="KSO_WM_DIAGRAM_VIRTUALLY_FRAME" val="{&quot;height&quot;:119.74329833984385,&quot;left&quot;:-2.024960629921259,&quot;top&quot;:123.85405949149545,&quot;width&quot;:537.54795275590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PRESET_TEXT" val="单击此处输入您的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2*l_h_f*1_2_1"/>
  <p:tag name="KSO_WM_TEMPLATE_CATEGORY" val="diagram"/>
  <p:tag name="KSO_WM_TEMPLATE_INDEX" val="20231311"/>
  <p:tag name="KSO_WM_UNIT_LAYERLEVEL" val="1_1_1"/>
  <p:tag name="KSO_WM_TAG_VERSION" val="3.0"/>
  <p:tag name="KSO_WM_BEAUTIFY_FLAG" val=""/>
  <p:tag name="KSO_WM_UNIT_SUBTYPE" val="a"/>
  <p:tag name="KSO_WM_UNIT_NOCLEAR" val="0"/>
  <p:tag name="KSO_WM_UNIT_VALUE" val="45"/>
  <p:tag name="KSO_WM_DIAGRAM_GROUP_CODE" val="l1-1"/>
  <p:tag name="KSO_WM_UNIT_TYPE" val="l_h_f"/>
  <p:tag name="KSO_WM_UNIT_INDEX" val="1_2_1"/>
  <p:tag name="KSO_WM_DIAGRAM_VERSION" val="3"/>
  <p:tag name="KSO_WM_DIAGRAM_COLOR_TEXT_CAN_REMOVE" val="n"/>
  <p:tag name="KSO_WM_DIAGRAM_MAX_ITEMCNT" val="6"/>
  <p:tag name="KSO_WM_DIAGRAM_MIN_ITEMCNT" val="2"/>
  <p:tag name="KSO_WM_DIAGRAM_VIRTUALLY_FRAME" val="{&quot;height&quot;:119.74329833984385,&quot;left&quot;:-2.024960629921259,&quot;top&quot;:123.85405949149545,&quot;width&quot;:537.54795275590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PRESET_TEXT" val="单击此处输入您的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2*l_h_f*1_3_1"/>
  <p:tag name="KSO_WM_TEMPLATE_CATEGORY" val="diagram"/>
  <p:tag name="KSO_WM_TEMPLATE_INDEX" val="20231311"/>
  <p:tag name="KSO_WM_UNIT_LAYERLEVEL" val="1_1_1"/>
  <p:tag name="KSO_WM_TAG_VERSION" val="3.0"/>
  <p:tag name="KSO_WM_BEAUTIFY_FLAG" val=""/>
  <p:tag name="KSO_WM_UNIT_SUBTYPE" val="a"/>
  <p:tag name="KSO_WM_UNIT_NOCLEAR" val="0"/>
  <p:tag name="KSO_WM_UNIT_VALUE" val="45"/>
  <p:tag name="KSO_WM_DIAGRAM_GROUP_CODE" val="l1-1"/>
  <p:tag name="KSO_WM_UNIT_TYPE" val="l_h_f"/>
  <p:tag name="KSO_WM_UNIT_INDEX" val="1_3_1"/>
  <p:tag name="KSO_WM_DIAGRAM_VERSION" val="3"/>
  <p:tag name="KSO_WM_DIAGRAM_COLOR_TEXT_CAN_REMOVE" val="n"/>
  <p:tag name="KSO_WM_DIAGRAM_MAX_ITEMCNT" val="6"/>
  <p:tag name="KSO_WM_DIAGRAM_MIN_ITEMCNT" val="2"/>
  <p:tag name="KSO_WM_DIAGRAM_VIRTUALLY_FRAME" val="{&quot;height&quot;:119.74329833984385,&quot;left&quot;:-2.024960629921259,&quot;top&quot;:123.85405949149545,&quot;width&quot;:537.547952755905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PRESET_TEXT" val="单击此处输入您的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2*l_h_i*1_2_1"/>
  <p:tag name="KSO_WM_TEMPLATE_CATEGORY" val="diagram"/>
  <p:tag name="KSO_WM_TEMPLATE_INDEX" val="20231311"/>
  <p:tag name="KSO_WM_UNIT_LAYERLEVEL" val="1_1_1"/>
  <p:tag name="KSO_WM_TAG_VERSION" val="3.0"/>
  <p:tag name="KSO_WM_BEAUTIFY_FLAG" val=""/>
  <p:tag name="KSO_WM_DIAGRAM_GROUP_CODE" val="l1-1"/>
  <p:tag name="KSO_WM_UNIT_SUBTYPE" val="d"/>
  <p:tag name="KSO_WM_UNIT_TYPE" val="l_h_i"/>
  <p:tag name="KSO_WM_UNIT_INDEX" val="1_2_1"/>
  <p:tag name="KSO_WM_DIAGRAM_VERSION" val="3"/>
  <p:tag name="KSO_WM_DIAGRAM_COLOR_TEXT_CAN_REMOVE" val="n"/>
  <p:tag name="KSO_WM_DIAGRAM_MAX_ITEMCNT" val="6"/>
  <p:tag name="KSO_WM_DIAGRAM_MIN_ITEMCNT" val="2"/>
  <p:tag name="KSO_WM_DIAGRAM_VIRTUALLY_FRAME" val="{&quot;height&quot;:119.74329833984385,&quot;left&quot;:-2.024960629921259,&quot;top&quot;:123.85405949149545,&quot;width&quot;:537.5479527559057}"/>
  <p:tag name="KSO_WM_DIAGRAM_COLOR_MATCH_VALUE" val="{&quot;shape&quot;:{&quot;fill&quot;:{&quot;gradient&quot;:[{&quot;brightness&quot;:0.8999999761581421,&quot;colorType&quot;:1,&quot;foreColorIndex&quot;:7,&quot;pos&quot;:0,&quot;transparency&quot;:0},{&quot;brightness&quot;:0.8999999761581421,&quot;colorType&quot;:1,&quot;foreColorIndex&quot;:7,&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9"/>
  <p:tag name="KSO_WM_DIAGRAM_COLOR_TRICK" val="2"/>
  <p:tag name="KSO_WM_UNIT_PRESET_TEXT" val="02"/>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2*l_h_i*1_1_1"/>
  <p:tag name="KSO_WM_TEMPLATE_CATEGORY" val="diagram"/>
  <p:tag name="KSO_WM_TEMPLATE_INDEX" val="20231311"/>
  <p:tag name="KSO_WM_UNIT_LAYERLEVEL" val="1_1_1"/>
  <p:tag name="KSO_WM_TAG_VERSION" val="3.0"/>
  <p:tag name="KSO_WM_BEAUTIFY_FLAG" val=""/>
  <p:tag name="KSO_WM_DIAGRAM_GROUP_CODE" val="l1-1"/>
  <p:tag name="KSO_WM_UNIT_SUBTYPE" val="d"/>
  <p:tag name="KSO_WM_UNIT_TYPE" val="l_h_i"/>
  <p:tag name="KSO_WM_UNIT_INDEX" val="1_1_1"/>
  <p:tag name="KSO_WM_DIAGRAM_VERSION" val="3"/>
  <p:tag name="KSO_WM_DIAGRAM_COLOR_TEXT_CAN_REMOVE" val="n"/>
  <p:tag name="KSO_WM_DIAGRAM_MAX_ITEMCNT" val="6"/>
  <p:tag name="KSO_WM_DIAGRAM_MIN_ITEMCNT" val="2"/>
  <p:tag name="KSO_WM_DIAGRAM_VIRTUALLY_FRAME" val="{&quot;height&quot;:119.74329833984385,&quot;left&quot;:-2.024960629921259,&quot;top&quot;:123.85405949149545,&quot;width&quot;:537.5479527559057}"/>
  <p:tag name="KSO_WM_DIAGRAM_COLOR_MATCH_VALUE" val="{&quot;shape&quot;:{&quot;fill&quot;:{&quot;gradient&quot;:[{&quot;brightness&quot;:0.8999999761581421,&quot;colorType&quot;:1,&quot;foreColorIndex&quot;:5,&quot;pos&quot;:0,&quot;transparency&quot;:0},{&quot;brightness&quot;:0.8999999761581421,&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9"/>
  <p:tag name="KSO_WM_DIAGRAM_COLOR_TRICK" val="2"/>
  <p:tag name="KSO_WM_UNIT_PRESET_TEXT" val="01"/>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2*l_h_i*1_3_1"/>
  <p:tag name="KSO_WM_TEMPLATE_CATEGORY" val="diagram"/>
  <p:tag name="KSO_WM_TEMPLATE_INDEX" val="20231311"/>
  <p:tag name="KSO_WM_UNIT_LAYERLEVEL" val="1_1_1"/>
  <p:tag name="KSO_WM_TAG_VERSION" val="3.0"/>
  <p:tag name="KSO_WM_BEAUTIFY_FLAG" val=""/>
  <p:tag name="KSO_WM_DIAGRAM_GROUP_CODE" val="l1-1"/>
  <p:tag name="KSO_WM_UNIT_SUBTYPE" val="d"/>
  <p:tag name="KSO_WM_UNIT_TYPE" val="l_h_i"/>
  <p:tag name="KSO_WM_UNIT_INDEX" val="1_3_1"/>
  <p:tag name="KSO_WM_DIAGRAM_VERSION" val="3"/>
  <p:tag name="KSO_WM_DIAGRAM_COLOR_TEXT_CAN_REMOVE" val="n"/>
  <p:tag name="KSO_WM_DIAGRAM_MAX_ITEMCNT" val="6"/>
  <p:tag name="KSO_WM_DIAGRAM_MIN_ITEMCNT" val="2"/>
  <p:tag name="KSO_WM_DIAGRAM_VIRTUALLY_FRAME" val="{&quot;height&quot;:119.74329833984385,&quot;left&quot;:-2.024960629921259,&quot;top&quot;:123.85405949149545,&quot;width&quot;:537.5479527559057}"/>
  <p:tag name="KSO_WM_DIAGRAM_COLOR_MATCH_VALUE" val="{&quot;shape&quot;:{&quot;fill&quot;:{&quot;gradient&quot;:[{&quot;brightness&quot;:0.8999999761581421,&quot;colorType&quot;:1,&quot;foreColorIndex&quot;:5,&quot;pos&quot;:0,&quot;transparency&quot;:0},{&quot;brightness&quot;:0.8999999761581421,&quot;colorType&quot;:1,&quot;foreColorIndex&quot;:5,&quot;pos&quot;:0,&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9"/>
  <p:tag name="KSO_WM_DIAGRAM_COLOR_TRICK" val="2"/>
  <p:tag name="KSO_WM_UNIT_PRESET_TEXT" val="03"/>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1*l_h_i*2_1_2"/>
  <p:tag name="KSO_WM_TEMPLATE_CATEGORY" val="diagram"/>
  <p:tag name="KSO_WM_TEMPLATE_INDEX" val="20231311"/>
  <p:tag name="KSO_WM_UNIT_LAYERLEVEL" val="1_1_1"/>
  <p:tag name="KSO_WM_TAG_VERSION" val="3.0"/>
  <p:tag name="KSO_WM_BEAUTIFY_FLAG" val=""/>
  <p:tag name="KSO_WM_DIAGRAM_GROUP_CODE" val="l1-1"/>
  <p:tag name="KSO_WM_UNIT_TYPE" val="l_h_i"/>
  <p:tag name="KSO_WM_UNIT_INDEX" val="2_1_2"/>
  <p:tag name="KSO_WM_DIAGRAM_VERSION" val="3"/>
  <p:tag name="KSO_WM_DIAGRAM_COLOR_TEXT_CAN_REMOVE" val="n"/>
  <p:tag name="KSO_WM_DIAGRAM_MAX_ITEMCNT" val="6"/>
  <p:tag name="KSO_WM_DIAGRAM_MIN_ITEMCNT" val="2"/>
  <p:tag name="KSO_WM_DIAGRAM_VIRTUALLY_FRAME" val="{&quot;height&quot;:120.59329833984376,&quot;left&quot;:164.12638091320133,&quot;top&quot;:299.6882720899206,&quot;width&quot;:213.477001953125}"/>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FILL_TYPE" val="1"/>
  <p:tag name="KSO_WM_UNIT_FILL_FORE_SCHEMECOLOR_INDEX" val="5"/>
  <p:tag name="KSO_WM_UNIT_FILL_FORE_SCHEMECOLOR_INDEX_BRIGHTNESS" val="0.4"/>
  <p:tag name="KSO_WM_DIAGRAM_USE_COLOR_VALUE" val="{&quot;color_scheme&quot;:1,&quot;color_type&quot;:1,&quot;theme_color_indexes&quot;:[5,6,5,6,5,6]}"/>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1*l_h_i*2_1_3"/>
  <p:tag name="KSO_WM_TEMPLATE_CATEGORY" val="diagram"/>
  <p:tag name="KSO_WM_TEMPLATE_INDEX" val="20231311"/>
  <p:tag name="KSO_WM_UNIT_LAYERLEVEL" val="1_1_1"/>
  <p:tag name="KSO_WM_TAG_VERSION" val="3.0"/>
  <p:tag name="KSO_WM_BEAUTIFY_FLAG" val=""/>
  <p:tag name="KSO_WM_DIAGRAM_GROUP_CODE" val="l1-1"/>
  <p:tag name="KSO_WM_UNIT_TYPE" val="l_h_i"/>
  <p:tag name="KSO_WM_UNIT_INDEX" val="2_1_3"/>
  <p:tag name="KSO_WM_DIAGRAM_VERSION" val="3"/>
  <p:tag name="KSO_WM_DIAGRAM_COLOR_TEXT_CAN_REMOVE" val="n"/>
  <p:tag name="KSO_WM_DIAGRAM_MAX_ITEMCNT" val="6"/>
  <p:tag name="KSO_WM_DIAGRAM_MIN_ITEMCNT" val="2"/>
  <p:tag name="KSO_WM_DIAGRAM_VIRTUALLY_FRAME" val="{&quot;height&quot;:120.59329833984376,&quot;left&quot;:164.12638091320133,&quot;top&quot;:299.6882720899206,&quot;width&quot;:213.4770019531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DIAGRAM_COLOR_TRICK" val="2"/>
  <p:tag name="KSO_WM_DIAGRAM_USE_COLOR_VALUE" val="{&quot;color_scheme&quot;:1,&quot;color_type&quot;:1,&quot;theme_color_indexes&quot;:[5,6,5,6,5,6]}"/>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311_1*l_h_f*2_1_1"/>
  <p:tag name="KSO_WM_TEMPLATE_CATEGORY" val="diagram"/>
  <p:tag name="KSO_WM_TEMPLATE_INDEX" val="20231311"/>
  <p:tag name="KSO_WM_UNIT_LAYERLEVEL" val="1_1_1"/>
  <p:tag name="KSO_WM_TAG_VERSION" val="3.0"/>
  <p:tag name="KSO_WM_BEAUTIFY_FLAG" val=""/>
  <p:tag name="KSO_WM_UNIT_SUBTYPE" val="a"/>
  <p:tag name="KSO_WM_UNIT_NOCLEAR" val="0"/>
  <p:tag name="KSO_WM_UNIT_VALUE" val="45"/>
  <p:tag name="KSO_WM_DIAGRAM_GROUP_CODE" val="l1-1"/>
  <p:tag name="KSO_WM_UNIT_TYPE" val="l_h_f"/>
  <p:tag name="KSO_WM_UNIT_INDEX" val="2_1_1"/>
  <p:tag name="KSO_WM_DIAGRAM_VERSION" val="3"/>
  <p:tag name="KSO_WM_DIAGRAM_COLOR_TEXT_CAN_REMOVE" val="n"/>
  <p:tag name="KSO_WM_DIAGRAM_MAX_ITEMCNT" val="6"/>
  <p:tag name="KSO_WM_DIAGRAM_MIN_ITEMCNT" val="2"/>
  <p:tag name="KSO_WM_DIAGRAM_VIRTUALLY_FRAME" val="{&quot;height&quot;:120.59329833984376,&quot;left&quot;:164.12638091320133,&quot;top&quot;:299.6882720899206,&quot;width&quot;:213.47700195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2"/>
  <p:tag name="KSO_WM_UNIT_PRESET_TEXT" val="单击此处输入您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5250</Words>
  <Application>WPS 演示</Application>
  <PresentationFormat>宽屏</PresentationFormat>
  <Paragraphs>305</Paragraphs>
  <Slides>24</Slides>
  <Notes>21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Arial</vt:lpstr>
      <vt:lpstr>黑体</vt:lpstr>
      <vt:lpstr>zihun110hao-wulinjianghuti</vt:lpstr>
      <vt:lpstr>Wingdings</vt:lpstr>
      <vt:lpstr>Source Han Sans CN Regular</vt:lpstr>
      <vt:lpstr>Yu Gothic UI</vt:lpstr>
      <vt:lpstr>等线</vt:lpstr>
      <vt:lpstr>思源黑体 CN Bold</vt:lpstr>
      <vt:lpstr>思源黑体 CN Regular</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华为</cp:lastModifiedBy>
  <cp:revision>649</cp:revision>
  <dcterms:created xsi:type="dcterms:W3CDTF">2018-06-17T04:53:00Z</dcterms:created>
  <dcterms:modified xsi:type="dcterms:W3CDTF">2024-10-28T10:11:12Z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72DB4267C5B0495C942562F974AC137A_13</vt:lpwstr>
  </property>
  <property fmtid="{D5CDD505-2E9C-101B-9397-08002B2CF9AE}" pid="3" name="KSOProductBuildVer">
    <vt:lpwstr>2052-12.1.0.16417</vt:lpwstr>
  </property>
</Properties>
</file>